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1"/>
  </p:notesMasterIdLst>
  <p:sldIdLst>
    <p:sldId id="256" r:id="rId2"/>
    <p:sldId id="309" r:id="rId3"/>
    <p:sldId id="347" r:id="rId4"/>
    <p:sldId id="341" r:id="rId5"/>
    <p:sldId id="424" r:id="rId6"/>
    <p:sldId id="348" r:id="rId7"/>
    <p:sldId id="379" r:id="rId8"/>
    <p:sldId id="409" r:id="rId9"/>
    <p:sldId id="352" r:id="rId10"/>
    <p:sldId id="427" r:id="rId11"/>
    <p:sldId id="426" r:id="rId12"/>
    <p:sldId id="354" r:id="rId13"/>
    <p:sldId id="287" r:id="rId14"/>
    <p:sldId id="355" r:id="rId15"/>
    <p:sldId id="288" r:id="rId16"/>
    <p:sldId id="298" r:id="rId17"/>
    <p:sldId id="292" r:id="rId18"/>
    <p:sldId id="358" r:id="rId19"/>
    <p:sldId id="425" r:id="rId20"/>
    <p:sldId id="349" r:id="rId21"/>
    <p:sldId id="350" r:id="rId22"/>
    <p:sldId id="304" r:id="rId23"/>
    <p:sldId id="294" r:id="rId24"/>
    <p:sldId id="305" r:id="rId25"/>
    <p:sldId id="417" r:id="rId26"/>
    <p:sldId id="407" r:id="rId27"/>
    <p:sldId id="421" r:id="rId28"/>
    <p:sldId id="258" r:id="rId29"/>
    <p:sldId id="423" r:id="rId30"/>
    <p:sldId id="412" r:id="rId31"/>
    <p:sldId id="413" r:id="rId32"/>
    <p:sldId id="414" r:id="rId33"/>
    <p:sldId id="418" r:id="rId34"/>
    <p:sldId id="290" r:id="rId35"/>
    <p:sldId id="291" r:id="rId36"/>
    <p:sldId id="419" r:id="rId37"/>
    <p:sldId id="391" r:id="rId38"/>
    <p:sldId id="396" r:id="rId39"/>
    <p:sldId id="398" r:id="rId40"/>
    <p:sldId id="404" r:id="rId41"/>
    <p:sldId id="401" r:id="rId42"/>
    <p:sldId id="402" r:id="rId43"/>
    <p:sldId id="360" r:id="rId44"/>
    <p:sldId id="361" r:id="rId45"/>
    <p:sldId id="362" r:id="rId46"/>
    <p:sldId id="306" r:id="rId47"/>
    <p:sldId id="307" r:id="rId48"/>
    <p:sldId id="308" r:id="rId49"/>
    <p:sldId id="416" r:id="rId50"/>
  </p:sldIdLst>
  <p:sldSz cx="9144000" cy="6858000" type="screen4x3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umimoji="1" sz="24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umimoji="1" sz="24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umimoji="1" sz="24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umimoji="1" sz="24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showAnimation="0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087" autoAdjust="0"/>
    <p:restoredTop sz="94481" autoAdjust="0"/>
  </p:normalViewPr>
  <p:slideViewPr>
    <p:cSldViewPr>
      <p:cViewPr varScale="1">
        <p:scale>
          <a:sx n="70" d="100"/>
          <a:sy n="70" d="100"/>
        </p:scale>
        <p:origin x="90" y="10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image" Target="../media/image2.e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emf"/><Relationship Id="rId2" Type="http://schemas.openxmlformats.org/officeDocument/2006/relationships/image" Target="../media/image111.png"/><Relationship Id="rId1" Type="http://schemas.openxmlformats.org/officeDocument/2006/relationships/image" Target="../media/image109.emf"/><Relationship Id="rId6" Type="http://schemas.openxmlformats.org/officeDocument/2006/relationships/image" Target="../media/image115.emf"/><Relationship Id="rId5" Type="http://schemas.openxmlformats.org/officeDocument/2006/relationships/image" Target="../media/image114.emf"/><Relationship Id="rId4" Type="http://schemas.openxmlformats.org/officeDocument/2006/relationships/image" Target="../media/image113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3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2.png"/></Relationships>
</file>

<file path=ppt/drawings/_rels/vmlDrawing13.v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emf"/><Relationship Id="rId13" Type="http://schemas.openxmlformats.org/officeDocument/2006/relationships/image" Target="../media/image148.emf"/><Relationship Id="rId3" Type="http://schemas.openxmlformats.org/officeDocument/2006/relationships/image" Target="../media/image138.emf"/><Relationship Id="rId7" Type="http://schemas.openxmlformats.org/officeDocument/2006/relationships/image" Target="../media/image142.emf"/><Relationship Id="rId12" Type="http://schemas.openxmlformats.org/officeDocument/2006/relationships/image" Target="../media/image147.emf"/><Relationship Id="rId2" Type="http://schemas.openxmlformats.org/officeDocument/2006/relationships/image" Target="../media/image137.emf"/><Relationship Id="rId1" Type="http://schemas.openxmlformats.org/officeDocument/2006/relationships/image" Target="../media/image136.emf"/><Relationship Id="rId6" Type="http://schemas.openxmlformats.org/officeDocument/2006/relationships/image" Target="../media/image141.emf"/><Relationship Id="rId11" Type="http://schemas.openxmlformats.org/officeDocument/2006/relationships/image" Target="../media/image146.emf"/><Relationship Id="rId5" Type="http://schemas.openxmlformats.org/officeDocument/2006/relationships/image" Target="../media/image140.emf"/><Relationship Id="rId10" Type="http://schemas.openxmlformats.org/officeDocument/2006/relationships/image" Target="../media/image145.emf"/><Relationship Id="rId4" Type="http://schemas.openxmlformats.org/officeDocument/2006/relationships/image" Target="../media/image139.emf"/><Relationship Id="rId9" Type="http://schemas.openxmlformats.org/officeDocument/2006/relationships/image" Target="../media/image144.emf"/></Relationships>
</file>

<file path=ppt/drawings/_rels/vmlDrawing14.vml.rels><?xml version="1.0" encoding="UTF-8" standalone="yes"?>
<Relationships xmlns="http://schemas.openxmlformats.org/package/2006/relationships"><Relationship Id="rId8" Type="http://schemas.openxmlformats.org/officeDocument/2006/relationships/image" Target="../media/image155.emf"/><Relationship Id="rId3" Type="http://schemas.openxmlformats.org/officeDocument/2006/relationships/image" Target="../media/image150.emf"/><Relationship Id="rId7" Type="http://schemas.openxmlformats.org/officeDocument/2006/relationships/image" Target="../media/image154.emf"/><Relationship Id="rId2" Type="http://schemas.openxmlformats.org/officeDocument/2006/relationships/image" Target="../media/image142.emf"/><Relationship Id="rId1" Type="http://schemas.openxmlformats.org/officeDocument/2006/relationships/image" Target="../media/image149.emf"/><Relationship Id="rId6" Type="http://schemas.openxmlformats.org/officeDocument/2006/relationships/image" Target="../media/image153.emf"/><Relationship Id="rId5" Type="http://schemas.openxmlformats.org/officeDocument/2006/relationships/image" Target="../media/image152.emf"/><Relationship Id="rId4" Type="http://schemas.openxmlformats.org/officeDocument/2006/relationships/image" Target="../media/image151.emf"/></Relationships>
</file>

<file path=ppt/drawings/_rels/vmlDrawing15.vml.rels><?xml version="1.0" encoding="UTF-8" standalone="yes"?>
<Relationships xmlns="http://schemas.openxmlformats.org/package/2006/relationships"><Relationship Id="rId8" Type="http://schemas.openxmlformats.org/officeDocument/2006/relationships/image" Target="../media/image161.emf"/><Relationship Id="rId3" Type="http://schemas.openxmlformats.org/officeDocument/2006/relationships/image" Target="../media/image157.emf"/><Relationship Id="rId7" Type="http://schemas.openxmlformats.org/officeDocument/2006/relationships/image" Target="../media/image160.emf"/><Relationship Id="rId2" Type="http://schemas.openxmlformats.org/officeDocument/2006/relationships/image" Target="../media/image156.emf"/><Relationship Id="rId1" Type="http://schemas.openxmlformats.org/officeDocument/2006/relationships/image" Target="../media/image154.emf"/><Relationship Id="rId6" Type="http://schemas.openxmlformats.org/officeDocument/2006/relationships/image" Target="../media/image152.emf"/><Relationship Id="rId5" Type="http://schemas.openxmlformats.org/officeDocument/2006/relationships/image" Target="../media/image159.emf"/><Relationship Id="rId4" Type="http://schemas.openxmlformats.org/officeDocument/2006/relationships/image" Target="../media/image158.emf"/><Relationship Id="rId9" Type="http://schemas.openxmlformats.org/officeDocument/2006/relationships/image" Target="../media/image162.emf"/></Relationships>
</file>

<file path=ppt/drawings/_rels/vmlDrawing1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emf"/><Relationship Id="rId2" Type="http://schemas.openxmlformats.org/officeDocument/2006/relationships/image" Target="../media/image164.emf"/><Relationship Id="rId1" Type="http://schemas.openxmlformats.org/officeDocument/2006/relationships/image" Target="../media/image163.emf"/><Relationship Id="rId6" Type="http://schemas.openxmlformats.org/officeDocument/2006/relationships/image" Target="../media/image168.emf"/><Relationship Id="rId5" Type="http://schemas.openxmlformats.org/officeDocument/2006/relationships/image" Target="../media/image167.emf"/><Relationship Id="rId4" Type="http://schemas.openxmlformats.org/officeDocument/2006/relationships/image" Target="../media/image166.emf"/></Relationships>
</file>

<file path=ppt/drawings/_rels/vmlDrawing17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emf"/><Relationship Id="rId2" Type="http://schemas.openxmlformats.org/officeDocument/2006/relationships/image" Target="../media/image171.emf"/><Relationship Id="rId1" Type="http://schemas.openxmlformats.org/officeDocument/2006/relationships/image" Target="../media/image170.emf"/><Relationship Id="rId6" Type="http://schemas.openxmlformats.org/officeDocument/2006/relationships/image" Target="../media/image175.emf"/><Relationship Id="rId5" Type="http://schemas.openxmlformats.org/officeDocument/2006/relationships/image" Target="../media/image174.emf"/><Relationship Id="rId4" Type="http://schemas.openxmlformats.org/officeDocument/2006/relationships/image" Target="../media/image173.emf"/></Relationships>
</file>

<file path=ppt/drawings/_rels/vmlDrawing18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emf"/><Relationship Id="rId2" Type="http://schemas.openxmlformats.org/officeDocument/2006/relationships/image" Target="../media/image177.emf"/><Relationship Id="rId1" Type="http://schemas.openxmlformats.org/officeDocument/2006/relationships/image" Target="../media/image176.emf"/><Relationship Id="rId4" Type="http://schemas.openxmlformats.org/officeDocument/2006/relationships/image" Target="../media/image172.e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image" Target="../media/image32.e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7" Type="http://schemas.openxmlformats.org/officeDocument/2006/relationships/image" Target="../media/image49.emf"/><Relationship Id="rId2" Type="http://schemas.openxmlformats.org/officeDocument/2006/relationships/image" Target="../media/image44.emf"/><Relationship Id="rId1" Type="http://schemas.openxmlformats.org/officeDocument/2006/relationships/image" Target="../media/image43.emf"/><Relationship Id="rId6" Type="http://schemas.openxmlformats.org/officeDocument/2006/relationships/image" Target="../media/image48.emf"/><Relationship Id="rId5" Type="http://schemas.openxmlformats.org/officeDocument/2006/relationships/image" Target="../media/image47.emf"/><Relationship Id="rId4" Type="http://schemas.openxmlformats.org/officeDocument/2006/relationships/image" Target="../media/image46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4.png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73.emf"/><Relationship Id="rId2" Type="http://schemas.openxmlformats.org/officeDocument/2006/relationships/image" Target="../media/image72.emf"/><Relationship Id="rId1" Type="http://schemas.openxmlformats.org/officeDocument/2006/relationships/image" Target="../media/image71.emf"/><Relationship Id="rId5" Type="http://schemas.openxmlformats.org/officeDocument/2006/relationships/image" Target="../media/image75.emf"/><Relationship Id="rId4" Type="http://schemas.openxmlformats.org/officeDocument/2006/relationships/image" Target="../media/image74.e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78.emf"/><Relationship Id="rId1" Type="http://schemas.openxmlformats.org/officeDocument/2006/relationships/image" Target="../media/image77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82.png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91.emf"/><Relationship Id="rId2" Type="http://schemas.openxmlformats.org/officeDocument/2006/relationships/image" Target="../media/image90.emf"/><Relationship Id="rId1" Type="http://schemas.openxmlformats.org/officeDocument/2006/relationships/image" Target="../media/image89.emf"/></Relationships>
</file>

<file path=ppt/drawings/_rels/vmlDrawing9.v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emf"/><Relationship Id="rId3" Type="http://schemas.openxmlformats.org/officeDocument/2006/relationships/image" Target="../media/image102.emf"/><Relationship Id="rId7" Type="http://schemas.openxmlformats.org/officeDocument/2006/relationships/image" Target="../media/image106.emf"/><Relationship Id="rId2" Type="http://schemas.openxmlformats.org/officeDocument/2006/relationships/image" Target="../media/image101.emf"/><Relationship Id="rId1" Type="http://schemas.openxmlformats.org/officeDocument/2006/relationships/image" Target="../media/image100.emf"/><Relationship Id="rId6" Type="http://schemas.openxmlformats.org/officeDocument/2006/relationships/image" Target="../media/image105.emf"/><Relationship Id="rId5" Type="http://schemas.openxmlformats.org/officeDocument/2006/relationships/image" Target="../media/image104.emf"/><Relationship Id="rId4" Type="http://schemas.openxmlformats.org/officeDocument/2006/relationships/image" Target="../media/image103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>
            <a:extLst>
              <a:ext uri="{FF2B5EF4-FFF2-40B4-BE49-F238E27FC236}">
                <a16:creationId xmlns:a16="http://schemas.microsoft.com/office/drawing/2014/main" id="{EBA766EA-2EDB-F840-B189-0638EB2BCD0D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6867" name="Rectangle 3">
            <a:extLst>
              <a:ext uri="{FF2B5EF4-FFF2-40B4-BE49-F238E27FC236}">
                <a16:creationId xmlns:a16="http://schemas.microsoft.com/office/drawing/2014/main" id="{4B69F5EB-EA05-1C49-A390-6A3D04224B53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100" name="Rectangle 4">
            <a:extLst>
              <a:ext uri="{FF2B5EF4-FFF2-40B4-BE49-F238E27FC236}">
                <a16:creationId xmlns:a16="http://schemas.microsoft.com/office/drawing/2014/main" id="{D630259C-335F-CA42-8FA6-489400D1F2FF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36869" name="Rectangle 5">
            <a:extLst>
              <a:ext uri="{FF2B5EF4-FFF2-40B4-BE49-F238E27FC236}">
                <a16:creationId xmlns:a16="http://schemas.microsoft.com/office/drawing/2014/main" id="{FA0B3924-1E23-DC4D-8B0B-62A57D48986D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6870" name="Rectangle 6">
            <a:extLst>
              <a:ext uri="{FF2B5EF4-FFF2-40B4-BE49-F238E27FC236}">
                <a16:creationId xmlns:a16="http://schemas.microsoft.com/office/drawing/2014/main" id="{79950EF3-D962-104D-AC5D-602E4085730E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6871" name="Rectangle 7">
            <a:extLst>
              <a:ext uri="{FF2B5EF4-FFF2-40B4-BE49-F238E27FC236}">
                <a16:creationId xmlns:a16="http://schemas.microsoft.com/office/drawing/2014/main" id="{4BA273A8-EE06-7D47-858F-5CB91DE80A4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C919528B-3DC2-674D-9AE5-C0413517539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幻灯片图像占位符 1">
            <a:extLst>
              <a:ext uri="{FF2B5EF4-FFF2-40B4-BE49-F238E27FC236}">
                <a16:creationId xmlns:a16="http://schemas.microsoft.com/office/drawing/2014/main" id="{D40A4478-93B3-FF49-9666-18BB86F9FDD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9939" name="备注占位符 2">
            <a:extLst>
              <a:ext uri="{FF2B5EF4-FFF2-40B4-BE49-F238E27FC236}">
                <a16:creationId xmlns:a16="http://schemas.microsoft.com/office/drawing/2014/main" id="{2708C717-BC6B-534B-9C12-8D8A76A10A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/>
          </a:p>
        </p:txBody>
      </p:sp>
      <p:sp>
        <p:nvSpPr>
          <p:cNvPr id="39940" name="灯片编号占位符 3">
            <a:extLst>
              <a:ext uri="{FF2B5EF4-FFF2-40B4-BE49-F238E27FC236}">
                <a16:creationId xmlns:a16="http://schemas.microsoft.com/office/drawing/2014/main" id="{0B248D59-39DD-C447-9840-59EC8C8861A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2A766673-8D01-B049-84EE-365B4DC3A57F}" type="slidenum">
              <a:rPr lang="en-US" altLang="zh-CN" sz="1200" smtClean="0"/>
              <a:pPr/>
              <a:t>18</a:t>
            </a:fld>
            <a:endParaRPr lang="en-US" altLang="zh-CN" sz="120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幻灯片图像占位符 1">
            <a:extLst>
              <a:ext uri="{FF2B5EF4-FFF2-40B4-BE49-F238E27FC236}">
                <a16:creationId xmlns:a16="http://schemas.microsoft.com/office/drawing/2014/main" id="{D40A4478-93B3-FF49-9666-18BB86F9FDD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9939" name="备注占位符 2">
            <a:extLst>
              <a:ext uri="{FF2B5EF4-FFF2-40B4-BE49-F238E27FC236}">
                <a16:creationId xmlns:a16="http://schemas.microsoft.com/office/drawing/2014/main" id="{2708C717-BC6B-534B-9C12-8D8A76A10A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/>
          </a:p>
        </p:txBody>
      </p:sp>
      <p:sp>
        <p:nvSpPr>
          <p:cNvPr id="39940" name="灯片编号占位符 3">
            <a:extLst>
              <a:ext uri="{FF2B5EF4-FFF2-40B4-BE49-F238E27FC236}">
                <a16:creationId xmlns:a16="http://schemas.microsoft.com/office/drawing/2014/main" id="{0B248D59-39DD-C447-9840-59EC8C8861A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2A766673-8D01-B049-84EE-365B4DC3A57F}" type="slidenum">
              <a:rPr lang="en-US" altLang="zh-CN" sz="1200" smtClean="0"/>
              <a:pPr/>
              <a:t>19</a:t>
            </a:fld>
            <a:endParaRPr lang="en-US" altLang="zh-CN" sz="1200"/>
          </a:p>
        </p:txBody>
      </p:sp>
    </p:spTree>
    <p:extLst>
      <p:ext uri="{BB962C8B-B14F-4D97-AF65-F5344CB8AC3E}">
        <p14:creationId xmlns:p14="http://schemas.microsoft.com/office/powerpoint/2010/main" val="5361772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007A71F0-5098-7B4F-8B54-93776F0589A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1C40B0E6-7557-6D4A-AE0F-2BDF36CFAD2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EE9C4AA7-F82E-3C42-AE25-AF91C0523D2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969593C-A123-FC4E-822C-5D0B6AE633A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649419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2D2C1FBF-546D-9F4D-B657-F1B639B0930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DAFFD5A5-67DA-F944-B95E-855AE8652FB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AFF6FF62-7058-3743-91EE-3A2F5DA702E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8446281-1404-0546-B560-F408992A207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291769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835BE28-13DC-3442-A43A-2F1E3CC87A0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3709F08-8852-6C47-B355-243F952BD1F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9EB0514-E4D2-7D4D-A57F-E271FBAA95E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AECF17D-C68B-D248-86E3-0451684EEB8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73652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539DCED2-BD29-AA49-AAA9-E6D54705742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B92FFF67-EBA6-0B43-B6DC-A5FBB9819EA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DF2D14AB-EBB5-6540-9F7A-2ED6436ECC2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0AAC41C-04D6-504B-BE1A-FBC69733C12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255180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标题，一项大型内容和两项小型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1981200"/>
            <a:ext cx="3810000" cy="1981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48200" y="4114800"/>
            <a:ext cx="3810000" cy="1981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3B5DD4A4-1FAE-CC4A-A73D-BD52263F606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7447C034-A185-9A4D-85B7-39950073612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8C12281D-C462-7C4A-B4C8-E835E236DAF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FBAB97-3CF8-9C41-A72D-6304CE41F39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269566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685800" y="609600"/>
            <a:ext cx="7772400" cy="54864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042F174B-3E22-8E42-849E-CFB819F14D4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CDCF5E37-E624-DD41-AD3C-D6EB4A23D48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26B5FCC6-44A5-D047-904A-CF0D507257C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E25CBE-C5D4-DB41-90EC-B5FAE31AFC4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189880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1F60EA04-D029-3A44-AB51-0D9A8D29FE5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768D26F9-A7A7-9142-8787-0D5E3BD2160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73C8BC0E-422B-F24F-BE95-7A4005B97A9E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A17EB049-3800-2647-98B5-F588825B80D9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60446EF6-431F-9A40-BF26-D172F35B9495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/>
            </a:lvl1pPr>
          </a:lstStyle>
          <a:p>
            <a:pPr>
              <a:defRPr/>
            </a:pPr>
            <a:fld id="{F0689C7C-3B67-BA44-83D2-F012FAAE9AD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pic>
        <p:nvPicPr>
          <p:cNvPr id="1031" name="Picture 7" descr="内容">
            <a:extLst>
              <a:ext uri="{FF2B5EF4-FFF2-40B4-BE49-F238E27FC236}">
                <a16:creationId xmlns:a16="http://schemas.microsoft.com/office/drawing/2014/main" id="{7CE88776-A065-D448-8F2F-FF3AEC7435C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2" name="Text Box 9">
            <a:extLst>
              <a:ext uri="{FF2B5EF4-FFF2-40B4-BE49-F238E27FC236}">
                <a16:creationId xmlns:a16="http://schemas.microsoft.com/office/drawing/2014/main" id="{4A52F7AC-D228-254A-9CA7-F6A23B33C20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022725" y="6433579"/>
            <a:ext cx="1098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dirty="0">
                <a:solidFill>
                  <a:srgbClr val="FFFF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第一章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80" r:id="rId3"/>
    <p:sldLayoutId id="2147483683" r:id="rId4"/>
    <p:sldLayoutId id="2147483688" r:id="rId5"/>
    <p:sldLayoutId id="2147483689" r:id="rId6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gif"/><Relationship Id="rId3" Type="http://schemas.openxmlformats.org/officeDocument/2006/relationships/image" Target="../media/image30.png"/><Relationship Id="rId7" Type="http://schemas.openxmlformats.org/officeDocument/2006/relationships/image" Target="../media/image3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emf"/><Relationship Id="rId13" Type="http://schemas.openxmlformats.org/officeDocument/2006/relationships/oleObject" Target="../embeddings/oleObject4.bin"/><Relationship Id="rId3" Type="http://schemas.openxmlformats.org/officeDocument/2006/relationships/image" Target="../media/image290.png"/><Relationship Id="rId7" Type="http://schemas.openxmlformats.org/officeDocument/2006/relationships/oleObject" Target="../embeddings/oleObject3.bin"/><Relationship Id="rId12" Type="http://schemas.openxmlformats.org/officeDocument/2006/relationships/image" Target="../media/image33.emf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320.png"/><Relationship Id="rId11" Type="http://schemas.openxmlformats.org/officeDocument/2006/relationships/oleObject" Target="../embeddings/oleObject4.bin"/><Relationship Id="rId5" Type="http://schemas.openxmlformats.org/officeDocument/2006/relationships/image" Target="../media/image311.png"/><Relationship Id="rId15" Type="http://schemas.openxmlformats.org/officeDocument/2006/relationships/image" Target="../media/image300.png"/><Relationship Id="rId10" Type="http://schemas.openxmlformats.org/officeDocument/2006/relationships/image" Target="../media/image32.emf"/><Relationship Id="rId4" Type="http://schemas.openxmlformats.org/officeDocument/2006/relationships/image" Target="../media/image36.png"/><Relationship Id="rId9" Type="http://schemas.openxmlformats.org/officeDocument/2006/relationships/oleObject" Target="../embeddings/oleObject3.bin"/><Relationship Id="rId14" Type="http://schemas.openxmlformats.org/officeDocument/2006/relationships/image" Target="../media/image33.e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emf"/><Relationship Id="rId3" Type="http://schemas.openxmlformats.org/officeDocument/2006/relationships/image" Target="../media/image35.emf"/><Relationship Id="rId7" Type="http://schemas.openxmlformats.org/officeDocument/2006/relationships/image" Target="../media/image39.emf"/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emf"/><Relationship Id="rId5" Type="http://schemas.openxmlformats.org/officeDocument/2006/relationships/image" Target="../media/image37.emf"/><Relationship Id="rId10" Type="http://schemas.openxmlformats.org/officeDocument/2006/relationships/image" Target="../media/image42.emf"/><Relationship Id="rId4" Type="http://schemas.openxmlformats.org/officeDocument/2006/relationships/image" Target="../media/image36.emf"/><Relationship Id="rId9" Type="http://schemas.openxmlformats.org/officeDocument/2006/relationships/image" Target="../media/image41.e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emf"/><Relationship Id="rId13" Type="http://schemas.openxmlformats.org/officeDocument/2006/relationships/oleObject" Target="../embeddings/oleObject10.bin"/><Relationship Id="rId18" Type="http://schemas.openxmlformats.org/officeDocument/2006/relationships/image" Target="../media/image53.png"/><Relationship Id="rId3" Type="http://schemas.openxmlformats.org/officeDocument/2006/relationships/oleObject" Target="../embeddings/oleObject5.bin"/><Relationship Id="rId7" Type="http://schemas.openxmlformats.org/officeDocument/2006/relationships/oleObject" Target="../embeddings/oleObject7.bin"/><Relationship Id="rId12" Type="http://schemas.openxmlformats.org/officeDocument/2006/relationships/image" Target="../media/image47.emf"/><Relationship Id="rId17" Type="http://schemas.openxmlformats.org/officeDocument/2006/relationships/image" Target="../media/image47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9.emf"/><Relationship Id="rId1" Type="http://schemas.openxmlformats.org/officeDocument/2006/relationships/vmlDrawing" Target="../drawings/vmlDrawing3.vml"/><Relationship Id="rId6" Type="http://schemas.openxmlformats.org/officeDocument/2006/relationships/image" Target="../media/image44.emf"/><Relationship Id="rId11" Type="http://schemas.openxmlformats.org/officeDocument/2006/relationships/oleObject" Target="../embeddings/oleObject9.bin"/><Relationship Id="rId5" Type="http://schemas.openxmlformats.org/officeDocument/2006/relationships/oleObject" Target="../embeddings/oleObject6.bin"/><Relationship Id="rId15" Type="http://schemas.openxmlformats.org/officeDocument/2006/relationships/oleObject" Target="../embeddings/oleObject11.bin"/><Relationship Id="rId10" Type="http://schemas.openxmlformats.org/officeDocument/2006/relationships/image" Target="../media/image46.emf"/><Relationship Id="rId4" Type="http://schemas.openxmlformats.org/officeDocument/2006/relationships/image" Target="../media/image43.emf"/><Relationship Id="rId9" Type="http://schemas.openxmlformats.org/officeDocument/2006/relationships/oleObject" Target="../embeddings/oleObject8.bin"/><Relationship Id="rId14" Type="http://schemas.openxmlformats.org/officeDocument/2006/relationships/image" Target="../media/image48.em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1.png"/><Relationship Id="rId13" Type="http://schemas.openxmlformats.org/officeDocument/2006/relationships/image" Target="../media/image59.png"/><Relationship Id="rId3" Type="http://schemas.openxmlformats.org/officeDocument/2006/relationships/image" Target="../media/image55.emf"/><Relationship Id="rId7" Type="http://schemas.openxmlformats.org/officeDocument/2006/relationships/image" Target="../media/image54.png"/><Relationship Id="rId12" Type="http://schemas.openxmlformats.org/officeDocument/2006/relationships/image" Target="../media/image58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12.bin"/><Relationship Id="rId11" Type="http://schemas.openxmlformats.org/officeDocument/2006/relationships/image" Target="../media/image57.png"/><Relationship Id="rId5" Type="http://schemas.openxmlformats.org/officeDocument/2006/relationships/image" Target="../media/image57.emf"/><Relationship Id="rId10" Type="http://schemas.openxmlformats.org/officeDocument/2006/relationships/image" Target="../media/image56.png"/><Relationship Id="rId4" Type="http://schemas.openxmlformats.org/officeDocument/2006/relationships/image" Target="../media/image56.emf"/><Relationship Id="rId9" Type="http://schemas.openxmlformats.org/officeDocument/2006/relationships/image" Target="../media/image5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Relationship Id="rId9" Type="http://schemas.openxmlformats.org/officeDocument/2006/relationships/image" Target="../media/image6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emf"/><Relationship Id="rId3" Type="http://schemas.openxmlformats.org/officeDocument/2006/relationships/image" Target="../media/image65.emf"/><Relationship Id="rId7" Type="http://schemas.openxmlformats.org/officeDocument/2006/relationships/image" Target="../media/image42.emf"/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emf"/><Relationship Id="rId5" Type="http://schemas.openxmlformats.org/officeDocument/2006/relationships/image" Target="../media/image67.emf"/><Relationship Id="rId10" Type="http://schemas.openxmlformats.org/officeDocument/2006/relationships/image" Target="../media/image75.png"/><Relationship Id="rId4" Type="http://schemas.openxmlformats.org/officeDocument/2006/relationships/image" Target="../media/image66.emf"/><Relationship Id="rId9" Type="http://schemas.openxmlformats.org/officeDocument/2006/relationships/image" Target="../media/image70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8.png"/><Relationship Id="rId4" Type="http://schemas.openxmlformats.org/officeDocument/2006/relationships/image" Target="../media/image7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5.bin"/><Relationship Id="rId13" Type="http://schemas.openxmlformats.org/officeDocument/2006/relationships/image" Target="../media/image75.emf"/><Relationship Id="rId3" Type="http://schemas.openxmlformats.org/officeDocument/2006/relationships/image" Target="../media/image76.png"/><Relationship Id="rId7" Type="http://schemas.openxmlformats.org/officeDocument/2006/relationships/image" Target="../media/image72.emf"/><Relationship Id="rId12" Type="http://schemas.openxmlformats.org/officeDocument/2006/relationships/oleObject" Target="../embeddings/oleObject17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14.bin"/><Relationship Id="rId11" Type="http://schemas.openxmlformats.org/officeDocument/2006/relationships/image" Target="../media/image74.emf"/><Relationship Id="rId5" Type="http://schemas.openxmlformats.org/officeDocument/2006/relationships/image" Target="../media/image71.emf"/><Relationship Id="rId10" Type="http://schemas.openxmlformats.org/officeDocument/2006/relationships/oleObject" Target="../embeddings/oleObject16.bin"/><Relationship Id="rId4" Type="http://schemas.openxmlformats.org/officeDocument/2006/relationships/oleObject" Target="../embeddings/oleObject13.bin"/><Relationship Id="rId9" Type="http://schemas.openxmlformats.org/officeDocument/2006/relationships/image" Target="../media/image73.em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oleObject" Target="../embeddings/oleObject18.bin"/><Relationship Id="rId7" Type="http://schemas.openxmlformats.org/officeDocument/2006/relationships/image" Target="../media/image90.png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78.emf"/><Relationship Id="rId5" Type="http://schemas.openxmlformats.org/officeDocument/2006/relationships/oleObject" Target="../embeddings/oleObject19.bin"/><Relationship Id="rId4" Type="http://schemas.openxmlformats.org/officeDocument/2006/relationships/image" Target="../media/image77.em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emf"/><Relationship Id="rId3" Type="http://schemas.openxmlformats.org/officeDocument/2006/relationships/oleObject" Target="../embeddings/oleObject20.bin"/><Relationship Id="rId7" Type="http://schemas.openxmlformats.org/officeDocument/2006/relationships/image" Target="../media/image85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84.emf"/><Relationship Id="rId5" Type="http://schemas.openxmlformats.org/officeDocument/2006/relationships/image" Target="../media/image83.emf"/><Relationship Id="rId10" Type="http://schemas.openxmlformats.org/officeDocument/2006/relationships/image" Target="../media/image88.emf"/><Relationship Id="rId4" Type="http://schemas.openxmlformats.org/officeDocument/2006/relationships/image" Target="../media/image82.png"/><Relationship Id="rId9" Type="http://schemas.openxmlformats.org/officeDocument/2006/relationships/image" Target="../media/image87.emf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emf"/><Relationship Id="rId13" Type="http://schemas.openxmlformats.org/officeDocument/2006/relationships/image" Target="../media/image90.emf"/><Relationship Id="rId3" Type="http://schemas.openxmlformats.org/officeDocument/2006/relationships/image" Target="../media/image92.emf"/><Relationship Id="rId7" Type="http://schemas.openxmlformats.org/officeDocument/2006/relationships/image" Target="../media/image94.emf"/><Relationship Id="rId12" Type="http://schemas.openxmlformats.org/officeDocument/2006/relationships/oleObject" Target="../embeddings/oleObject22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89.emf"/><Relationship Id="rId11" Type="http://schemas.openxmlformats.org/officeDocument/2006/relationships/image" Target="../media/image88.emf"/><Relationship Id="rId5" Type="http://schemas.openxmlformats.org/officeDocument/2006/relationships/oleObject" Target="../embeddings/oleObject21.bin"/><Relationship Id="rId15" Type="http://schemas.openxmlformats.org/officeDocument/2006/relationships/image" Target="../media/image91.emf"/><Relationship Id="rId10" Type="http://schemas.openxmlformats.org/officeDocument/2006/relationships/image" Target="../media/image97.emf"/><Relationship Id="rId4" Type="http://schemas.openxmlformats.org/officeDocument/2006/relationships/image" Target="../media/image93.emf"/><Relationship Id="rId9" Type="http://schemas.openxmlformats.org/officeDocument/2006/relationships/image" Target="../media/image96.emf"/><Relationship Id="rId14" Type="http://schemas.openxmlformats.org/officeDocument/2006/relationships/oleObject" Target="../embeddings/oleObject23.bin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emf"/><Relationship Id="rId2" Type="http://schemas.openxmlformats.org/officeDocument/2006/relationships/image" Target="../media/image98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emf"/><Relationship Id="rId13" Type="http://schemas.openxmlformats.org/officeDocument/2006/relationships/oleObject" Target="../embeddings/oleObject29.bin"/><Relationship Id="rId18" Type="http://schemas.openxmlformats.org/officeDocument/2006/relationships/image" Target="../media/image107.emf"/><Relationship Id="rId3" Type="http://schemas.openxmlformats.org/officeDocument/2006/relationships/oleObject" Target="../embeddings/oleObject24.bin"/><Relationship Id="rId7" Type="http://schemas.openxmlformats.org/officeDocument/2006/relationships/oleObject" Target="../embeddings/oleObject26.bin"/><Relationship Id="rId12" Type="http://schemas.openxmlformats.org/officeDocument/2006/relationships/image" Target="../media/image104.emf"/><Relationship Id="rId17" Type="http://schemas.openxmlformats.org/officeDocument/2006/relationships/oleObject" Target="../embeddings/oleObject31.bin"/><Relationship Id="rId2" Type="http://schemas.openxmlformats.org/officeDocument/2006/relationships/slideLayout" Target="../slideLayouts/slideLayout4.xml"/><Relationship Id="rId16" Type="http://schemas.openxmlformats.org/officeDocument/2006/relationships/image" Target="../media/image106.emf"/><Relationship Id="rId1" Type="http://schemas.openxmlformats.org/officeDocument/2006/relationships/vmlDrawing" Target="../drawings/vmlDrawing9.vml"/><Relationship Id="rId6" Type="http://schemas.openxmlformats.org/officeDocument/2006/relationships/image" Target="../media/image101.emf"/><Relationship Id="rId11" Type="http://schemas.openxmlformats.org/officeDocument/2006/relationships/oleObject" Target="../embeddings/oleObject28.bin"/><Relationship Id="rId5" Type="http://schemas.openxmlformats.org/officeDocument/2006/relationships/oleObject" Target="../embeddings/oleObject25.bin"/><Relationship Id="rId15" Type="http://schemas.openxmlformats.org/officeDocument/2006/relationships/oleObject" Target="../embeddings/oleObject30.bin"/><Relationship Id="rId10" Type="http://schemas.openxmlformats.org/officeDocument/2006/relationships/image" Target="../media/image103.emf"/><Relationship Id="rId4" Type="http://schemas.openxmlformats.org/officeDocument/2006/relationships/image" Target="../media/image100.emf"/><Relationship Id="rId9" Type="http://schemas.openxmlformats.org/officeDocument/2006/relationships/oleObject" Target="../embeddings/oleObject27.bin"/><Relationship Id="rId14" Type="http://schemas.openxmlformats.org/officeDocument/2006/relationships/image" Target="../media/image105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850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0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108.png"/><Relationship Id="rId7" Type="http://schemas.openxmlformats.org/officeDocument/2006/relationships/image" Target="../media/image920.png"/><Relationship Id="rId2" Type="http://schemas.openxmlformats.org/officeDocument/2006/relationships/image" Target="../media/image77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10.png"/><Relationship Id="rId5" Type="http://schemas.openxmlformats.org/officeDocument/2006/relationships/image" Target="../media/image900.png"/><Relationship Id="rId4" Type="http://schemas.openxmlformats.org/officeDocument/2006/relationships/image" Target="../media/image890.png"/><Relationship Id="rId9" Type="http://schemas.openxmlformats.org/officeDocument/2006/relationships/image" Target="../media/image94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4.bin"/><Relationship Id="rId13" Type="http://schemas.openxmlformats.org/officeDocument/2006/relationships/image" Target="../media/image120.emf"/><Relationship Id="rId18" Type="http://schemas.openxmlformats.org/officeDocument/2006/relationships/image" Target="../media/image123.emf"/><Relationship Id="rId3" Type="http://schemas.openxmlformats.org/officeDocument/2006/relationships/oleObject" Target="../embeddings/oleObject32.bin"/><Relationship Id="rId21" Type="http://schemas.openxmlformats.org/officeDocument/2006/relationships/oleObject" Target="../embeddings/oleObject37.bin"/><Relationship Id="rId7" Type="http://schemas.openxmlformats.org/officeDocument/2006/relationships/image" Target="../media/image116.emf"/><Relationship Id="rId12" Type="http://schemas.openxmlformats.org/officeDocument/2006/relationships/image" Target="../media/image119.emf"/><Relationship Id="rId17" Type="http://schemas.openxmlformats.org/officeDocument/2006/relationships/image" Target="../media/image122.emf"/><Relationship Id="rId2" Type="http://schemas.openxmlformats.org/officeDocument/2006/relationships/slideLayout" Target="../slideLayouts/slideLayout3.xml"/><Relationship Id="rId16" Type="http://schemas.openxmlformats.org/officeDocument/2006/relationships/image" Target="../media/image121.emf"/><Relationship Id="rId20" Type="http://schemas.openxmlformats.org/officeDocument/2006/relationships/image" Target="../media/image114.emf"/><Relationship Id="rId1" Type="http://schemas.openxmlformats.org/officeDocument/2006/relationships/vmlDrawing" Target="../drawings/vmlDrawing10.vml"/><Relationship Id="rId6" Type="http://schemas.openxmlformats.org/officeDocument/2006/relationships/image" Target="../media/image111.png"/><Relationship Id="rId11" Type="http://schemas.openxmlformats.org/officeDocument/2006/relationships/image" Target="../media/image118.emf"/><Relationship Id="rId5" Type="http://schemas.openxmlformats.org/officeDocument/2006/relationships/oleObject" Target="../embeddings/oleObject33.bin"/><Relationship Id="rId15" Type="http://schemas.openxmlformats.org/officeDocument/2006/relationships/image" Target="../media/image113.emf"/><Relationship Id="rId10" Type="http://schemas.openxmlformats.org/officeDocument/2006/relationships/image" Target="../media/image117.emf"/><Relationship Id="rId19" Type="http://schemas.openxmlformats.org/officeDocument/2006/relationships/oleObject" Target="../embeddings/oleObject36.bin"/><Relationship Id="rId4" Type="http://schemas.openxmlformats.org/officeDocument/2006/relationships/image" Target="../media/image109.emf"/><Relationship Id="rId9" Type="http://schemas.openxmlformats.org/officeDocument/2006/relationships/image" Target="../media/image112.emf"/><Relationship Id="rId14" Type="http://schemas.openxmlformats.org/officeDocument/2006/relationships/oleObject" Target="../embeddings/oleObject35.bin"/><Relationship Id="rId22" Type="http://schemas.openxmlformats.org/officeDocument/2006/relationships/image" Target="../media/image115.emf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8.bin"/><Relationship Id="rId13" Type="http://schemas.openxmlformats.org/officeDocument/2006/relationships/image" Target="../media/image129.emf"/><Relationship Id="rId3" Type="http://schemas.openxmlformats.org/officeDocument/2006/relationships/image" Target="../media/image124.emf"/><Relationship Id="rId7" Type="http://schemas.openxmlformats.org/officeDocument/2006/relationships/image" Target="../media/image117.emf"/><Relationship Id="rId12" Type="http://schemas.openxmlformats.org/officeDocument/2006/relationships/image" Target="../media/image128.em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32.emf"/><Relationship Id="rId1" Type="http://schemas.openxmlformats.org/officeDocument/2006/relationships/vmlDrawing" Target="../drawings/vmlDrawing11.vml"/><Relationship Id="rId6" Type="http://schemas.openxmlformats.org/officeDocument/2006/relationships/image" Target="../media/image119.emf"/><Relationship Id="rId11" Type="http://schemas.openxmlformats.org/officeDocument/2006/relationships/image" Target="../media/image127.emf"/><Relationship Id="rId5" Type="http://schemas.openxmlformats.org/officeDocument/2006/relationships/image" Target="../media/image118.emf"/><Relationship Id="rId15" Type="http://schemas.openxmlformats.org/officeDocument/2006/relationships/image" Target="../media/image131.emf"/><Relationship Id="rId10" Type="http://schemas.openxmlformats.org/officeDocument/2006/relationships/image" Target="../media/image126.emf"/><Relationship Id="rId4" Type="http://schemas.openxmlformats.org/officeDocument/2006/relationships/image" Target="../media/image125.emf"/><Relationship Id="rId9" Type="http://schemas.openxmlformats.org/officeDocument/2006/relationships/image" Target="../media/image113.emf"/><Relationship Id="rId14" Type="http://schemas.openxmlformats.org/officeDocument/2006/relationships/image" Target="../media/image130.emf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png"/><Relationship Id="rId3" Type="http://schemas.openxmlformats.org/officeDocument/2006/relationships/image" Target="../media/image138.png"/><Relationship Id="rId7" Type="http://schemas.openxmlformats.org/officeDocument/2006/relationships/image" Target="../media/image8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6" Type="http://schemas.openxmlformats.org/officeDocument/2006/relationships/oleObject" Target="../embeddings/oleObject20.bin"/><Relationship Id="rId5" Type="http://schemas.openxmlformats.org/officeDocument/2006/relationships/image" Target="../media/image140.png"/><Relationship Id="rId4" Type="http://schemas.openxmlformats.org/officeDocument/2006/relationships/image" Target="../media/image139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0.png"/><Relationship Id="rId3" Type="http://schemas.openxmlformats.org/officeDocument/2006/relationships/image" Target="../media/image500.png"/><Relationship Id="rId7" Type="http://schemas.openxmlformats.org/officeDocument/2006/relationships/image" Target="../media/image510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1.png"/><Relationship Id="rId11" Type="http://schemas.openxmlformats.org/officeDocument/2006/relationships/image" Target="../media/image550.png"/><Relationship Id="rId5" Type="http://schemas.openxmlformats.org/officeDocument/2006/relationships/image" Target="../media/image3400.png"/><Relationship Id="rId10" Type="http://schemas.openxmlformats.org/officeDocument/2006/relationships/image" Target="../media/image540.png"/><Relationship Id="rId4" Type="http://schemas.openxmlformats.org/officeDocument/2006/relationships/image" Target="../media/image330.png"/><Relationship Id="rId9" Type="http://schemas.openxmlformats.org/officeDocument/2006/relationships/image" Target="../media/image530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0.png"/><Relationship Id="rId3" Type="http://schemas.openxmlformats.org/officeDocument/2006/relationships/image" Target="../media/image133.png"/><Relationship Id="rId7" Type="http://schemas.openxmlformats.org/officeDocument/2006/relationships/image" Target="../media/image520.png"/><Relationship Id="rId12" Type="http://schemas.openxmlformats.org/officeDocument/2006/relationships/image" Target="../media/image580.png"/><Relationship Id="rId2" Type="http://schemas.openxmlformats.org/officeDocument/2006/relationships/image" Target="../media/image5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1.png"/><Relationship Id="rId11" Type="http://schemas.openxmlformats.org/officeDocument/2006/relationships/image" Target="../media/image570.png"/><Relationship Id="rId5" Type="http://schemas.openxmlformats.org/officeDocument/2006/relationships/image" Target="../media/image3400.png"/><Relationship Id="rId10" Type="http://schemas.openxmlformats.org/officeDocument/2006/relationships/image" Target="../media/image540.png"/><Relationship Id="rId4" Type="http://schemas.openxmlformats.org/officeDocument/2006/relationships/image" Target="../media/image330.png"/><Relationship Id="rId9" Type="http://schemas.openxmlformats.org/officeDocument/2006/relationships/image" Target="../media/image530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0.png"/><Relationship Id="rId3" Type="http://schemas.openxmlformats.org/officeDocument/2006/relationships/image" Target="../media/image134.png"/><Relationship Id="rId7" Type="http://schemas.openxmlformats.org/officeDocument/2006/relationships/image" Target="../media/image510.png"/><Relationship Id="rId12" Type="http://schemas.openxmlformats.org/officeDocument/2006/relationships/image" Target="../media/image610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1.png"/><Relationship Id="rId11" Type="http://schemas.openxmlformats.org/officeDocument/2006/relationships/image" Target="../media/image600.png"/><Relationship Id="rId5" Type="http://schemas.openxmlformats.org/officeDocument/2006/relationships/image" Target="../media/image3400.png"/><Relationship Id="rId10" Type="http://schemas.openxmlformats.org/officeDocument/2006/relationships/image" Target="../media/image540.png"/><Relationship Id="rId4" Type="http://schemas.openxmlformats.org/officeDocument/2006/relationships/image" Target="../media/image330.png"/><Relationship Id="rId9" Type="http://schemas.openxmlformats.org/officeDocument/2006/relationships/image" Target="../media/image53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oleObject" Target="../embeddings/oleObject1.bin"/><Relationship Id="rId7" Type="http://schemas.openxmlformats.org/officeDocument/2006/relationships/image" Target="../media/image8.png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2.emf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gif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emf"/><Relationship Id="rId13" Type="http://schemas.openxmlformats.org/officeDocument/2006/relationships/oleObject" Target="../embeddings/oleObject44.bin"/><Relationship Id="rId18" Type="http://schemas.openxmlformats.org/officeDocument/2006/relationships/image" Target="../media/image143.emf"/><Relationship Id="rId26" Type="http://schemas.openxmlformats.org/officeDocument/2006/relationships/image" Target="../media/image147.emf"/><Relationship Id="rId3" Type="http://schemas.openxmlformats.org/officeDocument/2006/relationships/oleObject" Target="../embeddings/oleObject39.bin"/><Relationship Id="rId21" Type="http://schemas.openxmlformats.org/officeDocument/2006/relationships/oleObject" Target="../embeddings/oleObject48.bin"/><Relationship Id="rId7" Type="http://schemas.openxmlformats.org/officeDocument/2006/relationships/oleObject" Target="../embeddings/oleObject41.bin"/><Relationship Id="rId12" Type="http://schemas.openxmlformats.org/officeDocument/2006/relationships/image" Target="../media/image140.emf"/><Relationship Id="rId17" Type="http://schemas.openxmlformats.org/officeDocument/2006/relationships/oleObject" Target="../embeddings/oleObject46.bin"/><Relationship Id="rId25" Type="http://schemas.openxmlformats.org/officeDocument/2006/relationships/oleObject" Target="../embeddings/oleObject50.bin"/><Relationship Id="rId2" Type="http://schemas.openxmlformats.org/officeDocument/2006/relationships/slideLayout" Target="../slideLayouts/slideLayout4.xml"/><Relationship Id="rId16" Type="http://schemas.openxmlformats.org/officeDocument/2006/relationships/image" Target="../media/image142.emf"/><Relationship Id="rId20" Type="http://schemas.openxmlformats.org/officeDocument/2006/relationships/image" Target="../media/image144.emf"/><Relationship Id="rId1" Type="http://schemas.openxmlformats.org/officeDocument/2006/relationships/vmlDrawing" Target="../drawings/vmlDrawing13.vml"/><Relationship Id="rId6" Type="http://schemas.openxmlformats.org/officeDocument/2006/relationships/image" Target="../media/image137.emf"/><Relationship Id="rId11" Type="http://schemas.openxmlformats.org/officeDocument/2006/relationships/oleObject" Target="../embeddings/oleObject43.bin"/><Relationship Id="rId24" Type="http://schemas.openxmlformats.org/officeDocument/2006/relationships/image" Target="../media/image146.emf"/><Relationship Id="rId5" Type="http://schemas.openxmlformats.org/officeDocument/2006/relationships/oleObject" Target="../embeddings/oleObject40.bin"/><Relationship Id="rId15" Type="http://schemas.openxmlformats.org/officeDocument/2006/relationships/oleObject" Target="../embeddings/oleObject45.bin"/><Relationship Id="rId23" Type="http://schemas.openxmlformats.org/officeDocument/2006/relationships/oleObject" Target="../embeddings/oleObject49.bin"/><Relationship Id="rId28" Type="http://schemas.openxmlformats.org/officeDocument/2006/relationships/image" Target="../media/image148.emf"/><Relationship Id="rId10" Type="http://schemas.openxmlformats.org/officeDocument/2006/relationships/image" Target="../media/image139.emf"/><Relationship Id="rId19" Type="http://schemas.openxmlformats.org/officeDocument/2006/relationships/oleObject" Target="../embeddings/oleObject47.bin"/><Relationship Id="rId4" Type="http://schemas.openxmlformats.org/officeDocument/2006/relationships/image" Target="../media/image136.emf"/><Relationship Id="rId9" Type="http://schemas.openxmlformats.org/officeDocument/2006/relationships/oleObject" Target="../embeddings/oleObject42.bin"/><Relationship Id="rId14" Type="http://schemas.openxmlformats.org/officeDocument/2006/relationships/image" Target="../media/image141.emf"/><Relationship Id="rId22" Type="http://schemas.openxmlformats.org/officeDocument/2006/relationships/image" Target="../media/image145.emf"/><Relationship Id="rId27" Type="http://schemas.openxmlformats.org/officeDocument/2006/relationships/oleObject" Target="../embeddings/oleObject51.bin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emf"/><Relationship Id="rId13" Type="http://schemas.openxmlformats.org/officeDocument/2006/relationships/oleObject" Target="../embeddings/oleObject57.bin"/><Relationship Id="rId18" Type="http://schemas.openxmlformats.org/officeDocument/2006/relationships/image" Target="../media/image155.emf"/><Relationship Id="rId3" Type="http://schemas.openxmlformats.org/officeDocument/2006/relationships/oleObject" Target="../embeddings/oleObject52.bin"/><Relationship Id="rId7" Type="http://schemas.openxmlformats.org/officeDocument/2006/relationships/oleObject" Target="../embeddings/oleObject54.bin"/><Relationship Id="rId12" Type="http://schemas.openxmlformats.org/officeDocument/2006/relationships/image" Target="../media/image152.emf"/><Relationship Id="rId17" Type="http://schemas.openxmlformats.org/officeDocument/2006/relationships/oleObject" Target="../embeddings/oleObject59.bin"/><Relationship Id="rId2" Type="http://schemas.openxmlformats.org/officeDocument/2006/relationships/slideLayout" Target="../slideLayouts/slideLayout4.xml"/><Relationship Id="rId16" Type="http://schemas.openxmlformats.org/officeDocument/2006/relationships/image" Target="../media/image154.emf"/><Relationship Id="rId1" Type="http://schemas.openxmlformats.org/officeDocument/2006/relationships/vmlDrawing" Target="../drawings/vmlDrawing14.vml"/><Relationship Id="rId6" Type="http://schemas.openxmlformats.org/officeDocument/2006/relationships/image" Target="../media/image142.emf"/><Relationship Id="rId11" Type="http://schemas.openxmlformats.org/officeDocument/2006/relationships/oleObject" Target="../embeddings/oleObject56.bin"/><Relationship Id="rId5" Type="http://schemas.openxmlformats.org/officeDocument/2006/relationships/oleObject" Target="../embeddings/oleObject53.bin"/><Relationship Id="rId15" Type="http://schemas.openxmlformats.org/officeDocument/2006/relationships/oleObject" Target="../embeddings/oleObject58.bin"/><Relationship Id="rId10" Type="http://schemas.openxmlformats.org/officeDocument/2006/relationships/image" Target="../media/image151.emf"/><Relationship Id="rId4" Type="http://schemas.openxmlformats.org/officeDocument/2006/relationships/image" Target="../media/image149.emf"/><Relationship Id="rId9" Type="http://schemas.openxmlformats.org/officeDocument/2006/relationships/oleObject" Target="../embeddings/oleObject55.bin"/><Relationship Id="rId14" Type="http://schemas.openxmlformats.org/officeDocument/2006/relationships/image" Target="../media/image153.emf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emf"/><Relationship Id="rId13" Type="http://schemas.openxmlformats.org/officeDocument/2006/relationships/oleObject" Target="../embeddings/oleObject65.bin"/><Relationship Id="rId18" Type="http://schemas.openxmlformats.org/officeDocument/2006/relationships/image" Target="../media/image161.emf"/><Relationship Id="rId3" Type="http://schemas.openxmlformats.org/officeDocument/2006/relationships/oleObject" Target="../embeddings/oleObject60.bin"/><Relationship Id="rId7" Type="http://schemas.openxmlformats.org/officeDocument/2006/relationships/oleObject" Target="../embeddings/oleObject62.bin"/><Relationship Id="rId12" Type="http://schemas.openxmlformats.org/officeDocument/2006/relationships/image" Target="../media/image159.emf"/><Relationship Id="rId17" Type="http://schemas.openxmlformats.org/officeDocument/2006/relationships/oleObject" Target="../embeddings/oleObject67.bin"/><Relationship Id="rId2" Type="http://schemas.openxmlformats.org/officeDocument/2006/relationships/slideLayout" Target="../slideLayouts/slideLayout4.xml"/><Relationship Id="rId16" Type="http://schemas.openxmlformats.org/officeDocument/2006/relationships/image" Target="../media/image160.emf"/><Relationship Id="rId20" Type="http://schemas.openxmlformats.org/officeDocument/2006/relationships/image" Target="../media/image162.emf"/><Relationship Id="rId1" Type="http://schemas.openxmlformats.org/officeDocument/2006/relationships/vmlDrawing" Target="../drawings/vmlDrawing15.vml"/><Relationship Id="rId6" Type="http://schemas.openxmlformats.org/officeDocument/2006/relationships/image" Target="../media/image156.emf"/><Relationship Id="rId11" Type="http://schemas.openxmlformats.org/officeDocument/2006/relationships/oleObject" Target="../embeddings/oleObject64.bin"/><Relationship Id="rId5" Type="http://schemas.openxmlformats.org/officeDocument/2006/relationships/oleObject" Target="../embeddings/oleObject61.bin"/><Relationship Id="rId15" Type="http://schemas.openxmlformats.org/officeDocument/2006/relationships/oleObject" Target="../embeddings/oleObject66.bin"/><Relationship Id="rId10" Type="http://schemas.openxmlformats.org/officeDocument/2006/relationships/image" Target="../media/image158.emf"/><Relationship Id="rId19" Type="http://schemas.openxmlformats.org/officeDocument/2006/relationships/oleObject" Target="../embeddings/oleObject68.bin"/><Relationship Id="rId4" Type="http://schemas.openxmlformats.org/officeDocument/2006/relationships/image" Target="../media/image154.emf"/><Relationship Id="rId9" Type="http://schemas.openxmlformats.org/officeDocument/2006/relationships/oleObject" Target="../embeddings/oleObject63.bin"/><Relationship Id="rId14" Type="http://schemas.openxmlformats.org/officeDocument/2006/relationships/image" Target="../media/image152.emf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1.bin"/><Relationship Id="rId13" Type="http://schemas.openxmlformats.org/officeDocument/2006/relationships/image" Target="../media/image167.emf"/><Relationship Id="rId3" Type="http://schemas.openxmlformats.org/officeDocument/2006/relationships/image" Target="../media/image169.png"/><Relationship Id="rId7" Type="http://schemas.openxmlformats.org/officeDocument/2006/relationships/image" Target="../media/image164.emf"/><Relationship Id="rId12" Type="http://schemas.openxmlformats.org/officeDocument/2006/relationships/oleObject" Target="../embeddings/oleObject73.bin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16.vml"/><Relationship Id="rId6" Type="http://schemas.openxmlformats.org/officeDocument/2006/relationships/oleObject" Target="../embeddings/oleObject70.bin"/><Relationship Id="rId11" Type="http://schemas.openxmlformats.org/officeDocument/2006/relationships/image" Target="../media/image166.emf"/><Relationship Id="rId5" Type="http://schemas.openxmlformats.org/officeDocument/2006/relationships/image" Target="../media/image163.emf"/><Relationship Id="rId15" Type="http://schemas.openxmlformats.org/officeDocument/2006/relationships/image" Target="../media/image168.emf"/><Relationship Id="rId10" Type="http://schemas.openxmlformats.org/officeDocument/2006/relationships/oleObject" Target="../embeddings/oleObject72.bin"/><Relationship Id="rId4" Type="http://schemas.openxmlformats.org/officeDocument/2006/relationships/oleObject" Target="../embeddings/oleObject69.bin"/><Relationship Id="rId9" Type="http://schemas.openxmlformats.org/officeDocument/2006/relationships/image" Target="../media/image165.emf"/><Relationship Id="rId14" Type="http://schemas.openxmlformats.org/officeDocument/2006/relationships/oleObject" Target="../embeddings/oleObject74.bin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2.emf"/><Relationship Id="rId13" Type="http://schemas.openxmlformats.org/officeDocument/2006/relationships/oleObject" Target="../embeddings/oleObject80.bin"/><Relationship Id="rId3" Type="http://schemas.openxmlformats.org/officeDocument/2006/relationships/oleObject" Target="../embeddings/oleObject75.bin"/><Relationship Id="rId7" Type="http://schemas.openxmlformats.org/officeDocument/2006/relationships/oleObject" Target="../embeddings/oleObject77.bin"/><Relationship Id="rId12" Type="http://schemas.openxmlformats.org/officeDocument/2006/relationships/image" Target="../media/image174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6" Type="http://schemas.openxmlformats.org/officeDocument/2006/relationships/image" Target="../media/image171.emf"/><Relationship Id="rId11" Type="http://schemas.openxmlformats.org/officeDocument/2006/relationships/oleObject" Target="../embeddings/oleObject79.bin"/><Relationship Id="rId5" Type="http://schemas.openxmlformats.org/officeDocument/2006/relationships/oleObject" Target="../embeddings/oleObject76.bin"/><Relationship Id="rId10" Type="http://schemas.openxmlformats.org/officeDocument/2006/relationships/image" Target="../media/image173.emf"/><Relationship Id="rId4" Type="http://schemas.openxmlformats.org/officeDocument/2006/relationships/image" Target="../media/image170.emf"/><Relationship Id="rId9" Type="http://schemas.openxmlformats.org/officeDocument/2006/relationships/oleObject" Target="../embeddings/oleObject78.bin"/><Relationship Id="rId14" Type="http://schemas.openxmlformats.org/officeDocument/2006/relationships/image" Target="../media/image175.emf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8.emf"/><Relationship Id="rId3" Type="http://schemas.openxmlformats.org/officeDocument/2006/relationships/oleObject" Target="../embeddings/oleObject81.bin"/><Relationship Id="rId7" Type="http://schemas.openxmlformats.org/officeDocument/2006/relationships/oleObject" Target="../embeddings/oleObject83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8.vml"/><Relationship Id="rId6" Type="http://schemas.openxmlformats.org/officeDocument/2006/relationships/image" Target="../media/image177.emf"/><Relationship Id="rId5" Type="http://schemas.openxmlformats.org/officeDocument/2006/relationships/oleObject" Target="../embeddings/oleObject82.bin"/><Relationship Id="rId10" Type="http://schemas.openxmlformats.org/officeDocument/2006/relationships/image" Target="../media/image172.emf"/><Relationship Id="rId4" Type="http://schemas.openxmlformats.org/officeDocument/2006/relationships/image" Target="../media/image176.emf"/><Relationship Id="rId9" Type="http://schemas.openxmlformats.org/officeDocument/2006/relationships/oleObject" Target="../embeddings/oleObject84.bin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18" Type="http://schemas.openxmlformats.org/officeDocument/2006/relationships/image" Target="../media/image170.png"/><Relationship Id="rId3" Type="http://schemas.openxmlformats.org/officeDocument/2006/relationships/image" Target="../media/image12.png"/><Relationship Id="rId7" Type="http://schemas.openxmlformats.org/officeDocument/2006/relationships/image" Target="../media/image37.png"/><Relationship Id="rId12" Type="http://schemas.openxmlformats.org/officeDocument/2006/relationships/image" Target="../media/image120.png"/><Relationship Id="rId17" Type="http://schemas.openxmlformats.org/officeDocument/2006/relationships/image" Target="../media/image17.png"/><Relationship Id="rId2" Type="http://schemas.openxmlformats.org/officeDocument/2006/relationships/image" Target="../media/image11.png"/><Relationship Id="rId16" Type="http://schemas.openxmlformats.org/officeDocument/2006/relationships/image" Target="../media/image16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60.png"/><Relationship Id="rId11" Type="http://schemas.openxmlformats.org/officeDocument/2006/relationships/image" Target="../media/image14.png"/><Relationship Id="rId15" Type="http://schemas.openxmlformats.org/officeDocument/2006/relationships/image" Target="../media/image15.png"/><Relationship Id="rId10" Type="http://schemas.openxmlformats.org/officeDocument/2006/relationships/image" Target="../media/image400.png"/><Relationship Id="rId19" Type="http://schemas.openxmlformats.org/officeDocument/2006/relationships/image" Target="../media/image18.png"/><Relationship Id="rId4" Type="http://schemas.openxmlformats.org/officeDocument/2006/relationships/image" Target="../media/image13.png"/><Relationship Id="rId9" Type="http://schemas.openxmlformats.org/officeDocument/2006/relationships/image" Target="../media/image39.png"/><Relationship Id="rId14" Type="http://schemas.openxmlformats.org/officeDocument/2006/relationships/image" Target="../media/image14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52.png"/><Relationship Id="rId3" Type="http://schemas.openxmlformats.org/officeDocument/2006/relationships/image" Target="../media/image200.png"/><Relationship Id="rId7" Type="http://schemas.openxmlformats.org/officeDocument/2006/relationships/image" Target="../media/image17.png"/><Relationship Id="rId12" Type="http://schemas.openxmlformats.org/officeDocument/2006/relationships/image" Target="../media/image51.png"/><Relationship Id="rId2" Type="http://schemas.openxmlformats.org/officeDocument/2006/relationships/image" Target="../media/image20.png"/><Relationship Id="rId16" Type="http://schemas.openxmlformats.org/officeDocument/2006/relationships/image" Target="../media/image2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png"/><Relationship Id="rId11" Type="http://schemas.openxmlformats.org/officeDocument/2006/relationships/image" Target="../media/image50.png"/><Relationship Id="rId5" Type="http://schemas.openxmlformats.org/officeDocument/2006/relationships/image" Target="../media/image190.png"/><Relationship Id="rId15" Type="http://schemas.openxmlformats.org/officeDocument/2006/relationships/image" Target="../media/image25.png"/><Relationship Id="rId10" Type="http://schemas.openxmlformats.org/officeDocument/2006/relationships/image" Target="../media/image452.png"/><Relationship Id="rId9" Type="http://schemas.openxmlformats.org/officeDocument/2006/relationships/image" Target="../media/image23.png"/><Relationship Id="rId1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300.png"/><Relationship Id="rId12" Type="http://schemas.openxmlformats.org/officeDocument/2006/relationships/image" Target="../media/image4200.png"/><Relationship Id="rId2" Type="http://schemas.openxmlformats.org/officeDocument/2006/relationships/image" Target="../media/image27.png"/><Relationship Id="rId16" Type="http://schemas.openxmlformats.org/officeDocument/2006/relationships/image" Target="../media/image511.png"/><Relationship Id="rId1" Type="http://schemas.openxmlformats.org/officeDocument/2006/relationships/slideLayout" Target="../slideLayouts/slideLayout4.xml"/><Relationship Id="rId15" Type="http://schemas.openxmlformats.org/officeDocument/2006/relationships/image" Target="../media/image40.png"/><Relationship Id="rId14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ext Box 3">
            <a:extLst>
              <a:ext uri="{FF2B5EF4-FFF2-40B4-BE49-F238E27FC236}">
                <a16:creationId xmlns:a16="http://schemas.microsoft.com/office/drawing/2014/main" id="{EFD93C47-6BDA-1848-B9E5-DF9D65CEC0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125" y="325438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zh-CN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6148" name="Text Box 10">
            <a:extLst>
              <a:ext uri="{FF2B5EF4-FFF2-40B4-BE49-F238E27FC236}">
                <a16:creationId xmlns:a16="http://schemas.microsoft.com/office/drawing/2014/main" id="{98DA1CE4-E1EA-104D-BBDD-DC01D7F03B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1325" y="3449638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zh-CN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6149" name="Text Box 12">
            <a:extLst>
              <a:ext uri="{FF2B5EF4-FFF2-40B4-BE49-F238E27FC236}">
                <a16:creationId xmlns:a16="http://schemas.microsoft.com/office/drawing/2014/main" id="{090C5E36-988F-0749-BB8E-CBB5E2D8FD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92075" y="4211638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zh-CN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pitchFamily="49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05" name="Rectangle 7">
                <a:extLst>
                  <a:ext uri="{FF2B5EF4-FFF2-40B4-BE49-F238E27FC236}">
                    <a16:creationId xmlns:a16="http://schemas.microsoft.com/office/drawing/2014/main" id="{0369B823-DAF2-194B-82E3-8FDAE7CF54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7174" y="2636912"/>
                <a:ext cx="7077075" cy="289386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432FF"/>
                </a:solidFill>
              </a:ln>
            </p:spPr>
            <p:txBody>
              <a:bodyPr anchor="ctr">
                <a:spAutoFit/>
              </a:bodyPr>
              <a:lstStyle>
                <a:lvl1pPr marL="342900" indent="-342900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1085850" indent="-34290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342900" marR="0" lvl="0" indent="-342900" algn="l" defTabSz="914400" rtl="0" eaLnBrk="0" fontAlgn="base" latinLnBrk="0" hangingPunct="0">
                  <a:lnSpc>
                    <a:spcPct val="125000"/>
                  </a:lnSpc>
                  <a:spcBef>
                    <a:spcPct val="5000"/>
                  </a:spcBef>
                  <a:spcAft>
                    <a:spcPct val="0"/>
                  </a:spcAft>
                  <a:buClrTx/>
                  <a:buSzTx/>
                  <a:buFont typeface="Wingdings" pitchFamily="2" charset="2"/>
                  <a:buChar char="Ø"/>
                  <a:tabLst/>
                  <a:defRPr/>
                </a:pPr>
                <a:r>
                  <a:rPr kumimoji="1" lang="zh-CN" alt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  <a:sym typeface="Wingdings 2" pitchFamily="2" charset="2"/>
                  </a:rPr>
                  <a:t>牛顿运动定律</a:t>
                </a:r>
                <a:endParaRPr kumimoji="1" lang="en-US" altLang="zh-CN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  <a:sym typeface="Wingdings 2" pitchFamily="2" charset="2"/>
                </a:endParaRPr>
              </a:p>
              <a:p>
                <a:pPr marL="342900" marR="0" lvl="0" indent="-342900" algn="l" defTabSz="914400" rtl="0" eaLnBrk="0" fontAlgn="base" latinLnBrk="0" hangingPunct="0">
                  <a:lnSpc>
                    <a:spcPct val="125000"/>
                  </a:lnSpc>
                  <a:spcBef>
                    <a:spcPct val="5000"/>
                  </a:spcBef>
                  <a:spcAft>
                    <a:spcPct val="0"/>
                  </a:spcAft>
                  <a:buClrTx/>
                  <a:buSzTx/>
                  <a:buFont typeface="Wingdings" pitchFamily="2" charset="2"/>
                  <a:buChar char="Ø"/>
                  <a:tabLst/>
                  <a:defRPr/>
                </a:pPr>
                <a:r>
                  <a:rPr kumimoji="1" lang="zh-CN" alt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  <a:sym typeface="Wingdings 2" pitchFamily="2" charset="2"/>
                  </a:rPr>
                  <a:t>质点</a:t>
                </a:r>
                <a:r>
                  <a:rPr kumimoji="1" lang="zh-CN" alt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432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  <a:sym typeface="Wingdings 2" pitchFamily="2" charset="2"/>
                  </a:rPr>
                  <a:t>运动微分方程</a:t>
                </a:r>
                <a:r>
                  <a:rPr kumimoji="1" lang="zh-CN" alt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  <a:sym typeface="Wingdings 2" pitchFamily="2" charset="2"/>
                  </a:rPr>
                  <a:t>：</a:t>
                </a:r>
                <a:endParaRPr kumimoji="1" lang="en-US" altLang="zh-CN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  <a:sym typeface="Wingdings 2" pitchFamily="2" charset="2"/>
                </a:endParaRPr>
              </a:p>
              <a:p>
                <a:pPr marL="1085850" marR="0" lvl="1" indent="-342900" algn="l" defTabSz="914400" rtl="0" eaLnBrk="0" fontAlgn="base" latinLnBrk="0" hangingPunct="0">
                  <a:lnSpc>
                    <a:spcPct val="125000"/>
                  </a:lnSpc>
                  <a:spcBef>
                    <a:spcPct val="5000"/>
                  </a:spcBef>
                  <a:spcAft>
                    <a:spcPct val="0"/>
                  </a:spcAft>
                  <a:buClrTx/>
                  <a:buSzTx/>
                  <a:buFontTx/>
                  <a:buChar char="–"/>
                  <a:tabLst/>
                  <a:defRPr/>
                </a:pPr>
                <a:r>
                  <a:rPr kumimoji="1" lang="zh-CN" alt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  <a:sym typeface="Wingdings 2" pitchFamily="2" charset="2"/>
                  </a:rPr>
                  <a:t>如何列方程？</a:t>
                </a:r>
                <a:endParaRPr kumimoji="1" lang="en-US" altLang="zh-CN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  <a:sym typeface="Wingdings 2" pitchFamily="2" charset="2"/>
                </a:endParaRPr>
              </a:p>
              <a:p>
                <a:pPr marL="1085850" marR="0" lvl="1" indent="-342900" algn="l" defTabSz="914400" rtl="0" eaLnBrk="0" fontAlgn="base" latinLnBrk="0" hangingPunct="0">
                  <a:lnSpc>
                    <a:spcPct val="125000"/>
                  </a:lnSpc>
                  <a:spcBef>
                    <a:spcPct val="5000"/>
                  </a:spcBef>
                  <a:spcAft>
                    <a:spcPct val="0"/>
                  </a:spcAft>
                  <a:buClrTx/>
                  <a:buSzTx/>
                  <a:buFontTx/>
                  <a:buChar char="–"/>
                  <a:tabLst/>
                  <a:defRPr/>
                </a:pPr>
                <a:r>
                  <a:rPr lang="zh-CN" altLang="en-US" dirty="0">
                    <a:solidFill>
                      <a:srgbClr val="000000"/>
                    </a:solidFill>
                    <a:ea typeface="黑体" panose="02010609060101010101" pitchFamily="49" charset="-122"/>
                    <a:sym typeface="Wingdings 2" pitchFamily="2" charset="2"/>
                  </a:rPr>
                  <a:t>如何解方程得到质点运动方程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sym typeface="Wingdings 2" pitchFamily="2" charset="2"/>
                          </a:rPr>
                        </m:ctrlPr>
                      </m:accPr>
                      <m:e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sym typeface="Wingdings 2" pitchFamily="2" charset="2"/>
                          </a:rPr>
                          <m:t>𝑟</m:t>
                        </m:r>
                      </m:e>
                    </m:acc>
                    <m:d>
                      <m:dPr>
                        <m:ctrlPr>
                          <a:rPr kumimoji="1" lang="en-US" altLang="zh-C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  <a:sym typeface="Wingdings 2" pitchFamily="2" charset="2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sym typeface="Wingdings 2" pitchFamily="2" charset="2"/>
                          </a:rPr>
                          <m:t>𝑡</m:t>
                        </m:r>
                      </m:e>
                    </m:d>
                  </m:oMath>
                </a14:m>
                <a:r>
                  <a:rPr lang="zh-CN" altLang="en-US" dirty="0">
                    <a:solidFill>
                      <a:srgbClr val="000000"/>
                    </a:solidFill>
                    <a:ea typeface="黑体" panose="02010609060101010101" pitchFamily="49" charset="-122"/>
                    <a:sym typeface="Wingdings 2" pitchFamily="2" charset="2"/>
                  </a:rPr>
                  <a:t>？</a:t>
                </a:r>
                <a:endParaRPr lang="en-US" altLang="zh-CN" dirty="0">
                  <a:solidFill>
                    <a:srgbClr val="000000"/>
                  </a:solidFill>
                  <a:ea typeface="黑体" panose="02010609060101010101" pitchFamily="49" charset="-122"/>
                  <a:sym typeface="Wingdings 2" pitchFamily="2" charset="2"/>
                </a:endParaRPr>
              </a:p>
              <a:p>
                <a:pPr marL="1085850" marR="0" lvl="1" indent="-342900" algn="l" defTabSz="914400" rtl="0" eaLnBrk="0" fontAlgn="base" latinLnBrk="0" hangingPunct="0">
                  <a:lnSpc>
                    <a:spcPct val="125000"/>
                  </a:lnSpc>
                  <a:spcBef>
                    <a:spcPct val="5000"/>
                  </a:spcBef>
                  <a:spcAft>
                    <a:spcPct val="0"/>
                  </a:spcAft>
                  <a:buClrTx/>
                  <a:buSzTx/>
                  <a:buFontTx/>
                  <a:buChar char="–"/>
                  <a:tabLst/>
                  <a:defRPr/>
                </a:pPr>
                <a:r>
                  <a:rPr lang="zh-CN" altLang="en-US" dirty="0">
                    <a:solidFill>
                      <a:srgbClr val="000000"/>
                    </a:solidFill>
                    <a:ea typeface="黑体" panose="02010609060101010101" pitchFamily="49" charset="-122"/>
                    <a:sym typeface="Wingdings 2" pitchFamily="2" charset="2"/>
                  </a:rPr>
                  <a:t>带约束的质点的处理</a:t>
                </a:r>
                <a:endParaRPr kumimoji="1" lang="en-US" altLang="zh-CN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黑体" panose="02010609060101010101" pitchFamily="49" charset="-122"/>
                  <a:sym typeface="Wingdings 2" pitchFamily="2" charset="2"/>
                </a:endParaRPr>
              </a:p>
            </p:txBody>
          </p:sp>
        </mc:Choice>
        <mc:Fallback xmlns="">
          <p:sp>
            <p:nvSpPr>
              <p:cNvPr id="4105" name="Rectangle 7">
                <a:extLst>
                  <a:ext uri="{FF2B5EF4-FFF2-40B4-BE49-F238E27FC236}">
                    <a16:creationId xmlns:a16="http://schemas.microsoft.com/office/drawing/2014/main" id="{0369B823-DAF2-194B-82E3-8FDAE7CF54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47174" y="2636912"/>
                <a:ext cx="7077075" cy="2893869"/>
              </a:xfrm>
              <a:prstGeom prst="rect">
                <a:avLst/>
              </a:prstGeom>
              <a:blipFill>
                <a:blip r:embed="rId2"/>
                <a:stretch>
                  <a:fillRect l="-1462" b="-3571"/>
                </a:stretch>
              </a:blipFill>
              <a:ln>
                <a:solidFill>
                  <a:srgbClr val="0432FF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 Box 6">
            <a:extLst>
              <a:ext uri="{FF2B5EF4-FFF2-40B4-BE49-F238E27FC236}">
                <a16:creationId xmlns:a16="http://schemas.microsoft.com/office/drawing/2014/main" id="{942FAA30-5CA5-224C-8E33-1B55315725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64367" y="1807789"/>
            <a:ext cx="5415265" cy="584775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质点运动</a:t>
            </a:r>
            <a:r>
              <a:rPr lang="zh-CN" altLang="en-US" dirty="0">
                <a:solidFill>
                  <a:srgbClr val="0000FF"/>
                </a:solidFill>
                <a:ea typeface="黑体" panose="02010609060101010101" pitchFamily="49" charset="-122"/>
              </a:rPr>
              <a:t>微分方程 </a:t>
            </a:r>
            <a:r>
              <a:rPr kumimoji="1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(</a:t>
            </a:r>
            <a:r>
              <a:rPr kumimoji="1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§</a:t>
            </a:r>
            <a:r>
              <a:rPr kumimoji="1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1.4-1.5)</a:t>
            </a:r>
            <a:endParaRPr kumimoji="1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pitchFamily="49" charset="-122"/>
              <a:cs typeface="+mn-cs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4DFE1EFD-522A-4BCE-A5CE-E0FE8A502CF9}"/>
              </a:ext>
            </a:extLst>
          </p:cNvPr>
          <p:cNvGrpSpPr/>
          <p:nvPr/>
        </p:nvGrpSpPr>
        <p:grpSpPr>
          <a:xfrm>
            <a:off x="879636" y="441665"/>
            <a:ext cx="7437173" cy="987130"/>
            <a:chOff x="895430" y="1303999"/>
            <a:chExt cx="7437173" cy="987130"/>
          </a:xfrm>
        </p:grpSpPr>
        <p:sp>
          <p:nvSpPr>
            <p:cNvPr id="4099" name="Rectangle 7">
              <a:extLst>
                <a:ext uri="{FF2B5EF4-FFF2-40B4-BE49-F238E27FC236}">
                  <a16:creationId xmlns:a16="http://schemas.microsoft.com/office/drawing/2014/main" id="{DE09D5DF-A65C-384C-A4EC-350A78BDF9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5430" y="1303999"/>
              <a:ext cx="2339102" cy="987130"/>
            </a:xfrm>
            <a:prstGeom prst="rect">
              <a:avLst/>
            </a:prstGeom>
            <a:solidFill>
              <a:srgbClr val="FFFF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25000"/>
                </a:lnSpc>
                <a:spcBef>
                  <a:spcPct val="5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3333CC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  <a:sym typeface="Wingdings 2" pitchFamily="2" charset="2"/>
                </a:rPr>
                <a:t>运动学</a:t>
              </a:r>
              <a:endPara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  <a:sym typeface="Wingdings 2" pitchFamily="2" charset="2"/>
              </a:endParaRPr>
            </a:p>
            <a:p>
              <a:pPr marL="0" marR="0" lvl="0" indent="0" algn="ctr" defTabSz="914400" rtl="0" eaLnBrk="0" fontAlgn="base" latinLnBrk="0" hangingPunct="0">
                <a:lnSpc>
                  <a:spcPct val="125000"/>
                </a:lnSpc>
                <a:spcBef>
                  <a:spcPct val="5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3333CC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  <a:sym typeface="Wingdings 2" pitchFamily="2" charset="2"/>
                </a:rPr>
                <a:t>运动状态的描述</a:t>
              </a:r>
              <a:endPara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4103" name="Rectangle 7">
              <a:extLst>
                <a:ext uri="{FF2B5EF4-FFF2-40B4-BE49-F238E27FC236}">
                  <a16:creationId xmlns:a16="http://schemas.microsoft.com/office/drawing/2014/main" id="{51CC5B96-CFE5-9F4B-BBC9-C0AA34F755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61883" y="1303999"/>
              <a:ext cx="4270720" cy="987130"/>
            </a:xfrm>
            <a:prstGeom prst="rect">
              <a:avLst/>
            </a:prstGeom>
            <a:solidFill>
              <a:srgbClr val="FFFF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25000"/>
                </a:lnSpc>
                <a:spcBef>
                  <a:spcPct val="5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3333CC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  <a:sym typeface="Wingdings 2" pitchFamily="2" charset="2"/>
                </a:rPr>
                <a:t>动力学</a:t>
              </a:r>
              <a:endPara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  <a:sym typeface="Wingdings 2" pitchFamily="2" charset="2"/>
              </a:endParaRPr>
            </a:p>
            <a:p>
              <a:pPr marL="0" marR="0" lvl="0" indent="0" algn="ctr" defTabSz="914400" rtl="0" eaLnBrk="0" fontAlgn="base" latinLnBrk="0" hangingPunct="0">
                <a:lnSpc>
                  <a:spcPct val="125000"/>
                </a:lnSpc>
                <a:spcBef>
                  <a:spcPct val="5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3333CC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  <a:sym typeface="Wingdings 2" pitchFamily="2" charset="2"/>
                </a:rPr>
                <a:t>运动状态改变的原因</a:t>
              </a:r>
              <a:r>
                <a: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3333CC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  <a:sym typeface="Wingdings 2" pitchFamily="2" charset="2"/>
                </a:rPr>
                <a:t>/</a:t>
              </a:r>
              <a:r>
                <a:rPr kumimoji="1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3333CC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  <a:sym typeface="Wingdings 2" pitchFamily="2" charset="2"/>
                </a:rPr>
                <a:t>定量规律</a:t>
              </a:r>
              <a:endPara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  <a:sym typeface="Wingdings 2" pitchFamily="2" charset="2"/>
              </a:endParaRPr>
            </a:p>
          </p:txBody>
        </p:sp>
        <p:sp>
          <p:nvSpPr>
            <p:cNvPr id="2" name="箭头: 右 1">
              <a:extLst>
                <a:ext uri="{FF2B5EF4-FFF2-40B4-BE49-F238E27FC236}">
                  <a16:creationId xmlns:a16="http://schemas.microsoft.com/office/drawing/2014/main" id="{3107FF8A-D1AC-46AF-9BE5-715BC0EC0107}"/>
                </a:ext>
              </a:extLst>
            </p:cNvPr>
            <p:cNvSpPr/>
            <p:nvPr/>
          </p:nvSpPr>
          <p:spPr bwMode="auto">
            <a:xfrm>
              <a:off x="3435666" y="1505177"/>
              <a:ext cx="504056" cy="584775"/>
            </a:xfrm>
            <a:prstGeom prst="rightArrow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1A79FA5-CBD1-40FB-8688-B429CB1DE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0AAC41C-04D6-504B-BE1A-FBC69733C12B}" type="slidenum">
              <a:rPr lang="en-US" altLang="zh-CN" smtClean="0"/>
              <a:pPr>
                <a:defRPr/>
              </a:pPr>
              <a:t>1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1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10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10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10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10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 autoUpdateAnimBg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0483" name="Text Box 6">
                <a:extLst>
                  <a:ext uri="{FF2B5EF4-FFF2-40B4-BE49-F238E27FC236}">
                    <a16:creationId xmlns:a16="http://schemas.microsoft.com/office/drawing/2014/main" id="{9C8F62A0-6F0D-2845-B12A-0DA3489F11D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0" y="-8136"/>
                <a:ext cx="9109012" cy="285520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zh-CN" sz="2000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2000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altLang="zh-CN" sz="2000" i="1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altLang="zh-CN" sz="2000" i="1">
                                          <a:solidFill>
                                            <a:srgbClr val="0432FF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2000" i="1">
                                          <a:solidFill>
                                            <a:srgbClr val="0432FF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  <m:t>𝑣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CN" sz="2000" i="1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𝑛</m:t>
                                  </m:r>
                                  <m:r>
                                    <a:rPr lang="en-US" altLang="zh-CN" sz="2000" i="1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altLang="zh-CN" sz="2000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zh-CN" sz="2000" i="1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altLang="zh-CN" sz="2000" i="1">
                                          <a:solidFill>
                                            <a:srgbClr val="0432FF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2000" i="1">
                                          <a:solidFill>
                                            <a:srgbClr val="0432FF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  <m:t>𝑣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CN" sz="2000" i="1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altLang="zh-CN" sz="2000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+</m:t>
                              </m:r>
                              <m:r>
                                <a:rPr lang="en-US" altLang="zh-CN" sz="2000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𝜀</m:t>
                              </m:r>
                              <m:f>
                                <m:fPr>
                                  <m:type m:val="lin"/>
                                  <m:ctrlPr>
                                    <a:rPr lang="en-US" altLang="zh-CN" sz="2000" i="1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altLang="zh-CN" sz="2000" i="1">
                                          <a:solidFill>
                                            <a:srgbClr val="0432FF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altLang="zh-CN" sz="2000" i="1">
                                              <a:solidFill>
                                                <a:srgbClr val="0432FF"/>
                                              </a:solidFill>
                                              <a:latin typeface="Cambria Math" panose="02040503050406030204" pitchFamily="18" charset="0"/>
                                              <a:ea typeface="黑体" panose="02010609060101010101" pitchFamily="49" charset="-122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zh-CN" sz="2000" i="1">
                                              <a:solidFill>
                                                <a:srgbClr val="0432FF"/>
                                              </a:solidFill>
                                              <a:latin typeface="Cambria Math" panose="02040503050406030204" pitchFamily="18" charset="0"/>
                                              <a:ea typeface="黑体" panose="02010609060101010101" pitchFamily="49" charset="-122"/>
                                            </a:rPr>
                                            <m:t>𝐹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altLang="zh-CN" sz="2000" i="1">
                                          <a:solidFill>
                                            <a:srgbClr val="0432FF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  <m:t>𝑛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altLang="zh-CN" sz="2000" i="1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𝑚</m:t>
                                  </m:r>
                                </m:den>
                              </m:f>
                            </m:e>
                            <m:e>
                              <m:sSub>
                                <m:sSubPr>
                                  <m:ctrlPr>
                                    <a:rPr lang="en-US" altLang="zh-CN" sz="2000" b="0" i="1" smtClean="0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altLang="zh-CN" sz="2000" b="0" i="1" smtClean="0">
                                          <a:solidFill>
                                            <a:srgbClr val="0432FF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2000" b="0" i="1" smtClean="0">
                                          <a:solidFill>
                                            <a:srgbClr val="0432FF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  <m:t>𝑟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CN" sz="2000" b="0" i="1" smtClean="0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𝑛</m:t>
                                  </m:r>
                                  <m:r>
                                    <a:rPr lang="en-US" altLang="zh-CN" sz="2000" b="0" i="1" smtClean="0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altLang="zh-CN" sz="2000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zh-CN" sz="2000" b="0" i="1" smtClean="0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altLang="zh-CN" sz="2000" b="0" i="1" smtClean="0">
                                          <a:solidFill>
                                            <a:srgbClr val="0432FF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2000" b="0" i="1" smtClean="0">
                                          <a:solidFill>
                                            <a:srgbClr val="0432FF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  <m:t>𝑟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CN" sz="2000" b="0" i="1" smtClean="0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altLang="zh-CN" sz="2000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+</m:t>
                              </m:r>
                              <m:r>
                                <a:rPr lang="en-US" altLang="zh-CN" sz="2000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𝜀</m:t>
                              </m:r>
                              <m:sSub>
                                <m:sSubPr>
                                  <m:ctrlPr>
                                    <a:rPr lang="en-US" altLang="zh-CN" sz="2000" b="0" i="1" dirty="0" smtClean="0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altLang="zh-CN" sz="2000" b="0" i="1" smtClean="0">
                                          <a:solidFill>
                                            <a:srgbClr val="0432FF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2000" b="0" i="1" smtClean="0">
                                          <a:solidFill>
                                            <a:srgbClr val="0432FF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  <m:t>𝑣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CN" sz="2000" b="0" i="1" dirty="0" smtClean="0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altLang="zh-CN" sz="2000" b="0" i="1" dirty="0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      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altLang="zh-CN" sz="2000" b="0" dirty="0">
                  <a:solidFill>
                    <a:srgbClr val="FF0000"/>
                  </a:solidFill>
                  <a:ea typeface="黑体" panose="02010609060101010101" pitchFamily="49" charset="-122"/>
                </a:endParaRPr>
              </a:p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zh-CN" sz="2000" dirty="0">
                  <a:solidFill>
                    <a:srgbClr val="FF0000"/>
                  </a:solidFill>
                  <a:ea typeface="黑体" panose="02010609060101010101" pitchFamily="49" charset="-122"/>
                </a:endParaRPr>
              </a:p>
              <a:p>
                <a:pPr eaLnBrk="1" hangingPunct="1">
                  <a:lnSpc>
                    <a:spcPct val="150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altLang="en-US" sz="2000" dirty="0">
                    <a:solidFill>
                      <a:srgbClr val="FF0000"/>
                    </a:solidFill>
                    <a:ea typeface="黑体" panose="02010609060101010101" pitchFamily="49" charset="-122"/>
                  </a:rPr>
                  <a:t>例</a:t>
                </a:r>
                <a:r>
                  <a:rPr lang="en-US" altLang="zh-CN" sz="2000" dirty="0">
                    <a:solidFill>
                      <a:srgbClr val="FF0000"/>
                    </a:solidFill>
                    <a:ea typeface="黑体" panose="02010609060101010101" pitchFamily="49" charset="-122"/>
                  </a:rPr>
                  <a:t>3</a:t>
                </a:r>
                <a:r>
                  <a:rPr lang="zh-CN" altLang="en-US" sz="2000" dirty="0">
                    <a:solidFill>
                      <a:srgbClr val="FF0000"/>
                    </a:solidFill>
                    <a:ea typeface="黑体" panose="02010609060101010101" pitchFamily="49" charset="-122"/>
                  </a:rPr>
                  <a:t>：弹簧摆运动。初始时刻处于原长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𝑙</m:t>
                    </m:r>
                  </m:oMath>
                </a14:m>
                <a:r>
                  <a:rPr lang="zh-CN" altLang="en-US" sz="2000" dirty="0">
                    <a:solidFill>
                      <a:srgbClr val="FF0000"/>
                    </a:solidFill>
                    <a:ea typeface="黑体" panose="02010609060101010101" pitchFamily="49" charset="-122"/>
                  </a:rPr>
                  <a:t>，水平位置</a:t>
                </a:r>
                <a:endParaRPr lang="en-US" altLang="zh-CN" sz="2000" dirty="0">
                  <a:solidFill>
                    <a:srgbClr val="FF0000"/>
                  </a:solidFill>
                  <a:ea typeface="黑体" panose="02010609060101010101" pitchFamily="49" charset="-122"/>
                </a:endParaRPr>
              </a:p>
              <a:p>
                <a:pPr eaLnBrk="1" hangingPunct="1">
                  <a:lnSpc>
                    <a:spcPct val="15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zh-CN" sz="2000" b="0" dirty="0">
                    <a:solidFill>
                      <a:srgbClr val="FF0000"/>
                    </a:solidFill>
                    <a:ea typeface="黑体" panose="02010609060101010101" pitchFamily="49" charset="-122"/>
                  </a:rPr>
                  <a:t>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altLang="zh-CN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accPr>
                          <m:e>
                            <m:r>
                              <a:rPr lang="en-US" altLang="zh-CN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𝑟</m:t>
                            </m:r>
                          </m:e>
                        </m:acc>
                      </m:e>
                      <m:sub>
                        <m: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0</m:t>
                        </m:r>
                      </m:sub>
                    </m:sSub>
                    <m:r>
                      <a:rPr lang="en-US" altLang="zh-CN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=−</m:t>
                    </m:r>
                    <m:r>
                      <a:rPr lang="en-US" altLang="zh-CN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𝑙</m:t>
                    </m:r>
                    <m:acc>
                      <m:accPr>
                        <m:chr m:val="⃗"/>
                        <m:ctrlP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accPr>
                      <m:e>
                        <m: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𝑖</m:t>
                        </m:r>
                      </m:e>
                    </m:acc>
                    <m:r>
                      <a:rPr lang="en-US" altLang="zh-CN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,  </m:t>
                    </m:r>
                    <m:sSub>
                      <m:sSubPr>
                        <m:ctrlP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altLang="zh-CN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accPr>
                          <m:e>
                            <m:r>
                              <a:rPr lang="en-US" altLang="zh-CN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0</m:t>
                        </m:r>
                      </m:sub>
                    </m:sSub>
                    <m:r>
                      <a:rPr lang="en-US" altLang="zh-CN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=0,  </m:t>
                    </m:r>
                    <m:acc>
                      <m:accPr>
                        <m:chr m:val="⃗"/>
                        <m:ctrlP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accPr>
                      <m:e>
                        <m: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𝐹</m:t>
                        </m:r>
                      </m:e>
                    </m:acc>
                    <m:r>
                      <a:rPr lang="en-US" altLang="zh-CN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=</m:t>
                    </m:r>
                    <m:r>
                      <a:rPr lang="en-US" altLang="zh-CN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𝑚𝑔</m:t>
                    </m:r>
                    <m:acc>
                      <m:accPr>
                        <m:chr m:val="⃗"/>
                        <m:ctrlP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accPr>
                      <m:e>
                        <m: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𝑗</m:t>
                        </m:r>
                      </m:e>
                    </m:acc>
                    <m:r>
                      <a:rPr lang="en-US" altLang="zh-CN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−</m:t>
                    </m:r>
                    <m:r>
                      <a:rPr lang="en-US" altLang="zh-CN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𝑘</m:t>
                    </m:r>
                    <m:d>
                      <m:dPr>
                        <m:ctrlP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𝑟</m:t>
                        </m:r>
                        <m: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−</m:t>
                        </m:r>
                        <m: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𝑙</m:t>
                        </m:r>
                      </m:e>
                    </m:d>
                    <m:f>
                      <m:fPr>
                        <m:ctrlP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fPr>
                      <m:num>
                        <m:acc>
                          <m:accPr>
                            <m:chr m:val="⃗"/>
                            <m:ctrlPr>
                              <a:rPr lang="en-US" altLang="zh-CN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accPr>
                          <m:e>
                            <m:r>
                              <a:rPr lang="en-US" altLang="zh-CN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𝑟</m:t>
                            </m:r>
                          </m:e>
                        </m:acc>
                      </m:num>
                      <m:den>
                        <m: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𝑟</m:t>
                        </m:r>
                      </m:den>
                    </m:f>
                  </m:oMath>
                </a14:m>
                <a:endParaRPr lang="en-US" altLang="zh-CN" sz="2000" b="0" dirty="0">
                  <a:solidFill>
                    <a:srgbClr val="FF0000"/>
                  </a:solidFill>
                  <a:ea typeface="黑体" panose="02010609060101010101" pitchFamily="49" charset="-122"/>
                </a:endParaRPr>
              </a:p>
              <a:p>
                <a:pPr eaLnBrk="1" hangingPunct="1">
                  <a:lnSpc>
                    <a:spcPct val="150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altLang="en-US" sz="2000" b="0" dirty="0">
                    <a:solidFill>
                      <a:srgbClr val="FF0000"/>
                    </a:solidFill>
                    <a:ea typeface="黑体" panose="02010609060101010101" pitchFamily="49" charset="-122"/>
                  </a:rPr>
                  <a:t>上式中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accPr>
                      <m:e>
                        <m: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𝑟</m:t>
                        </m:r>
                      </m:e>
                    </m:acc>
                    <m:r>
                      <a:rPr lang="en-US" altLang="zh-CN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=</m:t>
                    </m:r>
                    <m:r>
                      <a:rPr lang="en-US" altLang="zh-CN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𝑥</m:t>
                    </m:r>
                    <m:acc>
                      <m:accPr>
                        <m:chr m:val="⃗"/>
                        <m:ctrlP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accPr>
                      <m:e>
                        <m: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𝑖</m:t>
                        </m:r>
                      </m:e>
                    </m:acc>
                    <m:r>
                      <a:rPr lang="en-US" altLang="zh-CN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+</m:t>
                    </m:r>
                    <m:r>
                      <a:rPr lang="en-US" altLang="zh-CN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𝑦</m:t>
                    </m:r>
                    <m:acc>
                      <m:accPr>
                        <m:chr m:val="⃗"/>
                        <m:ctrlP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accPr>
                      <m:e>
                        <m: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𝑗</m:t>
                        </m:r>
                      </m:e>
                    </m:acc>
                    <m:r>
                      <a:rPr lang="en-US" altLang="zh-CN" sz="2000" b="0" i="1" smtClean="0">
                        <a:solidFill>
                          <a:srgbClr val="0432FF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,  </m:t>
                    </m:r>
                    <m:r>
                      <a:rPr lang="en-US" altLang="zh-CN" sz="2000" b="0" i="1" smtClean="0">
                        <a:solidFill>
                          <a:srgbClr val="0432FF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𝑟</m:t>
                    </m:r>
                    <m:r>
                      <a:rPr lang="en-US" altLang="zh-CN" sz="2000" b="0" i="1" smtClean="0">
                        <a:solidFill>
                          <a:srgbClr val="0432FF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zh-CN" sz="2000" b="0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altLang="zh-CN" sz="2000" b="0" i="1" smtClean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sSupPr>
                          <m:e>
                            <m:r>
                              <a:rPr lang="en-US" altLang="zh-CN" sz="2000" b="0" i="1" smtClean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sz="2000" b="0" i="1" smtClean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sz="2000" b="0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+</m:t>
                        </m:r>
                        <m:sSup>
                          <m:sSupPr>
                            <m:ctrlPr>
                              <a:rPr lang="en-US" altLang="zh-CN" sz="2000" b="0" i="1" smtClean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sSupPr>
                          <m:e>
                            <m:r>
                              <a:rPr lang="en-US" altLang="zh-CN" sz="2000" b="0" i="1" smtClean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zh-CN" sz="2000" b="0" i="1" smtClean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endParaRPr lang="en-US" altLang="zh-CN" sz="2000" b="0" dirty="0">
                  <a:solidFill>
                    <a:srgbClr val="FF0000"/>
                  </a:solidFill>
                  <a:ea typeface="黑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20483" name="Text Box 6">
                <a:extLst>
                  <a:ext uri="{FF2B5EF4-FFF2-40B4-BE49-F238E27FC236}">
                    <a16:creationId xmlns:a16="http://schemas.microsoft.com/office/drawing/2014/main" id="{9C8F62A0-6F0D-2845-B12A-0DA3489F11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0" y="-8136"/>
                <a:ext cx="9109012" cy="2855205"/>
              </a:xfrm>
              <a:prstGeom prst="rect">
                <a:avLst/>
              </a:prstGeom>
              <a:blipFill>
                <a:blip r:embed="rId2"/>
                <a:stretch>
                  <a:fillRect l="-669" b="-1923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组合 17">
            <a:extLst>
              <a:ext uri="{FF2B5EF4-FFF2-40B4-BE49-F238E27FC236}">
                <a16:creationId xmlns:a16="http://schemas.microsoft.com/office/drawing/2014/main" id="{27F35E1B-397F-43BB-96EE-1B2CEA26EB90}"/>
              </a:ext>
            </a:extLst>
          </p:cNvPr>
          <p:cNvGrpSpPr/>
          <p:nvPr/>
        </p:nvGrpSpPr>
        <p:grpSpPr>
          <a:xfrm>
            <a:off x="6372200" y="116632"/>
            <a:ext cx="2520280" cy="1944216"/>
            <a:chOff x="6444208" y="116632"/>
            <a:chExt cx="2520280" cy="1944216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F4282B23-60AA-4745-97DB-53F80BCBC31A}"/>
                </a:ext>
              </a:extLst>
            </p:cNvPr>
            <p:cNvSpPr/>
            <p:nvPr/>
          </p:nvSpPr>
          <p:spPr bwMode="auto">
            <a:xfrm>
              <a:off x="6444208" y="116632"/>
              <a:ext cx="2520280" cy="1944216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EC294151-9FF3-4C6B-855F-F74D23195C9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16216" y="260648"/>
              <a:ext cx="1308826" cy="1650866"/>
            </a:xfrm>
            <a:prstGeom prst="rect">
              <a:avLst/>
            </a:prstGeom>
          </p:spPr>
        </p:pic>
        <p:cxnSp>
          <p:nvCxnSpPr>
            <p:cNvPr id="16" name="直接箭头连接符 15">
              <a:extLst>
                <a:ext uri="{FF2B5EF4-FFF2-40B4-BE49-F238E27FC236}">
                  <a16:creationId xmlns:a16="http://schemas.microsoft.com/office/drawing/2014/main" id="{62E8DF6D-3980-484F-B817-2FABCF64A417}"/>
                </a:ext>
              </a:extLst>
            </p:cNvPr>
            <p:cNvCxnSpPr/>
            <p:nvPr/>
          </p:nvCxnSpPr>
          <p:spPr bwMode="auto">
            <a:xfrm>
              <a:off x="7825042" y="404664"/>
              <a:ext cx="995430" cy="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直接箭头连接符 18">
              <a:extLst>
                <a:ext uri="{FF2B5EF4-FFF2-40B4-BE49-F238E27FC236}">
                  <a16:creationId xmlns:a16="http://schemas.microsoft.com/office/drawing/2014/main" id="{0827FFAE-CB06-4CA7-A214-972FE2B3E011}"/>
                </a:ext>
              </a:extLst>
            </p:cNvPr>
            <p:cNvCxnSpPr/>
            <p:nvPr/>
          </p:nvCxnSpPr>
          <p:spPr bwMode="auto">
            <a:xfrm rot="5400000">
              <a:off x="7310417" y="902379"/>
              <a:ext cx="995430" cy="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矩形 16">
                  <a:extLst>
                    <a:ext uri="{FF2B5EF4-FFF2-40B4-BE49-F238E27FC236}">
                      <a16:creationId xmlns:a16="http://schemas.microsoft.com/office/drawing/2014/main" id="{EAE30075-B468-4F6B-9433-052A03AFDE3B}"/>
                    </a:ext>
                  </a:extLst>
                </p:cNvPr>
                <p:cNvSpPr/>
                <p:nvPr/>
              </p:nvSpPr>
              <p:spPr>
                <a:xfrm>
                  <a:off x="8500834" y="394792"/>
                  <a:ext cx="434414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7" name="矩形 16">
                  <a:extLst>
                    <a:ext uri="{FF2B5EF4-FFF2-40B4-BE49-F238E27FC236}">
                      <a16:creationId xmlns:a16="http://schemas.microsoft.com/office/drawing/2014/main" id="{EAE30075-B468-4F6B-9433-052A03AFDE3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00834" y="394792"/>
                  <a:ext cx="434414" cy="46166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矩形 20">
                  <a:extLst>
                    <a:ext uri="{FF2B5EF4-FFF2-40B4-BE49-F238E27FC236}">
                      <a16:creationId xmlns:a16="http://schemas.microsoft.com/office/drawing/2014/main" id="{50BA3CCE-D750-4DF9-A034-2E8CB80A4B9C}"/>
                    </a:ext>
                  </a:extLst>
                </p:cNvPr>
                <p:cNvSpPr/>
                <p:nvPr/>
              </p:nvSpPr>
              <p:spPr>
                <a:xfrm>
                  <a:off x="7888343" y="1180769"/>
                  <a:ext cx="434414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1" name="矩形 20">
                  <a:extLst>
                    <a:ext uri="{FF2B5EF4-FFF2-40B4-BE49-F238E27FC236}">
                      <a16:creationId xmlns:a16="http://schemas.microsoft.com/office/drawing/2014/main" id="{50BA3CCE-D750-4DF9-A034-2E8CB80A4B9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88343" y="1180769"/>
                  <a:ext cx="434414" cy="461665"/>
                </a:xfrm>
                <a:prstGeom prst="rect">
                  <a:avLst/>
                </a:prstGeom>
                <a:blipFill>
                  <a:blip r:embed="rId5"/>
                  <a:stretch>
                    <a:fillRect b="-12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6E564544-8887-43D2-ADAA-E7FAE816C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0AAC41C-04D6-504B-BE1A-FBC69733C12B}" type="slidenum">
              <a:rPr lang="en-US" altLang="zh-CN" smtClean="0"/>
              <a:pPr>
                <a:defRPr/>
              </a:pPr>
              <a:t>10</a:t>
            </a:fld>
            <a:endParaRPr lang="en-US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2CE020EC-3038-44AB-B87E-1A811260EF48}"/>
                  </a:ext>
                </a:extLst>
              </p:cNvPr>
              <p:cNvSpPr/>
              <p:nvPr/>
            </p:nvSpPr>
            <p:spPr>
              <a:xfrm>
                <a:off x="179512" y="3501008"/>
                <a:ext cx="2708818" cy="12003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dirty="0">
                    <a:solidFill>
                      <a:srgbClr val="FF0000"/>
                    </a:solidFill>
                    <a:ea typeface="黑体" panose="02010609060101010101" pitchFamily="49" charset="-122"/>
                  </a:rPr>
                  <a:t>右图中参数选取为</a:t>
                </a:r>
                <a:endParaRPr lang="en-US" altLang="zh-CN" dirty="0">
                  <a:solidFill>
                    <a:srgbClr val="FF0000"/>
                  </a:solidFill>
                  <a:ea typeface="黑体" panose="02010609060101010101" pitchFamily="49" charset="-122"/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=1.0,   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=1.0,</m:t>
                    </m:r>
                  </m:oMath>
                </a14:m>
                <a:r>
                  <a:rPr lang="en-US" altLang="zh-CN" b="0" i="1" dirty="0">
                    <a:latin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=9.8,     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=40</m:t>
                    </m:r>
                  </m:oMath>
                </a14:m>
                <a:r>
                  <a:rPr lang="zh-CN" altLang="en-US" dirty="0"/>
                  <a:t> </a:t>
                </a:r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2CE020EC-3038-44AB-B87E-1A811260EF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512" y="3501008"/>
                <a:ext cx="2708818" cy="1200329"/>
              </a:xfrm>
              <a:prstGeom prst="rect">
                <a:avLst/>
              </a:prstGeom>
              <a:blipFill>
                <a:blip r:embed="rId7"/>
                <a:stretch>
                  <a:fillRect l="-3371" t="-5584" r="-225" b="-40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片 7">
            <a:extLst>
              <a:ext uri="{FF2B5EF4-FFF2-40B4-BE49-F238E27FC236}">
                <a16:creationId xmlns:a16="http://schemas.microsoft.com/office/drawing/2014/main" id="{9C5BAB64-05E3-48DC-BAA3-8B880ABEBF4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8435" y="2628856"/>
            <a:ext cx="4800600" cy="3968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607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4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8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ext Box 6">
            <a:extLst>
              <a:ext uri="{FF2B5EF4-FFF2-40B4-BE49-F238E27FC236}">
                <a16:creationId xmlns:a16="http://schemas.microsoft.com/office/drawing/2014/main" id="{E2A797DF-5272-7947-8398-850197CE9E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2221" y="1982709"/>
            <a:ext cx="6647974" cy="461665"/>
          </a:xfrm>
          <a:prstGeom prst="rect">
            <a:avLst/>
          </a:prstGeom>
          <a:solidFill>
            <a:srgbClr val="CCFF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dirty="0">
                <a:solidFill>
                  <a:srgbClr val="0000FF"/>
                </a:solidFill>
                <a:ea typeface="黑体" panose="02010609060101010101" pitchFamily="49" charset="-122"/>
              </a:rPr>
              <a:t>可以得到</a:t>
            </a:r>
            <a:r>
              <a:rPr lang="zh-CN" altLang="en-US" sz="2400" b="1" dirty="0">
                <a:solidFill>
                  <a:srgbClr val="FF0000"/>
                </a:solidFill>
                <a:ea typeface="黑体" panose="02010609060101010101" pitchFamily="49" charset="-122"/>
              </a:rPr>
              <a:t>解析解</a:t>
            </a:r>
            <a:r>
              <a:rPr lang="zh-CN" altLang="en-US" sz="2400" dirty="0">
                <a:solidFill>
                  <a:srgbClr val="0000FF"/>
                </a:solidFill>
                <a:ea typeface="黑体" panose="02010609060101010101" pitchFamily="49" charset="-122"/>
              </a:rPr>
              <a:t>的运动微分方程的四种简化情形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483" name="Text Box 6">
                <a:extLst>
                  <a:ext uri="{FF2B5EF4-FFF2-40B4-BE49-F238E27FC236}">
                    <a16:creationId xmlns:a16="http://schemas.microsoft.com/office/drawing/2014/main" id="{9C8F62A0-6F0D-2845-B12A-0DA3489F11D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9512" y="2636912"/>
                <a:ext cx="7433382" cy="249311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150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altLang="en-US" sz="2400" dirty="0">
                    <a:solidFill>
                      <a:srgbClr val="0000FF"/>
                    </a:solidFill>
                    <a:ea typeface="黑体" panose="02010609060101010101" pitchFamily="49" charset="-122"/>
                  </a:rPr>
                  <a:t>（</a:t>
                </a:r>
                <a:r>
                  <a:rPr lang="en-US" altLang="zh-CN" sz="2400" dirty="0">
                    <a:solidFill>
                      <a:srgbClr val="0000FF"/>
                    </a:solidFill>
                    <a:ea typeface="黑体" panose="02010609060101010101" pitchFamily="49" charset="-122"/>
                  </a:rPr>
                  <a:t>1</a:t>
                </a:r>
                <a:r>
                  <a:rPr lang="zh-CN" altLang="en-US" sz="2400" dirty="0">
                    <a:solidFill>
                      <a:srgbClr val="0000FF"/>
                    </a:solidFill>
                    <a:ea typeface="黑体" panose="02010609060101010101" pitchFamily="49" charset="-122"/>
                  </a:rPr>
                  <a:t>）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accPr>
                      <m:e>
                        <m:r>
                          <a:rPr lang="en-US" altLang="zh-CN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𝐹</m:t>
                        </m:r>
                      </m:e>
                    </m:acc>
                    <m:r>
                      <a:rPr lang="en-US" altLang="zh-CN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=</m:t>
                    </m:r>
                    <m:acc>
                      <m:accPr>
                        <m:chr m:val="⃗"/>
                        <m:ctrlPr>
                          <a:rPr lang="en-US" altLang="zh-CN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accPr>
                      <m:e>
                        <m:r>
                          <a:rPr lang="en-US" altLang="zh-CN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𝐹</m:t>
                        </m:r>
                      </m:e>
                    </m:acc>
                    <m:r>
                      <a:rPr lang="en-US" altLang="zh-CN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(</m:t>
                    </m:r>
                    <m:r>
                      <a:rPr lang="en-US" altLang="zh-CN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𝑡</m:t>
                    </m:r>
                    <m:r>
                      <a:rPr lang="en-US" altLang="zh-CN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)</m:t>
                    </m:r>
                  </m:oMath>
                </a14:m>
                <a:r>
                  <a:rPr lang="zh-CN" altLang="en-US" sz="2400" dirty="0">
                    <a:solidFill>
                      <a:srgbClr val="0000FF"/>
                    </a:solidFill>
                    <a:ea typeface="黑体" panose="02010609060101010101" pitchFamily="49" charset="-122"/>
                  </a:rPr>
                  <a:t>：力只是时间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𝑡</m:t>
                    </m:r>
                  </m:oMath>
                </a14:m>
                <a:r>
                  <a:rPr lang="zh-CN" altLang="en-US" sz="2400" dirty="0">
                    <a:solidFill>
                      <a:srgbClr val="0000FF"/>
                    </a:solidFill>
                    <a:ea typeface="黑体" panose="02010609060101010101" pitchFamily="49" charset="-122"/>
                  </a:rPr>
                  <a:t>的函数</a:t>
                </a:r>
                <a:endParaRPr lang="en-US" altLang="zh-CN" sz="2400" dirty="0">
                  <a:solidFill>
                    <a:srgbClr val="0000FF"/>
                  </a:solidFill>
                  <a:ea typeface="黑体" panose="02010609060101010101" pitchFamily="49" charset="-122"/>
                </a:endParaRPr>
              </a:p>
              <a:p>
                <a:pPr eaLnBrk="1" hangingPunct="1">
                  <a:lnSpc>
                    <a:spcPct val="150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altLang="en-US" sz="2400" dirty="0">
                    <a:solidFill>
                      <a:srgbClr val="FF0000"/>
                    </a:solidFill>
                    <a:ea typeface="黑体" panose="02010609060101010101" pitchFamily="49" charset="-122"/>
                  </a:rPr>
                  <a:t>（</a:t>
                </a:r>
                <a:r>
                  <a:rPr lang="en-US" altLang="zh-CN" sz="2400" dirty="0">
                    <a:solidFill>
                      <a:srgbClr val="FF0000"/>
                    </a:solidFill>
                    <a:ea typeface="黑体" panose="02010609060101010101" pitchFamily="49" charset="-122"/>
                  </a:rPr>
                  <a:t>2</a:t>
                </a:r>
                <a:r>
                  <a:rPr lang="zh-CN" altLang="en-US" sz="2400" dirty="0">
                    <a:solidFill>
                      <a:srgbClr val="FF0000"/>
                    </a:solidFill>
                    <a:ea typeface="黑体" panose="02010609060101010101" pitchFamily="49" charset="-122"/>
                  </a:rPr>
                  <a:t>）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accPr>
                      <m:e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𝐹</m:t>
                        </m:r>
                      </m:e>
                    </m:acc>
                    <m:r>
                      <a:rPr lang="en-US" altLang="zh-CN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=</m:t>
                    </m:r>
                    <m:acc>
                      <m:accPr>
                        <m:chr m:val="⃗"/>
                        <m:ctrlP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accPr>
                      <m:e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𝐹</m:t>
                        </m:r>
                      </m:e>
                    </m:acc>
                    <m:d>
                      <m:dPr>
                        <m:ctrlP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altLang="zh-CN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accPr>
                          <m:e>
                            <m:r>
                              <a:rPr lang="en-US" altLang="zh-CN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𝑣</m:t>
                            </m:r>
                          </m:e>
                        </m:acc>
                      </m:e>
                    </m:d>
                  </m:oMath>
                </a14:m>
                <a:r>
                  <a:rPr lang="zh-CN" altLang="en-US" sz="2400" dirty="0">
                    <a:solidFill>
                      <a:srgbClr val="FF0000"/>
                    </a:solidFill>
                    <a:ea typeface="黑体" panose="02010609060101010101" pitchFamily="49" charset="-122"/>
                  </a:rPr>
                  <a:t>：力只是速度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accPr>
                      <m:e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𝑣</m:t>
                        </m:r>
                      </m:e>
                    </m:acc>
                  </m:oMath>
                </a14:m>
                <a:r>
                  <a:rPr lang="zh-CN" altLang="en-US" sz="2400" dirty="0">
                    <a:solidFill>
                      <a:srgbClr val="FF0000"/>
                    </a:solidFill>
                    <a:ea typeface="黑体" panose="02010609060101010101" pitchFamily="49" charset="-122"/>
                  </a:rPr>
                  <a:t>的函数</a:t>
                </a:r>
                <a:endParaRPr lang="en-US" altLang="zh-CN" sz="2400" dirty="0">
                  <a:solidFill>
                    <a:srgbClr val="FF0000"/>
                  </a:solidFill>
                  <a:ea typeface="黑体" panose="02010609060101010101" pitchFamily="49" charset="-122"/>
                </a:endParaRPr>
              </a:p>
              <a:p>
                <a:pPr eaLnBrk="1" hangingPunct="1">
                  <a:lnSpc>
                    <a:spcPct val="150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altLang="en-US" sz="2400" dirty="0">
                    <a:solidFill>
                      <a:srgbClr val="0000FF"/>
                    </a:solidFill>
                    <a:ea typeface="黑体" panose="02010609060101010101" pitchFamily="49" charset="-122"/>
                  </a:rPr>
                  <a:t>（</a:t>
                </a:r>
                <a:r>
                  <a:rPr lang="en-US" altLang="zh-CN" sz="2400" dirty="0">
                    <a:solidFill>
                      <a:srgbClr val="0000FF"/>
                    </a:solidFill>
                    <a:ea typeface="黑体" panose="02010609060101010101" pitchFamily="49" charset="-122"/>
                  </a:rPr>
                  <a:t>3</a:t>
                </a:r>
                <a:r>
                  <a:rPr lang="zh-CN" altLang="en-US" sz="2400" dirty="0">
                    <a:solidFill>
                      <a:srgbClr val="0000FF"/>
                    </a:solidFill>
                    <a:ea typeface="黑体" panose="02010609060101010101" pitchFamily="49" charset="-122"/>
                  </a:rPr>
                  <a:t>）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accPr>
                      <m:e>
                        <m:r>
                          <a:rPr lang="en-US" altLang="zh-CN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𝐹</m:t>
                        </m:r>
                      </m:e>
                    </m:acc>
                    <m:r>
                      <a:rPr lang="en-US" altLang="zh-CN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=</m:t>
                    </m:r>
                    <m:acc>
                      <m:accPr>
                        <m:chr m:val="⃗"/>
                        <m:ctrlPr>
                          <a:rPr lang="en-US" altLang="zh-CN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accPr>
                      <m:e>
                        <m:r>
                          <a:rPr lang="en-US" altLang="zh-CN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𝐹</m:t>
                        </m:r>
                      </m:e>
                    </m:acc>
                    <m:d>
                      <m:dPr>
                        <m:ctrlPr>
                          <a:rPr lang="en-US" altLang="zh-CN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altLang="zh-CN" sz="2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accPr>
                          <m:e>
                            <m:r>
                              <a:rPr lang="en-US" altLang="zh-CN" sz="2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𝑟</m:t>
                            </m:r>
                          </m:e>
                        </m:acc>
                      </m:e>
                    </m:d>
                  </m:oMath>
                </a14:m>
                <a:r>
                  <a:rPr lang="zh-CN" altLang="en-US" sz="2400" dirty="0">
                    <a:solidFill>
                      <a:srgbClr val="0000FF"/>
                    </a:solidFill>
                    <a:ea typeface="黑体" panose="02010609060101010101" pitchFamily="49" charset="-122"/>
                  </a:rPr>
                  <a:t>：力只是位矢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accPr>
                      <m:e>
                        <m:r>
                          <a:rPr lang="en-US" altLang="zh-CN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𝑟</m:t>
                        </m:r>
                      </m:e>
                    </m:acc>
                  </m:oMath>
                </a14:m>
                <a:r>
                  <a:rPr lang="zh-CN" altLang="en-US" sz="2400" dirty="0">
                    <a:solidFill>
                      <a:srgbClr val="0000FF"/>
                    </a:solidFill>
                    <a:ea typeface="黑体" panose="02010609060101010101" pitchFamily="49" charset="-122"/>
                  </a:rPr>
                  <a:t>的函数</a:t>
                </a:r>
                <a:endParaRPr lang="en-US" altLang="zh-CN" sz="2400" dirty="0">
                  <a:solidFill>
                    <a:srgbClr val="0000FF"/>
                  </a:solidFill>
                  <a:ea typeface="黑体" panose="02010609060101010101" pitchFamily="49" charset="-122"/>
                </a:endParaRPr>
              </a:p>
              <a:p>
                <a:pPr eaLnBrk="1" hangingPunct="1">
                  <a:lnSpc>
                    <a:spcPct val="150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altLang="en-US" sz="2400" dirty="0">
                    <a:solidFill>
                      <a:srgbClr val="FF0000"/>
                    </a:solidFill>
                    <a:ea typeface="黑体" panose="02010609060101010101" pitchFamily="49" charset="-122"/>
                  </a:rPr>
                  <a:t>（</a:t>
                </a:r>
                <a:r>
                  <a:rPr lang="en-US" altLang="zh-CN" sz="2400" dirty="0">
                    <a:solidFill>
                      <a:srgbClr val="FF0000"/>
                    </a:solidFill>
                    <a:ea typeface="黑体" panose="02010609060101010101" pitchFamily="49" charset="-122"/>
                  </a:rPr>
                  <a:t>4</a:t>
                </a:r>
                <a:r>
                  <a:rPr lang="zh-CN" altLang="en-US" sz="2400" dirty="0">
                    <a:solidFill>
                      <a:srgbClr val="FF0000"/>
                    </a:solidFill>
                    <a:ea typeface="黑体" panose="02010609060101010101" pitchFamily="49" charset="-122"/>
                  </a:rPr>
                  <a:t>）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accPr>
                      <m:e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𝐹</m:t>
                        </m:r>
                      </m:e>
                    </m:acc>
                    <m:r>
                      <a:rPr lang="en-US" altLang="zh-CN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accPr>
                      <m:e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𝐴</m:t>
                        </m:r>
                      </m:e>
                    </m:acc>
                    <m:r>
                      <a:rPr lang="en-US" altLang="zh-CN" sz="24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⋅</m:t>
                    </m:r>
                    <m:acc>
                      <m:accPr>
                        <m:chr m:val="⃗"/>
                        <m:ctrlPr>
                          <a:rPr lang="en-US" altLang="zh-CN" sz="24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accPr>
                      <m:e>
                        <m:r>
                          <a:rPr lang="en-US" altLang="zh-CN" sz="24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𝑟</m:t>
                        </m:r>
                      </m:e>
                    </m:acc>
                    <m:r>
                      <a:rPr lang="en-US" altLang="zh-CN" sz="24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+</m:t>
                    </m:r>
                    <m:acc>
                      <m:accPr>
                        <m:chr m:val="̂"/>
                        <m:ctrlPr>
                          <a:rPr lang="en-US" altLang="zh-CN" sz="24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accPr>
                      <m:e>
                        <m:r>
                          <a:rPr lang="en-US" altLang="zh-CN" sz="24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𝐵</m:t>
                        </m:r>
                      </m:e>
                    </m:acc>
                    <m:r>
                      <a:rPr lang="en-US" altLang="zh-CN" sz="24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⋅</m:t>
                    </m:r>
                    <m:acc>
                      <m:accPr>
                        <m:chr m:val="⃗"/>
                        <m:ctrlPr>
                          <a:rPr lang="en-US" altLang="zh-CN" sz="24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accPr>
                      <m:e>
                        <m:r>
                          <a:rPr lang="en-US" altLang="zh-CN" sz="24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𝑣</m:t>
                        </m:r>
                      </m:e>
                    </m:acc>
                  </m:oMath>
                </a14:m>
                <a:r>
                  <a:rPr lang="zh-CN" altLang="en-US" sz="2400" dirty="0">
                    <a:solidFill>
                      <a:srgbClr val="FF0000"/>
                    </a:solidFill>
                    <a:ea typeface="黑体" panose="02010609060101010101" pitchFamily="49" charset="-122"/>
                  </a:rPr>
                  <a:t>：力是坐标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accPr>
                      <m:e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𝑟</m:t>
                        </m:r>
                      </m:e>
                    </m:acc>
                  </m:oMath>
                </a14:m>
                <a:r>
                  <a:rPr lang="zh-CN" altLang="en-US" sz="2400" dirty="0">
                    <a:solidFill>
                      <a:srgbClr val="FF0000"/>
                    </a:solidFill>
                    <a:ea typeface="黑体" panose="02010609060101010101" pitchFamily="49" charset="-122"/>
                  </a:rPr>
                  <a:t>和速度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accPr>
                      <m:e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𝑣</m:t>
                        </m:r>
                      </m:e>
                    </m:acc>
                  </m:oMath>
                </a14:m>
                <a:r>
                  <a:rPr lang="zh-CN" altLang="en-US" sz="2400" dirty="0">
                    <a:solidFill>
                      <a:srgbClr val="FF0000"/>
                    </a:solidFill>
                    <a:ea typeface="黑体" panose="02010609060101010101" pitchFamily="49" charset="-122"/>
                  </a:rPr>
                  <a:t>的线性函数</a:t>
                </a:r>
                <a:endParaRPr lang="en-US" altLang="zh-CN" sz="2400" dirty="0">
                  <a:solidFill>
                    <a:srgbClr val="FF0000"/>
                  </a:solidFill>
                  <a:ea typeface="黑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20483" name="Text Box 6">
                <a:extLst>
                  <a:ext uri="{FF2B5EF4-FFF2-40B4-BE49-F238E27FC236}">
                    <a16:creationId xmlns:a16="http://schemas.microsoft.com/office/drawing/2014/main" id="{9C8F62A0-6F0D-2845-B12A-0DA3489F11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9512" y="2636912"/>
                <a:ext cx="7433382" cy="2493118"/>
              </a:xfrm>
              <a:prstGeom prst="rect">
                <a:avLst/>
              </a:prstGeom>
              <a:blipFill>
                <a:blip r:embed="rId2"/>
                <a:stretch>
                  <a:fillRect l="-1230" r="-328" b="-4645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 Box 6">
            <a:extLst>
              <a:ext uri="{FF2B5EF4-FFF2-40B4-BE49-F238E27FC236}">
                <a16:creationId xmlns:a16="http://schemas.microsoft.com/office/drawing/2014/main" id="{97B5BFBA-97DE-41D8-8517-EA5CA8F77D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512" y="992697"/>
            <a:ext cx="7730001" cy="576248"/>
          </a:xfrm>
          <a:prstGeom prst="rect">
            <a:avLst/>
          </a:prstGeom>
          <a:solidFill>
            <a:srgbClr val="CCFF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457200" indent="-457200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rgbClr val="0000FF"/>
                </a:solidFill>
                <a:ea typeface="黑体" panose="02010609060101010101" pitchFamily="49" charset="-122"/>
              </a:rPr>
              <a:t>对于特殊的简化情形，可以得到常微分方程的</a:t>
            </a:r>
            <a:r>
              <a:rPr lang="zh-CN" altLang="en-US" sz="2400" b="1" dirty="0">
                <a:solidFill>
                  <a:srgbClr val="FF0000"/>
                </a:solidFill>
                <a:ea typeface="黑体" panose="02010609060101010101" pitchFamily="49" charset="-122"/>
              </a:rPr>
              <a:t>解析解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E675054-1B9F-4353-9672-EB7B7F885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0AAC41C-04D6-504B-BE1A-FBC69733C12B}" type="slidenum">
              <a:rPr lang="en-US" altLang="zh-CN" smtClean="0"/>
              <a:pPr>
                <a:defRPr/>
              </a:pPr>
              <a:t>11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97864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04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82" grpId="0" animBg="1"/>
      <p:bldP spid="20483" grpId="0" animBg="1"/>
      <p:bldP spid="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对象 3">
                <a:extLst>
                  <a:ext uri="{FF2B5EF4-FFF2-40B4-BE49-F238E27FC236}">
                    <a16:creationId xmlns:a16="http://schemas.microsoft.com/office/drawing/2014/main" id="{81B4C748-0487-5840-8F35-9A205CB0802E}"/>
                  </a:ext>
                </a:extLst>
              </p:cNvPr>
              <p:cNvSpPr txBox="1"/>
              <p:nvPr/>
            </p:nvSpPr>
            <p:spPr bwMode="auto">
              <a:xfrm>
                <a:off x="3340100" y="769938"/>
                <a:ext cx="1981200" cy="723900"/>
              </a:xfrm>
              <a:prstGeom prst="rect">
                <a:avLst/>
              </a:prstGeom>
              <a:solidFill>
                <a:srgbClr val="FFFF66"/>
              </a:solidFill>
              <a:ln w="9525">
                <a:solidFill>
                  <a:srgbClr val="0000FF"/>
                </a:solidFill>
                <a:miter lim="800000"/>
                <a:headEnd/>
                <a:tailEnd/>
              </a:ln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acc>
                        <m:accPr>
                          <m:chr m:val="̈"/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acc>
                            <m:accPr>
                              <m:chr m:val="⃗"/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acc>
                        </m:e>
                      </m:acc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</m:acc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对象 3">
                <a:extLst>
                  <a:ext uri="{FF2B5EF4-FFF2-40B4-BE49-F238E27FC236}">
                    <a16:creationId xmlns:a16="http://schemas.microsoft.com/office/drawing/2014/main" id="{81B4C748-0487-5840-8F35-9A205CB080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340100" y="769938"/>
                <a:ext cx="1981200" cy="7239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9525">
                <a:solidFill>
                  <a:srgbClr val="0000FF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2CC08839-4CCB-174D-828B-DE42FD3D56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288" y="1704975"/>
            <a:ext cx="5878512" cy="461963"/>
          </a:xfrm>
          <a:prstGeom prst="rect">
            <a:avLst/>
          </a:prstGeom>
          <a:solidFill>
            <a:srgbClr val="FFFF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方程右边只依赖于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t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，可以</a:t>
            </a:r>
            <a:r>
              <a:rPr lang="zh-CN" altLang="en-US" sz="240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对时间直接积分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对象 3">
                <a:extLst>
                  <a:ext uri="{FF2B5EF4-FFF2-40B4-BE49-F238E27FC236}">
                    <a16:creationId xmlns:a16="http://schemas.microsoft.com/office/drawing/2014/main" id="{AC9DAE4B-D034-9744-9650-2C0621C879C1}"/>
                  </a:ext>
                </a:extLst>
              </p:cNvPr>
              <p:cNvSpPr txBox="1"/>
              <p:nvPr/>
            </p:nvSpPr>
            <p:spPr bwMode="auto">
              <a:xfrm>
                <a:off x="1801804" y="2378075"/>
                <a:ext cx="4821419" cy="1624484"/>
              </a:xfrm>
              <a:prstGeom prst="rect">
                <a:avLst/>
              </a:prstGeom>
              <a:solidFill>
                <a:srgbClr val="FFFF66"/>
              </a:solidFill>
              <a:ln w="9525">
                <a:solidFill>
                  <a:srgbClr val="0000FF"/>
                </a:solidFill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zh-CN" altLang="en-US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d>
                        <m:d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≡</m:t>
                      </m:r>
                      <m:acc>
                        <m:accPr>
                          <m:chr m:val="̇"/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acc>
                            <m:accPr>
                              <m:chr m:val="⃗"/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acc>
                        </m:e>
                      </m:acc>
                      <m:d>
                        <m:d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subHide m:val="on"/>
                          <m:supHide m:val="on"/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acc>
                            <m:accPr>
                              <m:chr m:val="⃗"/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</m:e>
                      </m:nary>
                      <m:d>
                        <m:d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m:rPr>
                          <m:sty m:val="p"/>
                        </m:rPr>
                        <a:rPr lang="zh-CN" altLang="en-US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acc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acc>
                      <m:d>
                        <m:d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subHide m:val="on"/>
                          <m:supHide m:val="on"/>
                          <m:ctrlP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acc>
                            <m:accPr>
                              <m:chr m:val="⃗"/>
                              <m:ctrlPr>
                                <a:rPr lang="en-US" altLang="zh-C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  <m:d>
                            <m:dPr>
                              <m:ctrlPr>
                                <a:rPr lang="en-US" altLang="zh-C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m:rPr>
                              <m:sty m:val="p"/>
                            </m:rPr>
                            <a:rPr lang="en-US" altLang="zh-CN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nary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acc>
                        </m:e>
                        <m:sub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" name="对象 3">
                <a:extLst>
                  <a:ext uri="{FF2B5EF4-FFF2-40B4-BE49-F238E27FC236}">
                    <a16:creationId xmlns:a16="http://schemas.microsoft.com/office/drawing/2014/main" id="{AC9DAE4B-D034-9744-9650-2C0621C879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801804" y="2378075"/>
                <a:ext cx="4821419" cy="162448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9525">
                <a:solidFill>
                  <a:srgbClr val="0000FF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组合 10">
            <a:extLst>
              <a:ext uri="{FF2B5EF4-FFF2-40B4-BE49-F238E27FC236}">
                <a16:creationId xmlns:a16="http://schemas.microsoft.com/office/drawing/2014/main" id="{1CAB805D-1500-754E-B3BB-C91F2253F7CF}"/>
              </a:ext>
            </a:extLst>
          </p:cNvPr>
          <p:cNvGrpSpPr>
            <a:grpSpLocks/>
          </p:cNvGrpSpPr>
          <p:nvPr/>
        </p:nvGrpSpPr>
        <p:grpSpPr bwMode="auto">
          <a:xfrm>
            <a:off x="93661" y="4289425"/>
            <a:ext cx="8956675" cy="571500"/>
            <a:chOff x="155301" y="4381605"/>
            <a:chExt cx="8956298" cy="571500"/>
          </a:xfrm>
        </p:grpSpPr>
        <p:sp>
          <p:nvSpPr>
            <p:cNvPr id="23559" name="文本框 5">
              <a:extLst>
                <a:ext uri="{FF2B5EF4-FFF2-40B4-BE49-F238E27FC236}">
                  <a16:creationId xmlns:a16="http://schemas.microsoft.com/office/drawing/2014/main" id="{9A7759AF-382E-5C41-9BA3-5470430F902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5301" y="4408308"/>
              <a:ext cx="8956298" cy="461665"/>
            </a:xfrm>
            <a:prstGeom prst="rect">
              <a:avLst/>
            </a:prstGeom>
            <a:solidFill>
              <a:srgbClr val="FFFF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zh-CN" altLang="en-US" sz="2400">
                  <a:solidFill>
                    <a:srgbClr val="0000FF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积分常数   和   由初速度         和初始位移          决定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560" name="对象 3">
                  <a:extLst>
                    <a:ext uri="{FF2B5EF4-FFF2-40B4-BE49-F238E27FC236}">
                      <a16:creationId xmlns:a16="http://schemas.microsoft.com/office/drawing/2014/main" id="{24CD8F7A-8446-F14B-984E-9B1AD62E9B66}"/>
                    </a:ext>
                  </a:extLst>
                </p:cNvPr>
                <p:cNvSpPr txBox="1"/>
                <p:nvPr/>
              </p:nvSpPr>
              <p:spPr bwMode="auto">
                <a:xfrm>
                  <a:off x="1518908" y="4381605"/>
                  <a:ext cx="349235" cy="5715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>
                  <a:norm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</m:acc>
                          </m:e>
                          <m:sub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/>
                </a:p>
              </p:txBody>
            </p:sp>
          </mc:Choice>
          <mc:Fallback xmlns="">
            <p:sp>
              <p:nvSpPr>
                <p:cNvPr id="23560" name="对象 3">
                  <a:extLst>
                    <a:ext uri="{FF2B5EF4-FFF2-40B4-BE49-F238E27FC236}">
                      <a16:creationId xmlns:a16="http://schemas.microsoft.com/office/drawing/2014/main" id="{24CD8F7A-8446-F14B-984E-9B1AD62E9B6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518908" y="4381605"/>
                  <a:ext cx="349235" cy="571500"/>
                </a:xfrm>
                <a:prstGeom prst="rect">
                  <a:avLst/>
                </a:prstGeom>
                <a:blipFill>
                  <a:blip r:embed="rId5"/>
                  <a:stretch>
                    <a:fillRect l="-1754" t="-15054" r="-31579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561" name="对象 3">
                  <a:extLst>
                    <a:ext uri="{FF2B5EF4-FFF2-40B4-BE49-F238E27FC236}">
                      <a16:creationId xmlns:a16="http://schemas.microsoft.com/office/drawing/2014/main" id="{627AF0E3-B47D-F949-899E-C7BF5EB8C505}"/>
                    </a:ext>
                  </a:extLst>
                </p:cNvPr>
                <p:cNvSpPr txBox="1"/>
                <p:nvPr/>
              </p:nvSpPr>
              <p:spPr bwMode="auto">
                <a:xfrm>
                  <a:off x="2323737" y="4381605"/>
                  <a:ext cx="380984" cy="5715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>
                  <a:norm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</m:acc>
                          </m:e>
                          <m:sub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/>
                </a:p>
              </p:txBody>
            </p:sp>
          </mc:Choice>
          <mc:Fallback xmlns="">
            <p:sp>
              <p:nvSpPr>
                <p:cNvPr id="23561" name="对象 3">
                  <a:extLst>
                    <a:ext uri="{FF2B5EF4-FFF2-40B4-BE49-F238E27FC236}">
                      <a16:creationId xmlns:a16="http://schemas.microsoft.com/office/drawing/2014/main" id="{627AF0E3-B47D-F949-899E-C7BF5EB8C50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323737" y="4381605"/>
                  <a:ext cx="380984" cy="571500"/>
                </a:xfrm>
                <a:prstGeom prst="rect">
                  <a:avLst/>
                </a:prstGeom>
                <a:blipFill>
                  <a:blip r:embed="rId6"/>
                  <a:stretch>
                    <a:fillRect l="-1587" t="-15054" r="-26984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23562" name="对象 3">
                  <a:extLst>
                    <a:ext uri="{FF2B5EF4-FFF2-40B4-BE49-F238E27FC236}">
                      <a16:creationId xmlns:a16="http://schemas.microsoft.com/office/drawing/2014/main" id="{F0E99B98-0F8D-4545-8A0B-990DBC1838AF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6879670" y="4381605"/>
                <a:ext cx="1365193" cy="571500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24060" name="Equation" r:id="rId7" imgW="6292850" imgH="2635250" progId="Equation.DSMT4">
                        <p:embed/>
                      </p:oleObj>
                    </mc:Choice>
                    <mc:Fallback>
                      <p:oleObj name="Equation" r:id="rId7" imgW="6292850" imgH="2635250" progId="Equation.DSMT4">
                        <p:embed/>
                        <p:pic>
                          <p:nvPicPr>
                            <p:cNvPr id="0" name="对象 3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8">
                              <a:extLst>
                                <a:ext uri="{28A0092B-C50C-407E-A947-70E740481C1C}">
                                  <a14:useLocalDpi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879670" y="4381605"/>
                              <a:ext cx="1365193" cy="571500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xtLst>
                              <a:ext uri="{909E8E84-426E-40DD-AFC4-6F175D3DCCD1}">
                                <a14:hiddenFill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Choice>
          <mc:Fallback xmlns="">
            <p:graphicFrame>
              <p:nvGraphicFramePr>
                <p:cNvPr id="23562" name="对象 3">
                  <a:extLst>
                    <a:ext uri="{FF2B5EF4-FFF2-40B4-BE49-F238E27FC236}">
                      <a16:creationId xmlns:a16="http://schemas.microsoft.com/office/drawing/2014/main" id="{F0E99B98-0F8D-4545-8A0B-990DBC1838AF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6879670" y="4381605"/>
                <a:ext cx="1365193" cy="571500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24040" name="Equation" r:id="rId9" imgW="6292850" imgH="2635250" progId="Equation.DSMT4">
                        <p:embed/>
                      </p:oleObj>
                    </mc:Choice>
                    <mc:Fallback>
                      <p:oleObj name="Equation" r:id="rId9" imgW="6292850" imgH="2635250" progId="Equation.DSMT4">
                        <p:embed/>
                        <p:pic>
                          <p:nvPicPr>
                            <p:cNvPr id="0" name="对象 3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0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879670" y="4381605"/>
                              <a:ext cx="1365193" cy="571500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23563" name="对象 3">
                  <a:extLst>
                    <a:ext uri="{FF2B5EF4-FFF2-40B4-BE49-F238E27FC236}">
                      <a16:creationId xmlns:a16="http://schemas.microsoft.com/office/drawing/2014/main" id="{C60ADAE8-1EA4-0148-B81A-65A21C462DD5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3919107" y="4381605"/>
                <a:ext cx="1428690" cy="571500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24061" name="Equation" r:id="rId11" imgW="6584950" imgH="2635250" progId="Equation.DSMT4">
                        <p:embed/>
                      </p:oleObj>
                    </mc:Choice>
                    <mc:Fallback>
                      <p:oleObj name="Equation" r:id="rId11" imgW="6584950" imgH="2635250" progId="Equation.DSMT4">
                        <p:embed/>
                        <p:pic>
                          <p:nvPicPr>
                            <p:cNvPr id="0" name="对象 3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2">
                              <a:extLst>
                                <a:ext uri="{28A0092B-C50C-407E-A947-70E740481C1C}">
                                  <a14:useLocalDpi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3919107" y="4381605"/>
                              <a:ext cx="1428690" cy="571500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xtLst>
                              <a:ext uri="{909E8E84-426E-40DD-AFC4-6F175D3DCCD1}">
                                <a14:hiddenFill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Choice>
          <mc:Fallback xmlns="">
            <p:graphicFrame>
              <p:nvGraphicFramePr>
                <p:cNvPr id="23563" name="对象 3">
                  <a:extLst>
                    <a:ext uri="{FF2B5EF4-FFF2-40B4-BE49-F238E27FC236}">
                      <a16:creationId xmlns:a16="http://schemas.microsoft.com/office/drawing/2014/main" id="{C60ADAE8-1EA4-0148-B81A-65A21C462DD5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3919107" y="4381605"/>
                <a:ext cx="1428690" cy="571500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24041" name="Equation" r:id="rId13" imgW="6584950" imgH="2635250" progId="Equation.DSMT4">
                        <p:embed/>
                      </p:oleObj>
                    </mc:Choice>
                    <mc:Fallback>
                      <p:oleObj name="Equation" r:id="rId13" imgW="6584950" imgH="2635250" progId="Equation.DSMT4">
                        <p:embed/>
                        <p:pic>
                          <p:nvPicPr>
                            <p:cNvPr id="0" name="对象 3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3919107" y="4381605"/>
                              <a:ext cx="1428690" cy="571500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 Box 6">
                <a:extLst>
                  <a:ext uri="{FF2B5EF4-FFF2-40B4-BE49-F238E27FC236}">
                    <a16:creationId xmlns:a16="http://schemas.microsoft.com/office/drawing/2014/main" id="{8AC8FD3B-A13D-4080-B3CA-D35BEAC6D03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86239" y="180884"/>
                <a:ext cx="5038623" cy="506421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  <a:effectLst/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zh-CN" altLang="en-US" sz="2400" dirty="0">
                    <a:solidFill>
                      <a:srgbClr val="0000FF"/>
                    </a:solidFill>
                    <a:ea typeface="黑体" panose="02010609060101010101" pitchFamily="49" charset="-122"/>
                  </a:rPr>
                  <a:t>（</a:t>
                </a:r>
                <a:r>
                  <a:rPr lang="en-US" altLang="zh-CN" sz="2400" dirty="0">
                    <a:solidFill>
                      <a:srgbClr val="0000FF"/>
                    </a:solidFill>
                    <a:ea typeface="黑体" panose="02010609060101010101" pitchFamily="49" charset="-122"/>
                  </a:rPr>
                  <a:t>1</a:t>
                </a:r>
                <a:r>
                  <a:rPr lang="zh-CN" altLang="en-US" sz="2400" dirty="0">
                    <a:solidFill>
                      <a:srgbClr val="0000FF"/>
                    </a:solidFill>
                    <a:ea typeface="黑体" panose="02010609060101010101" pitchFamily="49" charset="-122"/>
                  </a:rPr>
                  <a:t>）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accPr>
                      <m:e>
                        <m:r>
                          <a:rPr lang="en-US" altLang="zh-CN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𝐹</m:t>
                        </m:r>
                      </m:e>
                    </m:acc>
                    <m:r>
                      <a:rPr lang="en-US" altLang="zh-CN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=</m:t>
                    </m:r>
                    <m:acc>
                      <m:accPr>
                        <m:chr m:val="⃗"/>
                        <m:ctrlPr>
                          <a:rPr lang="en-US" altLang="zh-CN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accPr>
                      <m:e>
                        <m:r>
                          <a:rPr lang="en-US" altLang="zh-CN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𝐹</m:t>
                        </m:r>
                      </m:e>
                    </m:acc>
                    <m:r>
                      <a:rPr lang="en-US" altLang="zh-CN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(</m:t>
                    </m:r>
                    <m:r>
                      <a:rPr lang="en-US" altLang="zh-CN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𝑡</m:t>
                    </m:r>
                    <m:r>
                      <a:rPr lang="en-US" altLang="zh-CN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)</m:t>
                    </m:r>
                  </m:oMath>
                </a14:m>
                <a:r>
                  <a:rPr lang="zh-CN" altLang="en-US" sz="2400" dirty="0">
                    <a:solidFill>
                      <a:srgbClr val="0000FF"/>
                    </a:solidFill>
                    <a:ea typeface="黑体" panose="02010609060101010101" pitchFamily="49" charset="-122"/>
                  </a:rPr>
                  <a:t>：力只是时间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𝑡</m:t>
                    </m:r>
                  </m:oMath>
                </a14:m>
                <a:r>
                  <a:rPr lang="zh-CN" altLang="en-US" sz="2400" dirty="0">
                    <a:solidFill>
                      <a:srgbClr val="0000FF"/>
                    </a:solidFill>
                    <a:ea typeface="黑体" panose="02010609060101010101" pitchFamily="49" charset="-122"/>
                  </a:rPr>
                  <a:t>的函数</a:t>
                </a:r>
                <a:endParaRPr lang="en-US" altLang="zh-CN" sz="2400" dirty="0">
                  <a:solidFill>
                    <a:srgbClr val="0000FF"/>
                  </a:solidFill>
                  <a:ea typeface="黑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12" name="Text Box 6">
                <a:extLst>
                  <a:ext uri="{FF2B5EF4-FFF2-40B4-BE49-F238E27FC236}">
                    <a16:creationId xmlns:a16="http://schemas.microsoft.com/office/drawing/2014/main" id="{8AC8FD3B-A13D-4080-B3CA-D35BEAC6D0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86239" y="180884"/>
                <a:ext cx="5038623" cy="506421"/>
              </a:xfrm>
              <a:prstGeom prst="rect">
                <a:avLst/>
              </a:prstGeom>
              <a:blipFill>
                <a:blip r:embed="rId15"/>
                <a:stretch>
                  <a:fillRect l="-1937" t="-4819" r="-969" b="-27711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04CF3AE-DDD5-4C3D-BDFE-723D2ED4D0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0AAC41C-04D6-504B-BE1A-FBC69733C12B}" type="slidenum">
              <a:rPr lang="en-US" altLang="zh-CN" smtClean="0"/>
              <a:pPr>
                <a:defRPr/>
              </a:pPr>
              <a:t>12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25" name="Picture 33">
            <a:extLst>
              <a:ext uri="{FF2B5EF4-FFF2-40B4-BE49-F238E27FC236}">
                <a16:creationId xmlns:a16="http://schemas.microsoft.com/office/drawing/2014/main" id="{3058E11B-6CC3-8847-8088-E33F4F4440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738" y="1138238"/>
            <a:ext cx="2971800" cy="54451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826" name="Text Box 34">
            <a:extLst>
              <a:ext uri="{FF2B5EF4-FFF2-40B4-BE49-F238E27FC236}">
                <a16:creationId xmlns:a16="http://schemas.microsoft.com/office/drawing/2014/main" id="{4813798D-FBDA-C54E-8426-EC31BDD9A7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313" y="1714500"/>
            <a:ext cx="2895600" cy="457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spcAft>
                <a:spcPct val="20000"/>
              </a:spcAft>
              <a:buFontTx/>
              <a:buNone/>
            </a:pPr>
            <a:r>
              <a:rPr lang="zh-CN" altLang="en-US" sz="2400">
                <a:ea typeface="黑体" panose="02010609060101010101" pitchFamily="49" charset="-122"/>
              </a:rPr>
              <a:t>电子所受的力则为： </a:t>
            </a:r>
          </a:p>
        </p:txBody>
      </p:sp>
      <p:pic>
        <p:nvPicPr>
          <p:cNvPr id="33827" name="Picture 35">
            <a:extLst>
              <a:ext uri="{FF2B5EF4-FFF2-40B4-BE49-F238E27FC236}">
                <a16:creationId xmlns:a16="http://schemas.microsoft.com/office/drawing/2014/main" id="{95586358-0C6D-C243-801E-AD017FB1C3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8400" y="1714500"/>
            <a:ext cx="4572000" cy="58578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828" name="Text Box 36">
            <a:extLst>
              <a:ext uri="{FF2B5EF4-FFF2-40B4-BE49-F238E27FC236}">
                <a16:creationId xmlns:a16="http://schemas.microsoft.com/office/drawing/2014/main" id="{DC9522B0-96B7-144A-A429-6AC829002F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313" y="2362200"/>
            <a:ext cx="609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spcAft>
                <a:spcPct val="20000"/>
              </a:spcAft>
              <a:buFontTx/>
              <a:buNone/>
            </a:pPr>
            <a:r>
              <a:rPr lang="zh-CN" altLang="en-US" sz="2400">
                <a:ea typeface="黑体" panose="02010609060101010101" pitchFamily="49" charset="-122"/>
              </a:rPr>
              <a:t>根据牛顿运动定律，电子运动的微分方程为： </a:t>
            </a:r>
          </a:p>
        </p:txBody>
      </p:sp>
      <p:pic>
        <p:nvPicPr>
          <p:cNvPr id="33829" name="Picture 37">
            <a:extLst>
              <a:ext uri="{FF2B5EF4-FFF2-40B4-BE49-F238E27FC236}">
                <a16:creationId xmlns:a16="http://schemas.microsoft.com/office/drawing/2014/main" id="{74879DA8-8563-FF46-872C-DB8C80BED3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713" y="2867025"/>
            <a:ext cx="4495800" cy="887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830" name="Text Box 38">
            <a:extLst>
              <a:ext uri="{FF2B5EF4-FFF2-40B4-BE49-F238E27FC236}">
                <a16:creationId xmlns:a16="http://schemas.microsoft.com/office/drawing/2014/main" id="{760F4672-1431-F74F-9BBD-2707A287D5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" y="3730625"/>
            <a:ext cx="7620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spcAft>
                <a:spcPct val="20000"/>
              </a:spcAft>
              <a:buFontTx/>
              <a:buNone/>
            </a:pPr>
            <a:r>
              <a:rPr lang="zh-CN" altLang="en-US" sz="2400">
                <a:ea typeface="黑体" panose="02010609060101010101" pitchFamily="49" charset="-122"/>
              </a:rPr>
              <a:t>设起始条件是：当          时，           ，       </a:t>
            </a:r>
          </a:p>
        </p:txBody>
      </p:sp>
      <p:pic>
        <p:nvPicPr>
          <p:cNvPr id="33831" name="Picture 39">
            <a:extLst>
              <a:ext uri="{FF2B5EF4-FFF2-40B4-BE49-F238E27FC236}">
                <a16:creationId xmlns:a16="http://schemas.microsoft.com/office/drawing/2014/main" id="{FE2C1091-A868-9747-BA42-13A65C3AEE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4650" y="3778175"/>
            <a:ext cx="685800" cy="37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832" name="Picture 40">
            <a:extLst>
              <a:ext uri="{FF2B5EF4-FFF2-40B4-BE49-F238E27FC236}">
                <a16:creationId xmlns:a16="http://schemas.microsoft.com/office/drawing/2014/main" id="{3687CF06-2336-CC4E-A269-A0B502EE3F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0050" y="3730625"/>
            <a:ext cx="838200" cy="490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833" name="Picture 41">
            <a:extLst>
              <a:ext uri="{FF2B5EF4-FFF2-40B4-BE49-F238E27FC236}">
                <a16:creationId xmlns:a16="http://schemas.microsoft.com/office/drawing/2014/main" id="{931E0284-A792-3942-B563-02DC6BDEB2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8587" y="3772719"/>
            <a:ext cx="838200" cy="455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834" name="Picture 42">
            <a:extLst>
              <a:ext uri="{FF2B5EF4-FFF2-40B4-BE49-F238E27FC236}">
                <a16:creationId xmlns:a16="http://schemas.microsoft.com/office/drawing/2014/main" id="{CEE866EF-18D8-9D44-AECF-AD216B0AE0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4379913"/>
            <a:ext cx="6629400" cy="855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835" name="Text Box 43">
            <a:extLst>
              <a:ext uri="{FF2B5EF4-FFF2-40B4-BE49-F238E27FC236}">
                <a16:creationId xmlns:a16="http://schemas.microsoft.com/office/drawing/2014/main" id="{CBB77E55-3EAA-454A-B93B-D32B932B31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62650" y="3730625"/>
            <a:ext cx="2590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spcAft>
                <a:spcPct val="20000"/>
              </a:spcAft>
              <a:buFontTx/>
              <a:buNone/>
            </a:pPr>
            <a:r>
              <a:rPr lang="zh-CN" altLang="en-US" sz="2400">
                <a:ea typeface="黑体" panose="02010609060101010101" pitchFamily="49" charset="-122"/>
              </a:rPr>
              <a:t>上式积分两次得：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D7AB2EBA-FF77-8E48-A445-A54B2683C458}"/>
              </a:ext>
            </a:extLst>
          </p:cNvPr>
          <p:cNvGrpSpPr>
            <a:grpSpLocks/>
          </p:cNvGrpSpPr>
          <p:nvPr/>
        </p:nvGrpSpPr>
        <p:grpSpPr bwMode="auto">
          <a:xfrm>
            <a:off x="4948238" y="5262563"/>
            <a:ext cx="3662362" cy="1200150"/>
            <a:chOff x="4948808" y="5263139"/>
            <a:chExt cx="3661792" cy="1200329"/>
          </a:xfrm>
        </p:grpSpPr>
        <p:sp>
          <p:nvSpPr>
            <p:cNvPr id="24596" name="Text Box 44">
              <a:extLst>
                <a:ext uri="{FF2B5EF4-FFF2-40B4-BE49-F238E27FC236}">
                  <a16:creationId xmlns:a16="http://schemas.microsoft.com/office/drawing/2014/main" id="{7185E0C1-B051-DA4E-99B3-09424EB1BA7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48808" y="5263139"/>
              <a:ext cx="3661792" cy="1200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spcAft>
                  <a:spcPct val="20000"/>
                </a:spcAft>
                <a:buFontTx/>
                <a:buNone/>
              </a:pPr>
              <a:r>
                <a:rPr lang="zh-CN" altLang="en-US" sz="2400">
                  <a:solidFill>
                    <a:srgbClr val="0000FF"/>
                  </a:solidFill>
                  <a:ea typeface="黑体" panose="02010609060101010101" pitchFamily="49" charset="-122"/>
                </a:rPr>
                <a:t>振荡项与电场具有相同的角频率      ，且与初始条件无关。</a:t>
              </a:r>
              <a:endParaRPr lang="en-US" altLang="zh-CN" sz="2400">
                <a:solidFill>
                  <a:srgbClr val="0000FF"/>
                </a:solidFill>
                <a:ea typeface="黑体" panose="02010609060101010101" pitchFamily="49" charset="-122"/>
              </a:endParaRPr>
            </a:p>
          </p:txBody>
        </p:sp>
        <p:pic>
          <p:nvPicPr>
            <p:cNvPr id="24597" name="Picture 45">
              <a:extLst>
                <a:ext uri="{FF2B5EF4-FFF2-40B4-BE49-F238E27FC236}">
                  <a16:creationId xmlns:a16="http://schemas.microsoft.com/office/drawing/2014/main" id="{5C3E1A2E-0300-AE4E-AAF6-87D9F74428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94400" y="5720428"/>
              <a:ext cx="304800" cy="285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3839" name="Text Box 47">
            <a:extLst>
              <a:ext uri="{FF2B5EF4-FFF2-40B4-BE49-F238E27FC236}">
                <a16:creationId xmlns:a16="http://schemas.microsoft.com/office/drawing/2014/main" id="{49D511CA-B5C3-3F48-A850-5E9A51E0B5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" y="1144588"/>
            <a:ext cx="3433763" cy="46196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Tx/>
              <a:buNone/>
            </a:pPr>
            <a:r>
              <a:rPr lang="zh-CN" altLang="en-US" sz="2400">
                <a:ea typeface="黑体" panose="02010609060101010101" pitchFamily="49" charset="-122"/>
              </a:rPr>
              <a:t>设沿  轴的电场强度为：</a:t>
            </a:r>
          </a:p>
        </p:txBody>
      </p:sp>
      <p:sp>
        <p:nvSpPr>
          <p:cNvPr id="33841" name="Line 49">
            <a:extLst>
              <a:ext uri="{FF2B5EF4-FFF2-40B4-BE49-F238E27FC236}">
                <a16:creationId xmlns:a16="http://schemas.microsoft.com/office/drawing/2014/main" id="{F45828C1-6597-D549-914E-91282EB47D48}"/>
              </a:ext>
            </a:extLst>
          </p:cNvPr>
          <p:cNvSpPr>
            <a:spLocks noChangeShapeType="1"/>
          </p:cNvSpPr>
          <p:nvPr/>
        </p:nvSpPr>
        <p:spPr bwMode="auto">
          <a:xfrm>
            <a:off x="5651500" y="5243513"/>
            <a:ext cx="1944688" cy="0"/>
          </a:xfrm>
          <a:prstGeom prst="line">
            <a:avLst/>
          </a:prstGeom>
          <a:noFill/>
          <a:ln w="38100">
            <a:solidFill>
              <a:srgbClr val="0000FF"/>
            </a:solidFill>
            <a:prstDash val="lg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592" name="Text Box 50">
            <a:extLst>
              <a:ext uri="{FF2B5EF4-FFF2-40B4-BE49-F238E27FC236}">
                <a16:creationId xmlns:a16="http://schemas.microsoft.com/office/drawing/2014/main" id="{FD99CAA1-A7AA-5F41-9AD3-F5E996CDF2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561975"/>
            <a:ext cx="6502101" cy="461665"/>
          </a:xfrm>
          <a:prstGeom prst="rect">
            <a:avLst/>
          </a:prstGeom>
          <a:solidFill>
            <a:srgbClr val="CCFF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dirty="0">
                <a:solidFill>
                  <a:srgbClr val="FF0000"/>
                </a:solidFill>
                <a:ea typeface="黑体" panose="02010609060101010101" pitchFamily="49" charset="-122"/>
              </a:rPr>
              <a:t>例</a:t>
            </a:r>
            <a:r>
              <a:rPr lang="en-US" altLang="zh-CN" sz="2400" dirty="0">
                <a:solidFill>
                  <a:srgbClr val="FF0000"/>
                </a:solidFill>
                <a:ea typeface="黑体" panose="02010609060101010101" pitchFamily="49" charset="-122"/>
              </a:rPr>
              <a:t>4: </a:t>
            </a:r>
            <a:r>
              <a:rPr lang="zh-CN" altLang="en-US" sz="2400" dirty="0">
                <a:solidFill>
                  <a:schemeClr val="accent2"/>
                </a:solidFill>
                <a:ea typeface="黑体" panose="02010609060101010101" pitchFamily="49" charset="-122"/>
              </a:rPr>
              <a:t>研究自由电子在沿</a:t>
            </a:r>
            <a:r>
              <a:rPr lang="en-US" altLang="zh-CN" sz="2400" dirty="0">
                <a:solidFill>
                  <a:schemeClr val="accent2"/>
                </a:solidFill>
                <a:ea typeface="黑体" panose="02010609060101010101" pitchFamily="49" charset="-122"/>
              </a:rPr>
              <a:t>x</a:t>
            </a:r>
            <a:r>
              <a:rPr lang="zh-CN" altLang="en-US" sz="2400" dirty="0">
                <a:solidFill>
                  <a:schemeClr val="accent2"/>
                </a:solidFill>
                <a:ea typeface="黑体" panose="02010609060101010101" pitchFamily="49" charset="-122"/>
              </a:rPr>
              <a:t>轴的振荡电场中的运动</a:t>
            </a:r>
          </a:p>
        </p:txBody>
      </p:sp>
      <p:pic>
        <p:nvPicPr>
          <p:cNvPr id="33824" name="Picture 32">
            <a:extLst>
              <a:ext uri="{FF2B5EF4-FFF2-40B4-BE49-F238E27FC236}">
                <a16:creationId xmlns:a16="http://schemas.microsoft.com/office/drawing/2014/main" id="{6D369DC8-4FBA-4D42-AAB6-A202D072CC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" y="1266825"/>
            <a:ext cx="265113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844" name="Line 52">
            <a:extLst>
              <a:ext uri="{FF2B5EF4-FFF2-40B4-BE49-F238E27FC236}">
                <a16:creationId xmlns:a16="http://schemas.microsoft.com/office/drawing/2014/main" id="{3C8B8B46-F2BF-894D-8643-8FD18604236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547813" y="5170488"/>
            <a:ext cx="3600450" cy="0"/>
          </a:xfrm>
          <a:prstGeom prst="line">
            <a:avLst/>
          </a:prstGeom>
          <a:noFill/>
          <a:ln w="38100">
            <a:solidFill>
              <a:srgbClr val="FF0000"/>
            </a:solidFill>
            <a:prstDash val="lg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366DB647-A92C-B04B-84CA-249DE4FF98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388" y="5230813"/>
            <a:ext cx="4030662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spcAft>
                <a:spcPct val="20000"/>
              </a:spcAft>
              <a:buFontTx/>
              <a:buNone/>
            </a:pPr>
            <a:r>
              <a:rPr lang="en-US" altLang="zh-CN" sz="2400">
                <a:solidFill>
                  <a:srgbClr val="FF0000"/>
                </a:solidFill>
                <a:ea typeface="黑体" panose="02010609060101010101" pitchFamily="49" charset="-122"/>
              </a:rPr>
              <a:t> </a:t>
            </a:r>
            <a:r>
              <a:rPr lang="zh-CN" altLang="en-US" sz="2400">
                <a:solidFill>
                  <a:srgbClr val="FF0000"/>
                </a:solidFill>
                <a:ea typeface="黑体" panose="02010609060101010101" pitchFamily="49" charset="-122"/>
              </a:rPr>
              <a:t>非振荡项与起始条件有关，对波的传播特性无贡献，只能影响波到达的前沿位置。 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C6BE1DA-09F1-45B4-A402-7A2B94A49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8446281-1404-0546-B560-F408992A2079}" type="slidenum">
              <a:rPr lang="en-US" altLang="zh-CN" smtClean="0"/>
              <a:pPr>
                <a:defRPr/>
              </a:pPr>
              <a:t>13</a:t>
            </a:fld>
            <a:endParaRPr lang="en-US" altLang="zh-CN"/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38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38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338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38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38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338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38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38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338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338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338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338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33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338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338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7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826" grpId="0" animBg="1" autoUpdateAnimBg="0"/>
      <p:bldP spid="33828" grpId="0" autoUpdateAnimBg="0"/>
      <p:bldP spid="33830" grpId="0" autoUpdateAnimBg="0"/>
      <p:bldP spid="33835" grpId="0" autoUpdateAnimBg="0"/>
      <p:bldP spid="33839" grpId="0" animBg="1" autoUpdateAnimBg="0"/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对象 3">
            <a:extLst>
              <a:ext uri="{FF2B5EF4-FFF2-40B4-BE49-F238E27FC236}">
                <a16:creationId xmlns:a16="http://schemas.microsoft.com/office/drawing/2014/main" id="{00FB3A91-4737-2448-AE07-56842013960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835150" y="901700"/>
          <a:ext cx="2057400" cy="72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242" name="Equation" r:id="rId3" imgW="7899400" imgH="2781300" progId="Equation.DSMT4">
                  <p:embed/>
                </p:oleObj>
              </mc:Choice>
              <mc:Fallback>
                <p:oleObj name="Equation" r:id="rId3" imgW="7899400" imgH="2781300" progId="Equation.DSMT4">
                  <p:embed/>
                  <p:pic>
                    <p:nvPicPr>
                      <p:cNvPr id="0" name="对象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5150" y="901700"/>
                        <a:ext cx="2057400" cy="723900"/>
                      </a:xfrm>
                      <a:prstGeom prst="rect">
                        <a:avLst/>
                      </a:prstGeom>
                      <a:solidFill>
                        <a:srgbClr val="FFFF66"/>
                      </a:solidFill>
                      <a:ln w="9525">
                        <a:solidFill>
                          <a:srgbClr val="0000FF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3">
            <a:extLst>
              <a:ext uri="{FF2B5EF4-FFF2-40B4-BE49-F238E27FC236}">
                <a16:creationId xmlns:a16="http://schemas.microsoft.com/office/drawing/2014/main" id="{2E9084C7-EE8B-A04F-9452-7700CF779DF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292725" y="901700"/>
          <a:ext cx="2057400" cy="72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243" name="Equation" r:id="rId5" imgW="7899400" imgH="2781300" progId="Equation.DSMT4">
                  <p:embed/>
                </p:oleObj>
              </mc:Choice>
              <mc:Fallback>
                <p:oleObj name="Equation" r:id="rId5" imgW="7899400" imgH="2781300" progId="Equation.DSMT4">
                  <p:embed/>
                  <p:pic>
                    <p:nvPicPr>
                      <p:cNvPr id="0" name="对象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92725" y="901700"/>
                        <a:ext cx="2057400" cy="723900"/>
                      </a:xfrm>
                      <a:prstGeom prst="rect">
                        <a:avLst/>
                      </a:prstGeom>
                      <a:solidFill>
                        <a:srgbClr val="FFFF66"/>
                      </a:solidFill>
                      <a:ln w="9525">
                        <a:solidFill>
                          <a:srgbClr val="0000FF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文本框 6">
            <a:extLst>
              <a:ext uri="{FF2B5EF4-FFF2-40B4-BE49-F238E27FC236}">
                <a16:creationId xmlns:a16="http://schemas.microsoft.com/office/drawing/2014/main" id="{0D991C50-791D-BC4E-952F-D04C94024F5F}"/>
              </a:ext>
            </a:extLst>
          </p:cNvPr>
          <p:cNvSpPr txBox="1"/>
          <p:nvPr/>
        </p:nvSpPr>
        <p:spPr>
          <a:xfrm>
            <a:off x="365373" y="1773061"/>
            <a:ext cx="8473827" cy="1130246"/>
          </a:xfrm>
          <a:prstGeom prst="rect">
            <a:avLst/>
          </a:prstGeom>
          <a:solidFill>
            <a:srgbClr val="FFFF99"/>
          </a:solidFill>
        </p:spPr>
        <p:txBody>
          <a:bodyPr wrap="square">
            <a:spAutoFit/>
          </a:bodyPr>
          <a:lstStyle>
            <a:lvl1pPr marL="342900" indent="-3429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对位矢的二阶微分方程，化为对速度的</a:t>
            </a:r>
            <a:r>
              <a:rPr lang="zh-CN" altLang="en-US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一阶微分方程</a:t>
            </a:r>
            <a:endParaRPr lang="en-US" altLang="zh-CN" dirty="0">
              <a:solidFill>
                <a:srgbClr val="0000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一维情形下，可以积分得到</a:t>
            </a:r>
            <a:r>
              <a:rPr lang="en-US" altLang="zh-CN" i="1" dirty="0">
                <a:solidFill>
                  <a:srgbClr val="0000FF"/>
                </a:solidFill>
                <a:ea typeface="黑体" panose="02010609060101010101" pitchFamily="49" charset="-122"/>
              </a:rPr>
              <a:t>v</a:t>
            </a:r>
            <a:r>
              <a:rPr lang="en-US" altLang="zh-CN" dirty="0">
                <a:solidFill>
                  <a:srgbClr val="0000FF"/>
                </a:solidFill>
                <a:ea typeface="黑体" panose="02010609060101010101" pitchFamily="49" charset="-122"/>
              </a:rPr>
              <a:t>(</a:t>
            </a:r>
            <a:r>
              <a:rPr lang="en-US" altLang="zh-CN" i="1" dirty="0">
                <a:solidFill>
                  <a:srgbClr val="0000FF"/>
                </a:solidFill>
                <a:ea typeface="黑体" panose="02010609060101010101" pitchFamily="49" charset="-122"/>
              </a:rPr>
              <a:t>t</a:t>
            </a:r>
            <a:r>
              <a:rPr lang="en-US" altLang="zh-CN" dirty="0">
                <a:solidFill>
                  <a:srgbClr val="0000FF"/>
                </a:solidFill>
                <a:ea typeface="黑体" panose="02010609060101010101" pitchFamily="49" charset="-122"/>
              </a:rPr>
              <a:t>)</a:t>
            </a:r>
            <a:r>
              <a:rPr lang="zh-CN" altLang="en-US" dirty="0">
                <a:solidFill>
                  <a:srgbClr val="0000FF"/>
                </a:solidFill>
                <a:ea typeface="黑体" panose="02010609060101010101" pitchFamily="49" charset="-122"/>
              </a:rPr>
              <a:t>，进而得到</a:t>
            </a:r>
            <a:r>
              <a:rPr lang="en-US" altLang="zh-CN" i="1" dirty="0">
                <a:solidFill>
                  <a:srgbClr val="0000FF"/>
                </a:solidFill>
                <a:ea typeface="黑体" panose="02010609060101010101" pitchFamily="49" charset="-122"/>
              </a:rPr>
              <a:t>r</a:t>
            </a:r>
            <a:r>
              <a:rPr lang="en-US" altLang="zh-CN" dirty="0">
                <a:solidFill>
                  <a:srgbClr val="0000FF"/>
                </a:solidFill>
                <a:ea typeface="黑体" panose="02010609060101010101" pitchFamily="49" charset="-122"/>
              </a:rPr>
              <a:t>(</a:t>
            </a:r>
            <a:r>
              <a:rPr lang="en-US" altLang="zh-CN" i="1" dirty="0">
                <a:solidFill>
                  <a:srgbClr val="0000FF"/>
                </a:solidFill>
                <a:ea typeface="黑体" panose="02010609060101010101" pitchFamily="49" charset="-122"/>
              </a:rPr>
              <a:t>t</a:t>
            </a:r>
            <a:r>
              <a:rPr lang="en-US" altLang="zh-CN" dirty="0">
                <a:solidFill>
                  <a:srgbClr val="0000FF"/>
                </a:solidFill>
                <a:ea typeface="黑体" panose="02010609060101010101" pitchFamily="49" charset="-122"/>
              </a:rPr>
              <a:t>)</a:t>
            </a:r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B44EBA89-804D-E841-93CD-64CFBCF6CD83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3995738" y="1263650"/>
            <a:ext cx="1296987" cy="4763"/>
          </a:xfrm>
          <a:prstGeom prst="straightConnector1">
            <a:avLst/>
          </a:prstGeom>
          <a:noFill/>
          <a:ln w="57150" algn="ctr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aphicFrame>
        <p:nvGraphicFramePr>
          <p:cNvPr id="10" name="对象 3">
            <a:extLst>
              <a:ext uri="{FF2B5EF4-FFF2-40B4-BE49-F238E27FC236}">
                <a16:creationId xmlns:a16="http://schemas.microsoft.com/office/drawing/2014/main" id="{5CE03C36-1041-2E4E-9A9A-C92C639A1C2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19363664"/>
              </p:ext>
            </p:extLst>
          </p:nvPr>
        </p:nvGraphicFramePr>
        <p:xfrm>
          <a:off x="516534" y="3093928"/>
          <a:ext cx="1968500" cy="984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244" name="Equation" r:id="rId7" imgW="9067800" imgH="4533900" progId="Equation.DSMT4">
                  <p:embed/>
                </p:oleObj>
              </mc:Choice>
              <mc:Fallback>
                <p:oleObj name="Equation" r:id="rId7" imgW="9067800" imgH="4533900" progId="Equation.DSMT4">
                  <p:embed/>
                  <p:pic>
                    <p:nvPicPr>
                      <p:cNvPr id="0" name="对象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6534" y="3093928"/>
                        <a:ext cx="1968500" cy="984250"/>
                      </a:xfrm>
                      <a:prstGeom prst="rect">
                        <a:avLst/>
                      </a:prstGeom>
                      <a:solidFill>
                        <a:srgbClr val="FFFF66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3">
            <a:extLst>
              <a:ext uri="{FF2B5EF4-FFF2-40B4-BE49-F238E27FC236}">
                <a16:creationId xmlns:a16="http://schemas.microsoft.com/office/drawing/2014/main" id="{FBEA095D-EB7F-2C46-A105-80B043C02EA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33150971"/>
              </p:ext>
            </p:extLst>
          </p:nvPr>
        </p:nvGraphicFramePr>
        <p:xfrm>
          <a:off x="3124796" y="3064584"/>
          <a:ext cx="1936750" cy="1047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245" name="Equation" r:id="rId9" imgW="8921750" imgH="4826000" progId="Equation.DSMT4">
                  <p:embed/>
                </p:oleObj>
              </mc:Choice>
              <mc:Fallback>
                <p:oleObj name="Equation" r:id="rId9" imgW="8921750" imgH="4826000" progId="Equation.DSMT4">
                  <p:embed/>
                  <p:pic>
                    <p:nvPicPr>
                      <p:cNvPr id="0" name="对象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24796" y="3064584"/>
                        <a:ext cx="1936750" cy="1047750"/>
                      </a:xfrm>
                      <a:prstGeom prst="rect">
                        <a:avLst/>
                      </a:prstGeom>
                      <a:solidFill>
                        <a:srgbClr val="FFFF66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3">
            <a:extLst>
              <a:ext uri="{FF2B5EF4-FFF2-40B4-BE49-F238E27FC236}">
                <a16:creationId xmlns:a16="http://schemas.microsoft.com/office/drawing/2014/main" id="{E72293E8-9A80-1446-B482-0685DEE34D8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92641852"/>
              </p:ext>
            </p:extLst>
          </p:nvPr>
        </p:nvGraphicFramePr>
        <p:xfrm>
          <a:off x="5701309" y="3071703"/>
          <a:ext cx="2413000" cy="1047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246" name="Equation" r:id="rId11" imgW="11118850" imgH="4826000" progId="Equation.DSMT4">
                  <p:embed/>
                </p:oleObj>
              </mc:Choice>
              <mc:Fallback>
                <p:oleObj name="Equation" r:id="rId11" imgW="11118850" imgH="4826000" progId="Equation.DSMT4">
                  <p:embed/>
                  <p:pic>
                    <p:nvPicPr>
                      <p:cNvPr id="0" name="对象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01309" y="3071703"/>
                        <a:ext cx="2413000" cy="1047750"/>
                      </a:xfrm>
                      <a:prstGeom prst="rect">
                        <a:avLst/>
                      </a:prstGeom>
                      <a:solidFill>
                        <a:srgbClr val="FFFF66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3">
            <a:extLst>
              <a:ext uri="{FF2B5EF4-FFF2-40B4-BE49-F238E27FC236}">
                <a16:creationId xmlns:a16="http://schemas.microsoft.com/office/drawing/2014/main" id="{0CAB9646-F603-334F-9D12-99AAE9D8722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60904223"/>
              </p:ext>
            </p:extLst>
          </p:nvPr>
        </p:nvGraphicFramePr>
        <p:xfrm>
          <a:off x="2297858" y="4385520"/>
          <a:ext cx="1333500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247" name="Equation" r:id="rId13" imgW="6146800" imgH="2343150" progId="Equation.DSMT4">
                  <p:embed/>
                </p:oleObj>
              </mc:Choice>
              <mc:Fallback>
                <p:oleObj name="Equation" r:id="rId13" imgW="6146800" imgH="2343150" progId="Equation.DSMT4">
                  <p:embed/>
                  <p:pic>
                    <p:nvPicPr>
                      <p:cNvPr id="0" name="对象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97858" y="4385520"/>
                        <a:ext cx="1333500" cy="508000"/>
                      </a:xfrm>
                      <a:prstGeom prst="rect">
                        <a:avLst/>
                      </a:prstGeom>
                      <a:solidFill>
                        <a:srgbClr val="FFFF66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3">
            <a:extLst>
              <a:ext uri="{FF2B5EF4-FFF2-40B4-BE49-F238E27FC236}">
                <a16:creationId xmlns:a16="http://schemas.microsoft.com/office/drawing/2014/main" id="{38E7F01A-5447-F84C-842A-9AAAD93A5E3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89648180"/>
              </p:ext>
            </p:extLst>
          </p:nvPr>
        </p:nvGraphicFramePr>
        <p:xfrm>
          <a:off x="4572000" y="4385520"/>
          <a:ext cx="1587500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248" name="Equation" r:id="rId15" imgW="7315200" imgH="2635250" progId="Equation.DSMT4">
                  <p:embed/>
                </p:oleObj>
              </mc:Choice>
              <mc:Fallback>
                <p:oleObj name="Equation" r:id="rId15" imgW="7315200" imgH="2635250" progId="Equation.DSMT4">
                  <p:embed/>
                  <p:pic>
                    <p:nvPicPr>
                      <p:cNvPr id="0" name="对象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0" y="4385520"/>
                        <a:ext cx="1587500" cy="571500"/>
                      </a:xfrm>
                      <a:prstGeom prst="rect">
                        <a:avLst/>
                      </a:prstGeom>
                      <a:solidFill>
                        <a:srgbClr val="FFFF66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箭头: 右 1">
            <a:extLst>
              <a:ext uri="{FF2B5EF4-FFF2-40B4-BE49-F238E27FC236}">
                <a16:creationId xmlns:a16="http://schemas.microsoft.com/office/drawing/2014/main" id="{BD5A9F2A-52C2-48CD-84D7-B92018D5F743}"/>
              </a:ext>
            </a:extLst>
          </p:cNvPr>
          <p:cNvSpPr/>
          <p:nvPr/>
        </p:nvSpPr>
        <p:spPr bwMode="auto">
          <a:xfrm>
            <a:off x="2676576" y="3422218"/>
            <a:ext cx="288032" cy="36004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5" name="箭头: 右 14">
            <a:extLst>
              <a:ext uri="{FF2B5EF4-FFF2-40B4-BE49-F238E27FC236}">
                <a16:creationId xmlns:a16="http://schemas.microsoft.com/office/drawing/2014/main" id="{E5DF5728-7CBB-48F6-81CB-B912DC9F7ADD}"/>
              </a:ext>
            </a:extLst>
          </p:cNvPr>
          <p:cNvSpPr/>
          <p:nvPr/>
        </p:nvSpPr>
        <p:spPr bwMode="auto">
          <a:xfrm>
            <a:off x="5221734" y="3394598"/>
            <a:ext cx="288032" cy="36004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6" name="箭头: 右 15">
            <a:extLst>
              <a:ext uri="{FF2B5EF4-FFF2-40B4-BE49-F238E27FC236}">
                <a16:creationId xmlns:a16="http://schemas.microsoft.com/office/drawing/2014/main" id="{BC3DDF5E-84A1-4208-8A27-22F0875CFF4C}"/>
              </a:ext>
            </a:extLst>
          </p:cNvPr>
          <p:cNvSpPr/>
          <p:nvPr/>
        </p:nvSpPr>
        <p:spPr bwMode="auto">
          <a:xfrm>
            <a:off x="1740472" y="4490648"/>
            <a:ext cx="288032" cy="36004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7" name="箭头: 右 16">
            <a:extLst>
              <a:ext uri="{FF2B5EF4-FFF2-40B4-BE49-F238E27FC236}">
                <a16:creationId xmlns:a16="http://schemas.microsoft.com/office/drawing/2014/main" id="{8A5DB255-AF4C-4B8F-8358-F68C90E3A321}"/>
              </a:ext>
            </a:extLst>
          </p:cNvPr>
          <p:cNvSpPr/>
          <p:nvPr/>
        </p:nvSpPr>
        <p:spPr bwMode="auto">
          <a:xfrm>
            <a:off x="3945426" y="4459500"/>
            <a:ext cx="288032" cy="36004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 Box 6">
                <a:extLst>
                  <a:ext uri="{FF2B5EF4-FFF2-40B4-BE49-F238E27FC236}">
                    <a16:creationId xmlns:a16="http://schemas.microsoft.com/office/drawing/2014/main" id="{1AC3C466-3A7C-48FE-9A4C-2A88C44580E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65373" y="189044"/>
                <a:ext cx="5130443" cy="506421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  <a:effectLst/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zh-CN" altLang="en-US" sz="2400" dirty="0">
                    <a:solidFill>
                      <a:srgbClr val="0000FF"/>
                    </a:solidFill>
                    <a:ea typeface="黑体" panose="02010609060101010101" pitchFamily="49" charset="-122"/>
                  </a:rPr>
                  <a:t>（</a:t>
                </a:r>
                <a:r>
                  <a:rPr lang="en-US" altLang="zh-CN" sz="2400" dirty="0">
                    <a:solidFill>
                      <a:srgbClr val="0000FF"/>
                    </a:solidFill>
                    <a:ea typeface="黑体" panose="02010609060101010101" pitchFamily="49" charset="-122"/>
                  </a:rPr>
                  <a:t>2</a:t>
                </a:r>
                <a:r>
                  <a:rPr lang="zh-CN" altLang="en-US" sz="2400" dirty="0">
                    <a:solidFill>
                      <a:srgbClr val="0000FF"/>
                    </a:solidFill>
                    <a:ea typeface="黑体" panose="02010609060101010101" pitchFamily="49" charset="-122"/>
                  </a:rPr>
                  <a:t>）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accPr>
                      <m:e>
                        <m:r>
                          <a:rPr lang="en-US" altLang="zh-CN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𝐹</m:t>
                        </m:r>
                      </m:e>
                    </m:acc>
                    <m:r>
                      <a:rPr lang="en-US" altLang="zh-CN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=</m:t>
                    </m:r>
                    <m:acc>
                      <m:accPr>
                        <m:chr m:val="⃗"/>
                        <m:ctrlPr>
                          <a:rPr lang="en-US" altLang="zh-CN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accPr>
                      <m:e>
                        <m:r>
                          <a:rPr lang="en-US" altLang="zh-CN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𝐹</m:t>
                        </m:r>
                      </m:e>
                    </m:acc>
                    <m:d>
                      <m:dPr>
                        <m:ctrlPr>
                          <a:rPr lang="en-US" altLang="zh-CN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altLang="zh-CN" sz="2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accPr>
                          <m:e>
                            <m:r>
                              <a:rPr lang="en-US" altLang="zh-CN" sz="2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𝑣</m:t>
                            </m:r>
                          </m:e>
                        </m:acc>
                      </m:e>
                    </m:d>
                  </m:oMath>
                </a14:m>
                <a:r>
                  <a:rPr lang="zh-CN" altLang="en-US" sz="2400" dirty="0">
                    <a:solidFill>
                      <a:srgbClr val="0000FF"/>
                    </a:solidFill>
                    <a:ea typeface="黑体" panose="02010609060101010101" pitchFamily="49" charset="-122"/>
                  </a:rPr>
                  <a:t>：力只是速度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accPr>
                      <m:e>
                        <m:r>
                          <a:rPr lang="en-US" altLang="zh-CN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𝑣</m:t>
                        </m:r>
                      </m:e>
                    </m:acc>
                  </m:oMath>
                </a14:m>
                <a:r>
                  <a:rPr lang="zh-CN" altLang="en-US" sz="2400" dirty="0">
                    <a:solidFill>
                      <a:srgbClr val="0000FF"/>
                    </a:solidFill>
                    <a:ea typeface="黑体" panose="02010609060101010101" pitchFamily="49" charset="-122"/>
                  </a:rPr>
                  <a:t>的函数</a:t>
                </a:r>
                <a:endParaRPr lang="en-US" altLang="zh-CN" sz="2400" dirty="0">
                  <a:solidFill>
                    <a:srgbClr val="0000FF"/>
                  </a:solidFill>
                  <a:ea typeface="黑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18" name="Text Box 6">
                <a:extLst>
                  <a:ext uri="{FF2B5EF4-FFF2-40B4-BE49-F238E27FC236}">
                    <a16:creationId xmlns:a16="http://schemas.microsoft.com/office/drawing/2014/main" id="{1AC3C466-3A7C-48FE-9A4C-2A88C44580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65373" y="189044"/>
                <a:ext cx="5130443" cy="506421"/>
              </a:xfrm>
              <a:prstGeom prst="rect">
                <a:avLst/>
              </a:prstGeom>
              <a:blipFill>
                <a:blip r:embed="rId17"/>
                <a:stretch>
                  <a:fillRect l="-1900" t="-4819" r="-831" b="-27711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图片 18">
            <a:extLst>
              <a:ext uri="{FF2B5EF4-FFF2-40B4-BE49-F238E27FC236}">
                <a16:creationId xmlns:a16="http://schemas.microsoft.com/office/drawing/2014/main" id="{FDBA7F29-9EFC-4874-B314-944AB425F01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534" y="5014304"/>
            <a:ext cx="8103013" cy="1681375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87E925E-32B5-45F3-99F9-1BC4F7056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8446281-1404-0546-B560-F408992A2079}" type="slidenum">
              <a:rPr lang="en-US" altLang="zh-CN" smtClean="0"/>
              <a:pPr>
                <a:defRPr/>
              </a:pPr>
              <a:t>14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862" name="Group 46">
            <a:extLst>
              <a:ext uri="{FF2B5EF4-FFF2-40B4-BE49-F238E27FC236}">
                <a16:creationId xmlns:a16="http://schemas.microsoft.com/office/drawing/2014/main" id="{8B5F44E6-F99E-8346-B36F-4D6FF76E07F5}"/>
              </a:ext>
            </a:extLst>
          </p:cNvPr>
          <p:cNvGrpSpPr>
            <a:grpSpLocks/>
          </p:cNvGrpSpPr>
          <p:nvPr/>
        </p:nvGrpSpPr>
        <p:grpSpPr bwMode="auto">
          <a:xfrm>
            <a:off x="236538" y="728845"/>
            <a:ext cx="7086600" cy="457200"/>
            <a:chOff x="576" y="1008"/>
            <a:chExt cx="4464" cy="288"/>
          </a:xfrm>
        </p:grpSpPr>
        <p:sp>
          <p:nvSpPr>
            <p:cNvPr id="26642" name="Text Box 26">
              <a:extLst>
                <a:ext uri="{FF2B5EF4-FFF2-40B4-BE49-F238E27FC236}">
                  <a16:creationId xmlns:a16="http://schemas.microsoft.com/office/drawing/2014/main" id="{3CCFBA8A-BECE-FF42-83A7-476A018B924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6" y="1008"/>
              <a:ext cx="4464" cy="288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>
                <a:spcBef>
                  <a:spcPct val="50000"/>
                </a:spcBef>
                <a:spcAft>
                  <a:spcPct val="20000"/>
                </a:spcAft>
                <a:buFontTx/>
                <a:buNone/>
              </a:pPr>
              <a:r>
                <a:rPr lang="zh-CN" altLang="en-US" sz="2400">
                  <a:ea typeface="黑体" panose="02010609060101010101" pitchFamily="49" charset="-122"/>
                </a:rPr>
                <a:t>设阻力    只与速度    的量值的一次方成正比，即</a:t>
              </a:r>
            </a:p>
          </p:txBody>
        </p:sp>
        <p:pic>
          <p:nvPicPr>
            <p:cNvPr id="26643" name="Picture 27">
              <a:extLst>
                <a:ext uri="{FF2B5EF4-FFF2-40B4-BE49-F238E27FC236}">
                  <a16:creationId xmlns:a16="http://schemas.microsoft.com/office/drawing/2014/main" id="{08EC681C-D92C-C64E-A1FB-BBE0FDA384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00" y="1008"/>
              <a:ext cx="229" cy="2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6644" name="Picture 28">
              <a:extLst>
                <a:ext uri="{FF2B5EF4-FFF2-40B4-BE49-F238E27FC236}">
                  <a16:creationId xmlns:a16="http://schemas.microsoft.com/office/drawing/2014/main" id="{7C0E0880-15C7-7A4B-83F3-9E7092CDA20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60" y="1056"/>
              <a:ext cx="154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34845" name="Picture 29">
            <a:extLst>
              <a:ext uri="{FF2B5EF4-FFF2-40B4-BE49-F238E27FC236}">
                <a16:creationId xmlns:a16="http://schemas.microsoft.com/office/drawing/2014/main" id="{C47E5742-4AA8-6F40-9487-D9F41A80CE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1284379"/>
            <a:ext cx="1371600" cy="442913"/>
          </a:xfrm>
          <a:prstGeom prst="rect">
            <a:avLst/>
          </a:prstGeom>
          <a:solidFill>
            <a:srgbClr val="FFFF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6628" name="Object 30">
            <a:extLst>
              <a:ext uri="{FF2B5EF4-FFF2-40B4-BE49-F238E27FC236}">
                <a16:creationId xmlns:a16="http://schemas.microsoft.com/office/drawing/2014/main" id="{E5B3415B-EE20-534A-B3AB-95767A6A205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04464399"/>
              </p:ext>
            </p:extLst>
          </p:nvPr>
        </p:nvGraphicFramePr>
        <p:xfrm>
          <a:off x="6245503" y="1229250"/>
          <a:ext cx="2695575" cy="2141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030" name="位图图像" r:id="rId6" imgW="1206500" imgH="958850" progId="Paint.Picture">
                  <p:embed/>
                </p:oleObj>
              </mc:Choice>
              <mc:Fallback>
                <p:oleObj name="位图图像" r:id="rId6" imgW="1206500" imgH="958850" progId="Paint.Picture">
                  <p:embed/>
                  <p:pic>
                    <p:nvPicPr>
                      <p:cNvPr id="0" name="Object 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45503" y="1229250"/>
                        <a:ext cx="2695575" cy="21415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539" name="Text Box 44">
            <a:extLst>
              <a:ext uri="{FF2B5EF4-FFF2-40B4-BE49-F238E27FC236}">
                <a16:creationId xmlns:a16="http://schemas.microsoft.com/office/drawing/2014/main" id="{229A0A30-01BF-7249-8F5D-5F55AA8BB9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2725" y="76200"/>
            <a:ext cx="6015038" cy="523875"/>
          </a:xfrm>
          <a:prstGeom prst="rect">
            <a:avLst/>
          </a:prstGeom>
          <a:solidFill>
            <a:srgbClr val="FFFF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dirty="0">
                <a:solidFill>
                  <a:srgbClr val="FF0000"/>
                </a:solidFill>
                <a:ea typeface="黑体" panose="02010609060101010101" pitchFamily="49" charset="-122"/>
              </a:rPr>
              <a:t>例</a:t>
            </a:r>
            <a:r>
              <a:rPr lang="en-US" altLang="zh-CN" sz="2800" dirty="0">
                <a:solidFill>
                  <a:srgbClr val="FF0000"/>
                </a:solidFill>
                <a:ea typeface="黑体" panose="02010609060101010101" pitchFamily="49" charset="-122"/>
              </a:rPr>
              <a:t>5</a:t>
            </a:r>
            <a:r>
              <a:rPr lang="zh-CN" altLang="en-US" sz="2800" dirty="0">
                <a:solidFill>
                  <a:srgbClr val="0000FF"/>
                </a:solidFill>
                <a:ea typeface="黑体" panose="02010609060101010101" pitchFamily="49" charset="-122"/>
              </a:rPr>
              <a:t>：</a:t>
            </a:r>
            <a:r>
              <a:rPr lang="zh-CN" altLang="en-US" sz="2400" dirty="0">
                <a:solidFill>
                  <a:srgbClr val="0000FF"/>
                </a:solidFill>
                <a:ea typeface="黑体" panose="02010609060101010101" pitchFamily="49" charset="-122"/>
              </a:rPr>
              <a:t>在具有阻力的媒质中运动的抛射体</a:t>
            </a:r>
            <a:endParaRPr lang="zh-CN" altLang="en-US" sz="2800" dirty="0">
              <a:solidFill>
                <a:srgbClr val="0000FF"/>
              </a:solidFill>
              <a:ea typeface="黑体" panose="02010609060101010101" pitchFamily="49" charset="-122"/>
            </a:endParaRPr>
          </a:p>
        </p:txBody>
      </p:sp>
      <p:sp>
        <p:nvSpPr>
          <p:cNvPr id="34861" name="Text Box 45">
            <a:extLst>
              <a:ext uri="{FF2B5EF4-FFF2-40B4-BE49-F238E27FC236}">
                <a16:creationId xmlns:a16="http://schemas.microsoft.com/office/drawing/2014/main" id="{791A2A1B-4820-BB48-8675-3AABDFD92B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828800"/>
            <a:ext cx="53927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Tx/>
              <a:buNone/>
            </a:pPr>
            <a:r>
              <a:rPr lang="zh-CN" altLang="en-US" sz="2400" dirty="0">
                <a:ea typeface="黑体" panose="02010609060101010101" pitchFamily="49" charset="-122"/>
              </a:rPr>
              <a:t>选取直角坐标系，其运动微分方程为：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B3B5EBC1-601F-4E54-ACD7-B4EA83060E1D}"/>
              </a:ext>
            </a:extLst>
          </p:cNvPr>
          <p:cNvGrpSpPr/>
          <p:nvPr/>
        </p:nvGrpSpPr>
        <p:grpSpPr>
          <a:xfrm>
            <a:off x="9587" y="2286000"/>
            <a:ext cx="6769002" cy="1819857"/>
            <a:chOff x="9587" y="2286000"/>
            <a:chExt cx="6769002" cy="181985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 Box 45">
                  <a:extLst>
                    <a:ext uri="{FF2B5EF4-FFF2-40B4-BE49-F238E27FC236}">
                      <a16:creationId xmlns:a16="http://schemas.microsoft.com/office/drawing/2014/main" id="{A2D0D167-E305-42CC-B9BC-251201662CF8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9587" y="2737854"/>
                  <a:ext cx="2988895" cy="91614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buFontTx/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"/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</m:ctrlPr>
                              </m:eqArr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𝑚</m:t>
                                </m:r>
                                <m:sSub>
                                  <m:sSub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̇"/>
                                        <m:ctrlPr>
                                          <a:rPr lang="en-US" altLang="zh-CN" sz="2400" i="1">
                                            <a:latin typeface="Cambria Math" panose="02040503050406030204" pitchFamily="18" charset="0"/>
                                            <a:ea typeface="黑体" panose="02010609060101010101" pitchFamily="49" charset="-122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  <a:ea typeface="黑体" panose="02010609060101010101" pitchFamily="49" charset="-122"/>
                                          </a:rPr>
                                          <m:t>𝑣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=−</m:t>
                                </m:r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𝑏</m:t>
                                </m:r>
                                <m:sSub>
                                  <m:sSub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m:rPr>
                                    <m:nor/>
                                  </m:rPr>
                                  <a:rPr lang="en-US" altLang="zh-CN" sz="2400" dirty="0">
                                    <a:ea typeface="黑体" panose="02010609060101010101" pitchFamily="49" charset="-122"/>
                                  </a:rPr>
                                  <m:t> </m:t>
                                </m:r>
                                <m:r>
                                  <a:rPr lang="en-US" altLang="zh-CN" sz="2400" b="0" i="1" dirty="0" smtClean="0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            </m:t>
                                </m:r>
                              </m:e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𝑚</m:t>
                                </m:r>
                                <m:sSub>
                                  <m:sSub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̇"/>
                                        <m:ctrlPr>
                                          <a:rPr lang="en-US" altLang="zh-CN" sz="2400" i="1">
                                            <a:latin typeface="Cambria Math" panose="02040503050406030204" pitchFamily="18" charset="0"/>
                                            <a:ea typeface="黑体" panose="02010609060101010101" pitchFamily="49" charset="-122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  <a:ea typeface="黑体" panose="02010609060101010101" pitchFamily="49" charset="-122"/>
                                          </a:rPr>
                                          <m:t>𝑣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𝑦</m:t>
                                    </m:r>
                                  </m:sub>
                                </m:s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=−</m:t>
                                </m:r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𝑏</m:t>
                                </m:r>
                                <m:sSub>
                                  <m:sSub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𝑦</m:t>
                                    </m:r>
                                  </m:sub>
                                </m:sSub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−</m:t>
                                </m:r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𝑚𝑔</m:t>
                                </m:r>
                                <m:r>
                                  <m:rPr>
                                    <m:nor/>
                                  </m:rPr>
                                  <a:rPr lang="zh-CN" altLang="en-US" sz="2400" dirty="0">
                                    <a:ea typeface="黑体" panose="02010609060101010101" pitchFamily="49" charset="-122"/>
                                  </a:rPr>
                                  <m:t> 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zh-CN" altLang="en-US" sz="2400" dirty="0">
                    <a:ea typeface="黑体" panose="02010609060101010101" pitchFamily="49" charset="-122"/>
                  </a:endParaRPr>
                </a:p>
              </p:txBody>
            </p:sp>
          </mc:Choice>
          <mc:Fallback xmlns="">
            <p:sp>
              <p:nvSpPr>
                <p:cNvPr id="21" name="Text Box 45">
                  <a:extLst>
                    <a:ext uri="{FF2B5EF4-FFF2-40B4-BE49-F238E27FC236}">
                      <a16:creationId xmlns:a16="http://schemas.microsoft.com/office/drawing/2014/main" id="{A2D0D167-E305-42CC-B9BC-251201662C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9587" y="2737854"/>
                  <a:ext cx="2988895" cy="916148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 Box 45">
                  <a:extLst>
                    <a:ext uri="{FF2B5EF4-FFF2-40B4-BE49-F238E27FC236}">
                      <a16:creationId xmlns:a16="http://schemas.microsoft.com/office/drawing/2014/main" id="{1A031A57-8AC3-4668-8BA2-E54EACB118D3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470247" y="2286000"/>
                  <a:ext cx="3308342" cy="181985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buFontTx/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"/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</m:ctrlPr>
                              </m:eqArrPr>
                              <m:e>
                                <m:f>
                                  <m:fPr>
                                    <m:ctrl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sty m:val="p"/>
                                      </m:rPr>
                                      <a:rPr lang="en-US" altLang="zh-CN" sz="2400" b="0" i="0" smtClean="0"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d</m:t>
                                    </m:r>
                                    <m:sSub>
                                      <m:sSubPr>
                                        <m:ctrlPr>
                                          <a:rPr lang="en-US" altLang="zh-CN" sz="2400" i="1">
                                            <a:latin typeface="Cambria Math" panose="02040503050406030204" pitchFamily="18" charset="0"/>
                                            <a:ea typeface="黑体" panose="02010609060101010101" pitchFamily="49" charset="-12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400" b="0" i="1" smtClean="0">
                                            <a:latin typeface="Cambria Math" panose="02040503050406030204" pitchFamily="18" charset="0"/>
                                            <a:ea typeface="黑体" panose="02010609060101010101" pitchFamily="49" charset="-122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  <a:ea typeface="黑体" panose="02010609060101010101" pitchFamily="49" charset="-122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altLang="zh-CN" sz="2400" b="0" i="1" smtClean="0">
                                            <a:latin typeface="Cambria Math" panose="02040503050406030204" pitchFamily="18" charset="0"/>
                                            <a:ea typeface="黑体" panose="02010609060101010101" pitchFamily="49" charset="-12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400" b="0" i="1" smtClean="0">
                                            <a:latin typeface="Cambria Math" panose="02040503050406030204" pitchFamily="18" charset="0"/>
                                            <a:ea typeface="黑体" panose="02010609060101010101" pitchFamily="49" charset="-122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en-US" altLang="zh-CN" sz="2400" b="0" i="1" smtClean="0">
                                            <a:latin typeface="Cambria Math" panose="02040503050406030204" pitchFamily="18" charset="0"/>
                                            <a:ea typeface="黑体" panose="02010609060101010101" pitchFamily="49" charset="-122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=−</m:t>
                                </m:r>
                                <m:f>
                                  <m:fPr>
                                    <m:ctrl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𝑏</m:t>
                                    </m:r>
                                  </m:num>
                                  <m:den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𝑚</m:t>
                                    </m:r>
                                  </m:den>
                                </m:f>
                                <m:r>
                                  <m:rPr>
                                    <m:sty m:val="p"/>
                                  </m:rPr>
                                  <a:rPr lang="en-US" altLang="zh-CN" sz="2400" b="0" i="0" smtClean="0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d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𝑡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CN" sz="2400" dirty="0">
                                    <a:ea typeface="黑体" panose="02010609060101010101" pitchFamily="49" charset="-122"/>
                                  </a:rPr>
                                  <m:t> </m:t>
                                </m:r>
                                <m:r>
                                  <a:rPr lang="en-US" altLang="zh-CN" sz="2400" b="0" i="1" dirty="0" smtClean="0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            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en-US" altLang="zh-CN" sz="2400" b="0" i="1" dirty="0" smtClean="0"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sty m:val="p"/>
                                      </m:rPr>
                                      <a:rPr lang="en-US" altLang="zh-CN" sz="2400" b="0" i="0" dirty="0" smtClean="0"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d</m:t>
                                    </m:r>
                                    <m:sSub>
                                      <m:sSubPr>
                                        <m:ctrlPr>
                                          <a:rPr lang="en-US" altLang="zh-CN" sz="2400" b="0" i="1" dirty="0" smtClean="0">
                                            <a:latin typeface="Cambria Math" panose="02040503050406030204" pitchFamily="18" charset="0"/>
                                            <a:ea typeface="黑体" panose="02010609060101010101" pitchFamily="49" charset="-12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400" b="0" i="1" smtClean="0">
                                            <a:latin typeface="Cambria Math" panose="02040503050406030204" pitchFamily="18" charset="0"/>
                                            <a:ea typeface="黑体" panose="02010609060101010101" pitchFamily="49" charset="-122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en-US" altLang="zh-CN" sz="2400" b="0" i="1" smtClean="0">
                                            <a:latin typeface="Cambria Math" panose="02040503050406030204" pitchFamily="18" charset="0"/>
                                            <a:ea typeface="黑体" panose="02010609060101010101" pitchFamily="49" charset="-122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altLang="zh-CN" sz="2400" b="0" i="1" smtClean="0">
                                            <a:latin typeface="Cambria Math" panose="02040503050406030204" pitchFamily="18" charset="0"/>
                                            <a:ea typeface="黑体" panose="02010609060101010101" pitchFamily="49" charset="-12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400" b="0" i="1" smtClean="0">
                                            <a:latin typeface="Cambria Math" panose="02040503050406030204" pitchFamily="18" charset="0"/>
                                            <a:ea typeface="黑体" panose="02010609060101010101" pitchFamily="49" charset="-122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en-US" altLang="zh-CN" sz="2400" b="0" i="1" smtClean="0">
                                            <a:latin typeface="Cambria Math" panose="02040503050406030204" pitchFamily="18" charset="0"/>
                                            <a:ea typeface="黑体" panose="02010609060101010101" pitchFamily="49" charset="-122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+</m:t>
                                    </m:r>
                                    <m:f>
                                      <m:fPr>
                                        <m:type m:val="lin"/>
                                        <m:ctrlPr>
                                          <a:rPr lang="en-US" altLang="zh-CN" sz="2400" b="0" i="1" smtClean="0">
                                            <a:latin typeface="Cambria Math" panose="02040503050406030204" pitchFamily="18" charset="0"/>
                                            <a:ea typeface="黑体" panose="02010609060101010101" pitchFamily="49" charset="-122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altLang="zh-CN" sz="2400" b="0" i="1" smtClean="0">
                                            <a:latin typeface="Cambria Math" panose="02040503050406030204" pitchFamily="18" charset="0"/>
                                            <a:ea typeface="黑体" panose="02010609060101010101" pitchFamily="49" charset="-122"/>
                                          </a:rPr>
                                          <m:t>𝑚𝑔</m:t>
                                        </m:r>
                                      </m:num>
                                      <m:den>
                                        <m:r>
                                          <a:rPr lang="en-US" altLang="zh-CN" sz="2400" b="0" i="1" smtClean="0">
                                            <a:latin typeface="Cambria Math" panose="02040503050406030204" pitchFamily="18" charset="0"/>
                                            <a:ea typeface="黑体" panose="02010609060101010101" pitchFamily="49" charset="-122"/>
                                          </a:rPr>
                                          <m:t>𝑏</m:t>
                                        </m:r>
                                      </m:den>
                                    </m:f>
                                  </m:den>
                                </m:f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=−</m:t>
                                </m:r>
                                <m:f>
                                  <m:fPr>
                                    <m:ctrl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𝑏</m:t>
                                    </m:r>
                                  </m:num>
                                  <m:den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𝑚</m:t>
                                    </m:r>
                                  </m:den>
                                </m:f>
                                <m:r>
                                  <m:rPr>
                                    <m:sty m:val="p"/>
                                  </m:rPr>
                                  <a:rPr lang="en-US" altLang="zh-CN" sz="2400" b="0" i="0" smtClean="0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d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𝑡</m:t>
                                </m:r>
                                <m:r>
                                  <m:rPr>
                                    <m:nor/>
                                  </m:rPr>
                                  <a:rPr lang="zh-CN" altLang="en-US" sz="2400" dirty="0">
                                    <a:ea typeface="黑体" panose="02010609060101010101" pitchFamily="49" charset="-122"/>
                                  </a:rPr>
                                  <m:t> 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zh-CN" altLang="en-US" sz="2400" dirty="0">
                    <a:ea typeface="黑体" panose="02010609060101010101" pitchFamily="49" charset="-122"/>
                  </a:endParaRPr>
                </a:p>
              </p:txBody>
            </p:sp>
          </mc:Choice>
          <mc:Fallback xmlns="">
            <p:sp>
              <p:nvSpPr>
                <p:cNvPr id="22" name="Text Box 45">
                  <a:extLst>
                    <a:ext uri="{FF2B5EF4-FFF2-40B4-BE49-F238E27FC236}">
                      <a16:creationId xmlns:a16="http://schemas.microsoft.com/office/drawing/2014/main" id="{1A031A57-8AC3-4668-8BA2-E54EACB118D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470247" y="2286000"/>
                  <a:ext cx="3308342" cy="1819857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" name="Right Arrow 11">
              <a:extLst>
                <a:ext uri="{FF2B5EF4-FFF2-40B4-BE49-F238E27FC236}">
                  <a16:creationId xmlns:a16="http://schemas.microsoft.com/office/drawing/2014/main" id="{27590297-ABA8-41DE-8307-14C79F54DF91}"/>
                </a:ext>
              </a:extLst>
            </p:cNvPr>
            <p:cNvSpPr/>
            <p:nvPr/>
          </p:nvSpPr>
          <p:spPr bwMode="auto">
            <a:xfrm>
              <a:off x="2998909" y="2921177"/>
              <a:ext cx="470910" cy="549502"/>
            </a:xfrm>
            <a:prstGeom prst="rightArrow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 Box 45">
                <a:extLst>
                  <a:ext uri="{FF2B5EF4-FFF2-40B4-BE49-F238E27FC236}">
                    <a16:creationId xmlns:a16="http://schemas.microsoft.com/office/drawing/2014/main" id="{FFB481AE-EEF4-480D-864E-364C245042E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5513" y="4173773"/>
                <a:ext cx="8667244" cy="67197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buFontTx/>
                  <a:buNone/>
                </a:pPr>
                <a:r>
                  <a:rPr lang="zh-CN" altLang="en-US" sz="2400" dirty="0">
                    <a:ea typeface="黑体" panose="02010609060101010101" pitchFamily="49" charset="-122"/>
                  </a:rPr>
                  <a:t>两式分别作定积分 </a:t>
                </a:r>
                <a14:m>
                  <m:oMath xmlns:m="http://schemas.openxmlformats.org/officeDocument/2006/math">
                    <m:nary>
                      <m:nary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𝑥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0</m:t>
                            </m:r>
                          </m:sub>
                        </m:sSub>
                      </m:sub>
                      <m:sup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𝑥</m:t>
                            </m:r>
                          </m:sub>
                        </m:sSub>
                      </m:sup>
                      <m:e>
                        <m:d>
                          <m:d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…</m:t>
                            </m:r>
                          </m:e>
                        </m:d>
                      </m:e>
                    </m:nary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=</m:t>
                    </m:r>
                    <m:nary>
                      <m:nary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naryPr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0</m:t>
                        </m:r>
                      </m:sub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𝑡</m:t>
                        </m:r>
                      </m:sup>
                      <m:e>
                        <m:d>
                          <m:d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d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…</m:t>
                            </m:r>
                          </m:e>
                        </m:d>
                      </m:e>
                    </m:nary>
                  </m:oMath>
                </a14:m>
                <a:r>
                  <a:rPr lang="zh-CN" altLang="en-US" sz="2400" dirty="0">
                    <a:ea typeface="黑体" panose="02010609060101010101" pitchFamily="49" charset="-122"/>
                  </a:rPr>
                  <a:t>  和 </a:t>
                </a:r>
                <a14:m>
                  <m:oMath xmlns:m="http://schemas.openxmlformats.org/officeDocument/2006/math">
                    <m:nary>
                      <m:nary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𝑦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0</m:t>
                            </m:r>
                          </m:sub>
                        </m:sSub>
                      </m:sub>
                      <m:sup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𝑦</m:t>
                            </m:r>
                          </m:sub>
                        </m:sSub>
                      </m:sup>
                      <m:e>
                        <m:d>
                          <m:d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d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…</m:t>
                            </m:r>
                          </m:e>
                        </m:d>
                      </m:e>
                    </m:nary>
                    <m:r>
                      <a:rPr lang="en-US" altLang="zh-CN" sz="2400" i="1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=</m:t>
                    </m:r>
                    <m:nary>
                      <m:nary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naryPr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0</m:t>
                        </m:r>
                      </m:sub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𝑡</m:t>
                        </m:r>
                      </m:sup>
                      <m:e>
                        <m:d>
                          <m:d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d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…</m:t>
                            </m:r>
                          </m:e>
                        </m:d>
                      </m:e>
                    </m:nary>
                  </m:oMath>
                </a14:m>
                <a:r>
                  <a:rPr lang="zh-CN" altLang="en-US" sz="2400" dirty="0">
                    <a:ea typeface="黑体" panose="02010609060101010101" pitchFamily="49" charset="-122"/>
                  </a:rPr>
                  <a:t>，得到</a:t>
                </a:r>
              </a:p>
            </p:txBody>
          </p:sp>
        </mc:Choice>
        <mc:Fallback xmlns="">
          <p:sp>
            <p:nvSpPr>
              <p:cNvPr id="25" name="Text Box 45">
                <a:extLst>
                  <a:ext uri="{FF2B5EF4-FFF2-40B4-BE49-F238E27FC236}">
                    <a16:creationId xmlns:a16="http://schemas.microsoft.com/office/drawing/2014/main" id="{FFB481AE-EEF4-480D-864E-364C245042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15513" y="4173773"/>
                <a:ext cx="8667244" cy="671979"/>
              </a:xfrm>
              <a:prstGeom prst="rect">
                <a:avLst/>
              </a:prstGeom>
              <a:blipFill>
                <a:blip r:embed="rId10"/>
                <a:stretch>
                  <a:fillRect l="-1125" r="-70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2A8542E8-DBCE-4A8A-914A-A5089D4C08F3}"/>
                  </a:ext>
                </a:extLst>
              </p:cNvPr>
              <p:cNvSpPr/>
              <p:nvPr/>
            </p:nvSpPr>
            <p:spPr>
              <a:xfrm>
                <a:off x="7693676" y="3344193"/>
                <a:ext cx="1089081" cy="79361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altLang="zh-CN" b="0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</a:rPr>
                        <m:t>≡</m:t>
                      </m:r>
                      <m:f>
                        <m:fPr>
                          <m:ctrlPr>
                            <a:rPr lang="zh-CN" altLang="en-US" i="1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num>
                        <m:den>
                          <m:r>
                            <a:rPr lang="zh-CN" altLang="en-US" i="1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</m:oMath>
                  </m:oMathPara>
                </a14:m>
                <a:endParaRPr lang="zh-CN" altLang="en-US" dirty="0">
                  <a:solidFill>
                    <a:srgbClr val="0432FF"/>
                  </a:solidFill>
                </a:endParaRPr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2A8542E8-DBCE-4A8A-914A-A5089D4C08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3676" y="3344193"/>
                <a:ext cx="1089081" cy="79361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组合 6">
            <a:extLst>
              <a:ext uri="{FF2B5EF4-FFF2-40B4-BE49-F238E27FC236}">
                <a16:creationId xmlns:a16="http://schemas.microsoft.com/office/drawing/2014/main" id="{46809912-C47D-46E0-A576-3941E51771CB}"/>
              </a:ext>
            </a:extLst>
          </p:cNvPr>
          <p:cNvGrpSpPr/>
          <p:nvPr/>
        </p:nvGrpSpPr>
        <p:grpSpPr>
          <a:xfrm>
            <a:off x="115513" y="4818008"/>
            <a:ext cx="8208673" cy="1819985"/>
            <a:chOff x="115513" y="4818008"/>
            <a:chExt cx="8208673" cy="181998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893" name="Object 77">
                  <a:extLst>
                    <a:ext uri="{FF2B5EF4-FFF2-40B4-BE49-F238E27FC236}">
                      <a16:creationId xmlns:a16="http://schemas.microsoft.com/office/drawing/2014/main" id="{2FA85526-0869-F24D-BB5B-A72234A57D73}"/>
                    </a:ext>
                  </a:extLst>
                </p:cNvPr>
                <p:cNvSpPr txBox="1"/>
                <p:nvPr/>
              </p:nvSpPr>
              <p:spPr bwMode="auto">
                <a:xfrm>
                  <a:off x="115513" y="4818008"/>
                  <a:ext cx="3398912" cy="181998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"/>
                            <m:ctrlPr>
                              <a:rPr lang="en-US" altLang="zh-CN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altLang="zh-CN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                 </m:t>
                                </m:r>
                                <m:func>
                                  <m:funcPr>
                                    <m:ctrlP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zh-CN" altLang="en-US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ln</m:t>
                                    </m:r>
                                  </m:fName>
                                  <m:e>
                                    <m:f>
                                      <m:fPr>
                                        <m:ctrlPr>
                                          <a:rPr lang="zh-CN" altLang="en-US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sSub>
                                          <m:sSubPr>
                                            <m:ctrlPr>
                                              <a:rPr lang="zh-CN" altLang="en-US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zh-CN" altLang="en-US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𝑣</m:t>
                                            </m:r>
                                          </m:e>
                                          <m:sub>
                                            <m:r>
                                              <a:rPr lang="zh-CN" altLang="en-US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sub>
                                        </m:sSub>
                                      </m:num>
                                      <m:den>
                                        <m:sSub>
                                          <m:sSubPr>
                                            <m:ctrlPr>
                                              <a:rPr lang="zh-CN" altLang="en-US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zh-CN" altLang="en-US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𝑣</m:t>
                                            </m:r>
                                          </m:e>
                                          <m:sub>
                                            <m:r>
                                              <a:rPr lang="zh-CN" altLang="en-US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  <m:r>
                                              <a:rPr lang="zh-CN" altLang="en-US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</m:e>
                                </m:func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=−</m:t>
                                </m:r>
                                <m:f>
                                  <m:fPr>
                                    <m:ctrlP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num>
                                  <m:den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den>
                                </m:f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e>
                                <m:func>
                                  <m:funcPr>
                                    <m:ctrlPr>
                                      <a:rPr lang="en-US" altLang="zh-CN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zh-CN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ln</m:t>
                                    </m:r>
                                  </m:fName>
                                  <m:e>
                                    <m:f>
                                      <m:fPr>
                                        <m:ctrlPr>
                                          <a:rPr lang="en-US" altLang="zh-CN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sSub>
                                          <m:sSubPr>
                                            <m:ctrlPr>
                                              <a:rPr lang="en-US" altLang="zh-CN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𝑣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sub>
                                        </m:sSub>
                                        <m:r>
                                          <a:rPr lang="en-US" altLang="zh-CN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f>
                                          <m:fPr>
                                            <m:type m:val="lin"/>
                                            <m:ctrlP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  <a:ea typeface="黑体" panose="02010609060101010101" pitchFamily="49" charset="-122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  <a:ea typeface="黑体" panose="02010609060101010101" pitchFamily="49" charset="-122"/>
                                              </a:rPr>
                                              <m:t>𝑚𝑔</m:t>
                                            </m:r>
                                          </m:num>
                                          <m:den>
                                            <m: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  <a:ea typeface="黑体" panose="02010609060101010101" pitchFamily="49" charset="-122"/>
                                              </a:rPr>
                                              <m:t>𝑏</m:t>
                                            </m:r>
                                          </m:den>
                                        </m:f>
                                      </m:num>
                                      <m:den>
                                        <m:sSub>
                                          <m:sSubPr>
                                            <m:ctrlPr>
                                              <a:rPr lang="en-US" altLang="zh-CN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𝑣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  <m:r>
                                              <a:rPr lang="en-US" altLang="zh-CN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sub>
                                        </m:sSub>
                                        <m:r>
                                          <a:rPr lang="en-US" altLang="zh-CN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f>
                                          <m:fPr>
                                            <m:type m:val="lin"/>
                                            <m:ctrlP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  <a:ea typeface="黑体" panose="02010609060101010101" pitchFamily="49" charset="-122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  <a:ea typeface="黑体" panose="02010609060101010101" pitchFamily="49" charset="-122"/>
                                              </a:rPr>
                                              <m:t>𝑚𝑔</m:t>
                                            </m:r>
                                          </m:num>
                                          <m:den>
                                            <m: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  <a:ea typeface="黑体" panose="02010609060101010101" pitchFamily="49" charset="-122"/>
                                              </a:rPr>
                                              <m:t>𝑏</m:t>
                                            </m:r>
                                          </m:den>
                                        </m:f>
                                      </m:den>
                                    </m:f>
                                  </m:e>
                                </m:func>
                                <m:r>
                                  <a:rPr lang="en-US" altLang="zh-CN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=−</m:t>
                                </m:r>
                                <m:f>
                                  <m:fPr>
                                    <m:ctrlPr>
                                      <a:rPr lang="en-US" altLang="zh-CN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num>
                                  <m:den>
                                    <m:r>
                                      <a:rPr lang="en-US" altLang="zh-CN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den>
                                </m:f>
                                <m:r>
                                  <a:rPr lang="en-US" altLang="zh-CN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34893" name="Object 77">
                  <a:extLst>
                    <a:ext uri="{FF2B5EF4-FFF2-40B4-BE49-F238E27FC236}">
                      <a16:creationId xmlns:a16="http://schemas.microsoft.com/office/drawing/2014/main" id="{2FA85526-0869-F24D-BB5B-A72234A57D7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15513" y="4818008"/>
                  <a:ext cx="3398912" cy="1819985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>
                  <a:noFill/>
                </a:ln>
                <a:effectLst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Object 77">
                  <a:extLst>
                    <a:ext uri="{FF2B5EF4-FFF2-40B4-BE49-F238E27FC236}">
                      <a16:creationId xmlns:a16="http://schemas.microsoft.com/office/drawing/2014/main" id="{6476C5E3-6A2F-49E6-A003-EC51E8904C15}"/>
                    </a:ext>
                  </a:extLst>
                </p:cNvPr>
                <p:cNvSpPr txBox="1"/>
                <p:nvPr/>
              </p:nvSpPr>
              <p:spPr bwMode="auto">
                <a:xfrm>
                  <a:off x="4716016" y="5092281"/>
                  <a:ext cx="3608170" cy="127143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"/>
                            <m:ctrlPr>
                              <a:rPr lang="en-US" altLang="zh-CN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sSub>
                                  <m:sSubPr>
                                    <m:ctrlPr>
                                      <a:rPr lang="en-US" altLang="zh-CN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altLang="zh-CN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altLang="zh-CN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en-US" altLang="zh-CN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altLang="zh-CN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zh-CN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  <m:r>
                                      <a:rPr lang="en-US" altLang="zh-CN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p>
                                </m:sSup>
                                <m:r>
                                  <a:rPr lang="en-US" altLang="zh-CN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                      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r>
                                  <a:rPr lang="en-US" altLang="zh-CN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ctrlPr>
                                      <a:rPr lang="en-US" altLang="zh-CN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  <m:r>
                                          <a:rPr lang="en-US" altLang="zh-CN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  <m:r>
                                      <a:rPr lang="en-US" altLang="zh-CN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f>
                                      <m:fPr>
                                        <m:ctrlPr>
                                          <a:rPr lang="en-US" altLang="zh-CN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altLang="zh-CN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num>
                                      <m:den>
                                        <m:r>
                                          <a:rPr lang="en-US" altLang="zh-CN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den>
                                    </m:f>
                                  </m:e>
                                </m:d>
                                <m:sSup>
                                  <m:sSupPr>
                                    <m:ctrlPr>
                                      <a:rPr lang="en-US" altLang="zh-CN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altLang="zh-CN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zh-CN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  <m:r>
                                      <a:rPr lang="en-US" altLang="zh-CN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p>
                                </m:sSup>
                                <m:r>
                                  <a:rPr lang="en-US" altLang="zh-CN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altLang="zh-CN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num>
                                  <m:den>
                                    <m:r>
                                      <a:rPr lang="en-US" altLang="zh-CN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den>
                                </m:f>
                              </m:e>
                            </m:eqArr>
                          </m:e>
                        </m:d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8" name="Object 77">
                  <a:extLst>
                    <a:ext uri="{FF2B5EF4-FFF2-40B4-BE49-F238E27FC236}">
                      <a16:creationId xmlns:a16="http://schemas.microsoft.com/office/drawing/2014/main" id="{6476C5E3-6A2F-49E6-A003-EC51E8904C1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716016" y="5092281"/>
                  <a:ext cx="3608170" cy="1271438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>
                  <a:noFill/>
                </a:ln>
                <a:effectLst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0" name="Right Arrow 11">
              <a:extLst>
                <a:ext uri="{FF2B5EF4-FFF2-40B4-BE49-F238E27FC236}">
                  <a16:creationId xmlns:a16="http://schemas.microsoft.com/office/drawing/2014/main" id="{20667DB1-C32D-441E-93C4-5FF265B3F3A7}"/>
                </a:ext>
              </a:extLst>
            </p:cNvPr>
            <p:cNvSpPr/>
            <p:nvPr/>
          </p:nvSpPr>
          <p:spPr bwMode="auto">
            <a:xfrm>
              <a:off x="3879766" y="5453249"/>
              <a:ext cx="470910" cy="549502"/>
            </a:xfrm>
            <a:prstGeom prst="rightArrow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9805692-8C74-4FCB-A89A-C68DE94CD6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969593C-A123-FC4E-822C-5D0B6AE633A9}" type="slidenum">
              <a:rPr lang="en-US" altLang="zh-CN" smtClean="0"/>
              <a:pPr>
                <a:defRPr/>
              </a:pPr>
              <a:t>15</a:t>
            </a:fld>
            <a:endParaRPr lang="en-US" altLang="zh-CN"/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25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48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48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48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39" grpId="0" animBg="1"/>
      <p:bldP spid="34861" grpId="0" autoUpdateAnimBg="0"/>
      <p:bldP spid="25" grpId="0" autoUpdateAnimBg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 Box 45">
                <a:extLst>
                  <a:ext uri="{FF2B5EF4-FFF2-40B4-BE49-F238E27FC236}">
                    <a16:creationId xmlns:a16="http://schemas.microsoft.com/office/drawing/2014/main" id="{6E32A65E-4CB0-4BB9-A236-C6E3CC34232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9512" y="69280"/>
                <a:ext cx="7039619" cy="46166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buFontTx/>
                  <a:buNone/>
                </a:pP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𝑡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=0</m:t>
                    </m:r>
                  </m:oMath>
                </a14:m>
                <a:r>
                  <a:rPr lang="zh-CN" altLang="en-US" sz="2400" dirty="0">
                    <a:ea typeface="黑体" panose="02010609060101010101" pitchFamily="49" charset="-122"/>
                  </a:rPr>
                  <a:t>时质点位于坐标原点，对上式作定积分，易得</a:t>
                </a:r>
              </a:p>
            </p:txBody>
          </p:sp>
        </mc:Choice>
        <mc:Fallback xmlns="">
          <p:sp>
            <p:nvSpPr>
              <p:cNvPr id="16" name="Text Box 45">
                <a:extLst>
                  <a:ext uri="{FF2B5EF4-FFF2-40B4-BE49-F238E27FC236}">
                    <a16:creationId xmlns:a16="http://schemas.microsoft.com/office/drawing/2014/main" id="{6E32A65E-4CB0-4BB9-A236-C6E3CC3423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9512" y="69280"/>
                <a:ext cx="7039619" cy="461665"/>
              </a:xfrm>
              <a:prstGeom prst="rect">
                <a:avLst/>
              </a:prstGeom>
              <a:blipFill>
                <a:blip r:embed="rId2"/>
                <a:stretch>
                  <a:fillRect t="-14474" r="-433" b="-25000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 Box 45">
                <a:extLst>
                  <a:ext uri="{FF2B5EF4-FFF2-40B4-BE49-F238E27FC236}">
                    <a16:creationId xmlns:a16="http://schemas.microsoft.com/office/drawing/2014/main" id="{B881FFCB-2CBB-441D-84DD-7BEA93F407F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9945" y="2004474"/>
                <a:ext cx="7740004" cy="151073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buFontTx/>
                  <a:buNone/>
                </a:pPr>
                <a:r>
                  <a:rPr lang="zh-CN" altLang="en-US" sz="2400" dirty="0">
                    <a:ea typeface="黑体" panose="02010609060101010101" pitchFamily="49" charset="-122"/>
                  </a:rPr>
                  <a:t>由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𝑥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𝑡</m:t>
                        </m:r>
                      </m:e>
                    </m:d>
                  </m:oMath>
                </a14:m>
                <a:r>
                  <a:rPr lang="zh-CN" altLang="en-US" sz="2400" dirty="0">
                    <a:ea typeface="黑体" panose="02010609060101010101" pitchFamily="49" charset="-122"/>
                  </a:rPr>
                  <a:t>易得</a:t>
                </a:r>
                <a:r>
                  <a:rPr lang="en-US" altLang="zh-CN" sz="2400" dirty="0">
                    <a:ea typeface="黑体" panose="02010609060101010101" pitchFamily="49" charset="-122"/>
                  </a:rPr>
                  <a:t>  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1−</m:t>
                    </m:r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𝑒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−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𝜆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𝑡</m:t>
                        </m:r>
                      </m:sup>
                    </m:sSup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=</m:t>
                    </m:r>
                    <m:f>
                      <m:f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fPr>
                      <m:num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𝜆</m:t>
                        </m:r>
                      </m:num>
                      <m:den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𝑥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𝑥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,     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𝑡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=</m:t>
                    </m:r>
                    <m:f>
                      <m:f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fPr>
                      <m:num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𝜆</m:t>
                        </m:r>
                      </m:den>
                    </m:f>
                    <m:func>
                      <m:func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2400" b="0" i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ln</m:t>
                        </m:r>
                      </m:fName>
                      <m:e>
                        <m:f>
                          <m:f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𝑥</m:t>
                                </m:r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0</m:t>
                                </m:r>
                              </m:sub>
                            </m:sSub>
                          </m:num>
                          <m:den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𝑣</m:t>
                            </m:r>
                            <m:sSub>
                              <m:sSub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−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𝜆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𝑥</m:t>
                            </m:r>
                          </m:den>
                        </m:f>
                      </m:e>
                    </m:func>
                  </m:oMath>
                </a14:m>
                <a:r>
                  <a:rPr lang="zh-CN" altLang="en-US" sz="2400" dirty="0">
                    <a:ea typeface="黑体" panose="02010609060101010101" pitchFamily="49" charset="-122"/>
                  </a:rPr>
                  <a:t>，代入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𝑦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𝑡</m:t>
                        </m:r>
                      </m:e>
                    </m:d>
                  </m:oMath>
                </a14:m>
                <a:endParaRPr lang="en-US" altLang="zh-CN" sz="2400" dirty="0">
                  <a:ea typeface="黑体" panose="02010609060101010101" pitchFamily="49" charset="-122"/>
                </a:endParaRPr>
              </a:p>
              <a:p>
                <a:pPr eaLnBrk="1" hangingPunct="1"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𝑦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𝑦</m:t>
                                  </m:r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0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𝑥</m:t>
                                  </m:r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0</m:t>
                                  </m:r>
                                </m:sub>
                              </m:sSub>
                            </m:den>
                          </m:f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+</m:t>
                          </m:r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𝑔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𝜆</m:t>
                              </m:r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𝑥</m:t>
                                  </m:r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0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𝑥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−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𝑔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𝜆</m:t>
                              </m:r>
                            </m:e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func>
                        <m:func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ln</m:t>
                          </m:r>
                        </m:fName>
                        <m:e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𝑥</m:t>
                                  </m:r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0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𝑥</m:t>
                                  </m:r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−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𝜆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𝑥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zh-CN" altLang="en-US" sz="2400" dirty="0">
                  <a:ea typeface="黑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19" name="Text Box 45">
                <a:extLst>
                  <a:ext uri="{FF2B5EF4-FFF2-40B4-BE49-F238E27FC236}">
                    <a16:creationId xmlns:a16="http://schemas.microsoft.com/office/drawing/2014/main" id="{B881FFCB-2CBB-441D-84DD-7BEA93F407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9945" y="2004474"/>
                <a:ext cx="7740004" cy="1510735"/>
              </a:xfrm>
              <a:prstGeom prst="rect">
                <a:avLst/>
              </a:prstGeom>
              <a:blipFill>
                <a:blip r:embed="rId3"/>
                <a:stretch>
                  <a:fillRect l="-1181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文本框 1">
            <a:extLst>
              <a:ext uri="{FF2B5EF4-FFF2-40B4-BE49-F238E27FC236}">
                <a16:creationId xmlns:a16="http://schemas.microsoft.com/office/drawing/2014/main" id="{033234A9-F3E1-47F5-BB70-CBB99E4C84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08304" y="2846888"/>
            <a:ext cx="1415772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轨道方程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B779DA96-2EB8-4248-89FA-418414994B8F}"/>
                  </a:ext>
                </a:extLst>
              </p:cNvPr>
              <p:cNvSpPr/>
              <p:nvPr/>
            </p:nvSpPr>
            <p:spPr>
              <a:xfrm>
                <a:off x="112420" y="2656684"/>
                <a:ext cx="1089081" cy="79361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altLang="zh-CN" b="0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</a:rPr>
                        <m:t>≡</m:t>
                      </m:r>
                      <m:f>
                        <m:fPr>
                          <m:ctrlPr>
                            <a:rPr lang="zh-CN" altLang="en-US" i="1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num>
                        <m:den>
                          <m:r>
                            <a:rPr lang="zh-CN" altLang="en-US" i="1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</m:oMath>
                  </m:oMathPara>
                </a14:m>
                <a:endParaRPr lang="zh-CN" altLang="en-US" dirty="0">
                  <a:solidFill>
                    <a:srgbClr val="0432FF"/>
                  </a:solidFill>
                </a:endParaRPr>
              </a:p>
            </p:txBody>
          </p:sp>
        </mc:Choice>
        <mc:Fallback xmlns="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B779DA96-2EB8-4248-89FA-418414994B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420" y="2656684"/>
                <a:ext cx="1089081" cy="7936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Picture 32" descr="0304">
            <a:extLst>
              <a:ext uri="{FF2B5EF4-FFF2-40B4-BE49-F238E27FC236}">
                <a16:creationId xmlns:a16="http://schemas.microsoft.com/office/drawing/2014/main" id="{FAD1040A-D60B-4F62-B136-29633924ED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3604" y="3580119"/>
            <a:ext cx="2659380" cy="25519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C2223021-AC5E-4050-8E92-F748F9E2FF9E}"/>
              </a:ext>
            </a:extLst>
          </p:cNvPr>
          <p:cNvGrpSpPr/>
          <p:nvPr/>
        </p:nvGrpSpPr>
        <p:grpSpPr>
          <a:xfrm>
            <a:off x="112420" y="568908"/>
            <a:ext cx="8931635" cy="1541191"/>
            <a:chOff x="114153" y="602056"/>
            <a:chExt cx="8931635" cy="154119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Object 77">
                  <a:extLst>
                    <a:ext uri="{FF2B5EF4-FFF2-40B4-BE49-F238E27FC236}">
                      <a16:creationId xmlns:a16="http://schemas.microsoft.com/office/drawing/2014/main" id="{95B51716-BEC2-4864-B525-50E0ACC4021C}"/>
                    </a:ext>
                  </a:extLst>
                </p:cNvPr>
                <p:cNvSpPr txBox="1"/>
                <p:nvPr/>
              </p:nvSpPr>
              <p:spPr bwMode="auto">
                <a:xfrm>
                  <a:off x="114153" y="736932"/>
                  <a:ext cx="3608170" cy="127143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"/>
                            <m:ctrlPr>
                              <a:rPr lang="en-US" altLang="zh-CN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sSub>
                                  <m:sSubPr>
                                    <m:ctrlPr>
                                      <a:rPr lang="en-US" altLang="zh-CN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altLang="zh-CN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altLang="zh-CN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en-US" altLang="zh-CN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altLang="zh-CN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zh-CN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  <m:r>
                                      <a:rPr lang="en-US" altLang="zh-CN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p>
                                </m:sSup>
                                <m:r>
                                  <a:rPr lang="en-US" altLang="zh-CN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                      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r>
                                  <a:rPr lang="en-US" altLang="zh-CN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ctrlPr>
                                      <a:rPr lang="en-US" altLang="zh-CN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  <m:r>
                                          <a:rPr lang="en-US" altLang="zh-CN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  <m:r>
                                      <a:rPr lang="en-US" altLang="zh-CN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f>
                                      <m:fPr>
                                        <m:ctrlPr>
                                          <a:rPr lang="en-US" altLang="zh-CN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altLang="zh-CN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num>
                                      <m:den>
                                        <m:r>
                                          <a:rPr lang="en-US" altLang="zh-CN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den>
                                    </m:f>
                                  </m:e>
                                </m:d>
                                <m:sSup>
                                  <m:sSupPr>
                                    <m:ctrlPr>
                                      <a:rPr lang="en-US" altLang="zh-CN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altLang="zh-CN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zh-CN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  <m:r>
                                      <a:rPr lang="en-US" altLang="zh-CN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p>
                                </m:sSup>
                                <m:r>
                                  <a:rPr lang="en-US" altLang="zh-CN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altLang="zh-CN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num>
                                  <m:den>
                                    <m:r>
                                      <a:rPr lang="en-US" altLang="zh-CN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den>
                                </m:f>
                              </m:e>
                            </m:eqArr>
                          </m:e>
                        </m:d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5" name="Object 77">
                  <a:extLst>
                    <a:ext uri="{FF2B5EF4-FFF2-40B4-BE49-F238E27FC236}">
                      <a16:creationId xmlns:a16="http://schemas.microsoft.com/office/drawing/2014/main" id="{95B51716-BEC2-4864-B525-50E0ACC4021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14153" y="736932"/>
                  <a:ext cx="3608170" cy="1271438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noFill/>
                </a:ln>
                <a:effectLst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Object 77">
                  <a:extLst>
                    <a:ext uri="{FF2B5EF4-FFF2-40B4-BE49-F238E27FC236}">
                      <a16:creationId xmlns:a16="http://schemas.microsoft.com/office/drawing/2014/main" id="{9844A98D-72C5-48DC-97E9-4B17DCC1D530}"/>
                    </a:ext>
                  </a:extLst>
                </p:cNvPr>
                <p:cNvSpPr txBox="1"/>
                <p:nvPr/>
              </p:nvSpPr>
              <p:spPr bwMode="auto">
                <a:xfrm>
                  <a:off x="4285490" y="602056"/>
                  <a:ext cx="4760298" cy="154119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"/>
                            <m:ctrlPr>
                              <a:rPr lang="en-US" altLang="zh-CN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altLang="zh-CN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CN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altLang="zh-CN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altLang="zh-CN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altLang="zh-CN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altLang="zh-CN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den>
                                </m:f>
                                <m:d>
                                  <m:dPr>
                                    <m:ctrlPr>
                                      <a:rPr lang="en-US" altLang="zh-CN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sSup>
                                      <m:sSupPr>
                                        <m:ctrlPr>
                                          <a:rPr lang="en-US" altLang="zh-CN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r>
                                          <a:rPr lang="en-US" altLang="zh-CN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altLang="zh-CN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  <m:r>
                                          <a:rPr lang="en-US" altLang="zh-CN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p>
                                    </m:sSup>
                                  </m:e>
                                </m:d>
                                <m:r>
                                  <a:rPr lang="en-US" altLang="zh-CN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                         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altLang="zh-CN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ctrlPr>
                                      <a:rPr lang="en-US" altLang="zh-CN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altLang="zh-CN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sSub>
                                          <m:sSubPr>
                                            <m:ctrlPr>
                                              <a:rPr lang="en-US" altLang="zh-CN" b="0" i="1" smtClean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b="0" i="1" smtClean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𝑣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b="0" i="1" smtClean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  <m:r>
                                              <a:rPr lang="en-US" altLang="zh-CN" b="0" i="1" smtClean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sub>
                                        </m:sSub>
                                      </m:num>
                                      <m:den>
                                        <m:r>
                                          <a:rPr lang="en-US" altLang="zh-CN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den>
                                    </m:f>
                                    <m:r>
                                      <a:rPr lang="en-US" altLang="zh-CN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f>
                                      <m:fPr>
                                        <m:ctrlPr>
                                          <a:rPr lang="en-US" altLang="zh-CN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altLang="zh-CN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num>
                                      <m:den>
                                        <m:sSup>
                                          <m:sSupPr>
                                            <m:ctrlPr>
                                              <a:rPr lang="en-US" altLang="zh-CN" b="0" i="1" smtClean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zh-CN" b="0" i="1" smtClean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𝜆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zh-CN" b="0" i="1" smtClean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den>
                                    </m:f>
                                  </m:e>
                                </m:d>
                                <m:d>
                                  <m:dPr>
                                    <m:ctrlPr>
                                      <a:rPr lang="en-US" altLang="zh-CN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sSup>
                                      <m:sSupPr>
                                        <m:ctrlPr>
                                          <a:rPr lang="en-US" altLang="zh-CN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r>
                                          <a:rPr lang="en-US" altLang="zh-CN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altLang="zh-CN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  <m:r>
                                          <a:rPr lang="en-US" altLang="zh-CN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p>
                                    </m:sSup>
                                  </m:e>
                                </m:d>
                                <m:r>
                                  <a:rPr lang="en-US" altLang="zh-CN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altLang="zh-CN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num>
                                  <m:den>
                                    <m:r>
                                      <a:rPr lang="en-US" altLang="zh-CN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den>
                                </m:f>
                                <m:r>
                                  <a:rPr lang="en-US" altLang="zh-CN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7" name="Object 77">
                  <a:extLst>
                    <a:ext uri="{FF2B5EF4-FFF2-40B4-BE49-F238E27FC236}">
                      <a16:creationId xmlns:a16="http://schemas.microsoft.com/office/drawing/2014/main" id="{9844A98D-72C5-48DC-97E9-4B17DCC1D5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285490" y="602056"/>
                  <a:ext cx="4760298" cy="1541191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noFill/>
                </a:ln>
                <a:effectLst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" name="Right Arrow 11">
              <a:extLst>
                <a:ext uri="{FF2B5EF4-FFF2-40B4-BE49-F238E27FC236}">
                  <a16:creationId xmlns:a16="http://schemas.microsoft.com/office/drawing/2014/main" id="{1B2AB352-A805-4616-BFFB-E721A368E87C}"/>
                </a:ext>
              </a:extLst>
            </p:cNvPr>
            <p:cNvSpPr/>
            <p:nvPr/>
          </p:nvSpPr>
          <p:spPr bwMode="auto">
            <a:xfrm>
              <a:off x="3768451" y="1097900"/>
              <a:ext cx="470910" cy="549502"/>
            </a:xfrm>
            <a:prstGeom prst="rightArrow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18" name="文本框 1">
            <a:extLst>
              <a:ext uri="{FF2B5EF4-FFF2-40B4-BE49-F238E27FC236}">
                <a16:creationId xmlns:a16="http://schemas.microsoft.com/office/drawing/2014/main" id="{48552353-5BF6-4650-A955-D43F03255D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15808" y="820213"/>
            <a:ext cx="1415772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dirty="0">
                <a:solidFill>
                  <a:srgbClr val="0000FF"/>
                </a:solidFill>
                <a:ea typeface="黑体" panose="02010609060101010101" pitchFamily="49" charset="-122"/>
              </a:rPr>
              <a:t>运动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方程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 Box 45">
                <a:extLst>
                  <a:ext uri="{FF2B5EF4-FFF2-40B4-BE49-F238E27FC236}">
                    <a16:creationId xmlns:a16="http://schemas.microsoft.com/office/drawing/2014/main" id="{217F5515-6153-4F3C-B9DD-957FD3136D4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655721" y="3515209"/>
                <a:ext cx="6488279" cy="263322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457200" indent="-457200" eaLnBrk="1" hangingPunct="1">
                  <a:buFontTx/>
                  <a:buAutoNum type="arabicParenBoth"/>
                </a:pPr>
                <a:r>
                  <a:rPr lang="en-US" altLang="zh-CN" sz="2000" b="0" dirty="0">
                    <a:solidFill>
                      <a:srgbClr val="0432FF"/>
                    </a:solidFill>
                    <a:ea typeface="黑体" panose="02010609060101010101" pitchFamily="49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rgbClr val="0432FF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𝑡</m:t>
                    </m:r>
                    <m:r>
                      <a:rPr lang="en-US" altLang="zh-CN" sz="2000" b="0" i="1" smtClean="0">
                        <a:solidFill>
                          <a:srgbClr val="0432FF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→∞,  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𝑣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𝑥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→0, 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𝑣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𝑦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→−</m:t>
                    </m:r>
                    <m:f>
                      <m:f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fPr>
                      <m:num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𝑔</m:t>
                        </m:r>
                      </m:num>
                      <m:den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𝜆</m:t>
                        </m:r>
                      </m:den>
                    </m:f>
                  </m:oMath>
                </a14:m>
                <a:r>
                  <a:rPr lang="zh-CN" altLang="en-US" sz="2000" dirty="0">
                    <a:ea typeface="黑体" panose="02010609060101010101" pitchFamily="49" charset="-122"/>
                  </a:rPr>
                  <a:t>，竖直速度趋近于极限值，此时</a:t>
                </a:r>
                <a:r>
                  <a:rPr lang="zh-CN" altLang="en-US" sz="2000" dirty="0">
                    <a:solidFill>
                      <a:srgbClr val="0432FF"/>
                    </a:solidFill>
                    <a:ea typeface="黑体" panose="02010609060101010101" pitchFamily="49" charset="-122"/>
                  </a:rPr>
                  <a:t>重力和阻力平衡</a:t>
                </a:r>
                <a:endParaRPr lang="en-US" altLang="zh-CN" sz="2000" dirty="0">
                  <a:solidFill>
                    <a:srgbClr val="0432FF"/>
                  </a:solidFill>
                  <a:ea typeface="黑体" panose="02010609060101010101" pitchFamily="49" charset="-122"/>
                </a:endParaRPr>
              </a:p>
              <a:p>
                <a:pPr marL="457200" indent="-457200" eaLnBrk="1" hangingPunct="1">
                  <a:buFontTx/>
                  <a:buAutoNum type="arabicParenBoth"/>
                </a:pPr>
                <a:r>
                  <a:rPr lang="zh-CN" altLang="en-US" sz="2000" dirty="0">
                    <a:ea typeface="黑体" panose="02010609060101010101" pitchFamily="49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𝑡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→∞,  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𝑥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→</m:t>
                    </m:r>
                    <m:f>
                      <m:f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𝑥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𝜆</m:t>
                        </m:r>
                      </m:den>
                    </m:f>
                    <m:r>
                      <a:rPr lang="en-US" altLang="zh-CN" sz="2000" i="1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, 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𝑦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→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−∞</m:t>
                    </m:r>
                  </m:oMath>
                </a14:m>
                <a:r>
                  <a:rPr lang="zh-CN" altLang="en-US" sz="2000" dirty="0">
                    <a:ea typeface="黑体" panose="02010609060101010101" pitchFamily="49" charset="-122"/>
                  </a:rPr>
                  <a:t>，</a:t>
                </a:r>
                <a:r>
                  <a:rPr lang="zh-CN" altLang="en-US" sz="2000" dirty="0">
                    <a:solidFill>
                      <a:srgbClr val="0432FF"/>
                    </a:solidFill>
                    <a:ea typeface="黑体" panose="02010609060101010101" pitchFamily="49" charset="-122"/>
                  </a:rPr>
                  <a:t>轨道在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rgbClr val="0432FF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𝑥</m:t>
                    </m:r>
                    <m:r>
                      <a:rPr lang="en-US" altLang="zh-CN" sz="2000" b="0" i="1" smtClean="0">
                        <a:solidFill>
                          <a:srgbClr val="0432FF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=</m:t>
                    </m:r>
                    <m:f>
                      <m:fPr>
                        <m:ctrlPr>
                          <a:rPr lang="en-US" altLang="zh-CN" sz="2000" b="0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2000" b="0" i="1" smtClean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𝑥</m:t>
                            </m:r>
                            <m:r>
                              <a:rPr lang="en-US" altLang="zh-CN" sz="2000" b="0" i="1" smtClean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altLang="zh-CN" sz="2000" b="0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𝜆</m:t>
                        </m:r>
                      </m:den>
                    </m:f>
                  </m:oMath>
                </a14:m>
                <a:r>
                  <a:rPr lang="zh-CN" altLang="en-US" sz="2000" dirty="0">
                    <a:solidFill>
                      <a:srgbClr val="0432FF"/>
                    </a:solidFill>
                    <a:ea typeface="黑体" panose="02010609060101010101" pitchFamily="49" charset="-122"/>
                  </a:rPr>
                  <a:t>处变为竖直</a:t>
                </a:r>
                <a:endParaRPr lang="en-US" altLang="zh-CN" sz="2000" dirty="0">
                  <a:ea typeface="黑体" panose="02010609060101010101" pitchFamily="49" charset="-122"/>
                </a:endParaRPr>
              </a:p>
              <a:p>
                <a:pPr marL="457200" indent="-457200" eaLnBrk="1" hangingPunct="1">
                  <a:buFontTx/>
                  <a:buAutoNum type="arabicParenBoth"/>
                </a:pPr>
                <a:r>
                  <a:rPr lang="zh-CN" altLang="en-US" sz="2000" dirty="0">
                    <a:ea typeface="黑体" panose="02010609060101010101" pitchFamily="49" charset="-122"/>
                  </a:rPr>
                  <a:t>当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rgbClr val="0432FF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𝑡</m:t>
                    </m:r>
                  </m:oMath>
                </a14:m>
                <a:r>
                  <a:rPr lang="zh-CN" altLang="en-US" sz="2000" dirty="0">
                    <a:solidFill>
                      <a:srgbClr val="0432FF"/>
                    </a:solidFill>
                    <a:ea typeface="黑体" panose="02010609060101010101" pitchFamily="49" charset="-122"/>
                  </a:rPr>
                  <a:t>很小</a:t>
                </a:r>
                <a:r>
                  <a:rPr lang="zh-CN" altLang="en-US" sz="2000" dirty="0">
                    <a:ea typeface="黑体" panose="02010609060101010101" pitchFamily="49" charset="-122"/>
                  </a:rPr>
                  <a:t>，或者阻力很小的时候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𝜆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𝑥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≪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𝑣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𝑥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en-US" sz="2000" dirty="0">
                    <a:ea typeface="黑体" panose="02010609060101010101" pitchFamily="49" charset="-122"/>
                  </a:rPr>
                  <a:t>，可以将对数函数作泰勒展开，</a:t>
                </a:r>
                <a:r>
                  <a:rPr lang="zh-CN" altLang="en-US" sz="2000" dirty="0">
                    <a:solidFill>
                      <a:srgbClr val="0432FF"/>
                    </a:solidFill>
                    <a:ea typeface="黑体" panose="02010609060101010101" pitchFamily="49" charset="-122"/>
                  </a:rPr>
                  <a:t>曲线近似为抛物线</a:t>
                </a:r>
                <a:endParaRPr lang="en-US" altLang="zh-CN" sz="2000" dirty="0">
                  <a:solidFill>
                    <a:srgbClr val="0432FF"/>
                  </a:solidFill>
                  <a:ea typeface="黑体" panose="02010609060101010101" pitchFamily="49" charset="-122"/>
                </a:endParaRPr>
              </a:p>
              <a:p>
                <a:pPr eaLnBrk="1" hangingPunct="1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𝑦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𝑦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𝑥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𝑥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+</m:t>
                      </m:r>
                      <m:f>
                        <m:f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fPr>
                        <m:num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𝑔</m:t>
                          </m:r>
                        </m:num>
                        <m:den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2</m:t>
                          </m:r>
                          <m:sSubSup>
                            <m:sSubSup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sSubSup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sSup>
                        <m:sSup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p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𝑥</m:t>
                          </m:r>
                        </m:e>
                        <m: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2</m:t>
                          </m:r>
                        </m:sup>
                      </m:sSup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−</m:t>
                      </m:r>
                      <m:f>
                        <m:f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fPr>
                        <m:num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𝜆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𝑔</m:t>
                          </m:r>
                        </m:num>
                        <m:den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3</m:t>
                          </m:r>
                          <m:sSubSup>
                            <m:sSubSup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sSubSup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3</m:t>
                              </m:r>
                            </m:sup>
                          </m:sSubSup>
                        </m:den>
                      </m:f>
                      <m:sSup>
                        <m:sSup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p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𝑥</m:t>
                          </m:r>
                        </m:e>
                        <m: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3</m:t>
                          </m:r>
                        </m:sup>
                      </m:sSup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+…</m:t>
                      </m:r>
                    </m:oMath>
                  </m:oMathPara>
                </a14:m>
                <a:endParaRPr lang="en-US" altLang="zh-CN" sz="2000" b="0" dirty="0">
                  <a:ea typeface="黑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24" name="Text Box 45">
                <a:extLst>
                  <a:ext uri="{FF2B5EF4-FFF2-40B4-BE49-F238E27FC236}">
                    <a16:creationId xmlns:a16="http://schemas.microsoft.com/office/drawing/2014/main" id="{217F5515-6153-4F3C-B9DD-957FD3136D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655721" y="3515209"/>
                <a:ext cx="6488279" cy="2633221"/>
              </a:xfrm>
              <a:prstGeom prst="rect">
                <a:avLst/>
              </a:prstGeom>
              <a:blipFill>
                <a:blip r:embed="rId8"/>
                <a:stretch>
                  <a:fillRect l="-846" t="-694" r="-564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C2BA5729-1014-4EBD-B908-B5C16C124224}"/>
                  </a:ext>
                </a:extLst>
              </p:cNvPr>
              <p:cNvSpPr/>
              <p:nvPr/>
            </p:nvSpPr>
            <p:spPr>
              <a:xfrm>
                <a:off x="3423378" y="6108080"/>
                <a:ext cx="4192430" cy="70993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0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altLang="zh-CN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  <m:r>
                        <a:rPr lang="en-US" altLang="zh-CN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altLang="zh-CN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CN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altLang="zh-CN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zh-CN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zh-CN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CN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num>
                        <m:den>
                          <m:r>
                            <a:rPr lang="en-US" altLang="zh-CN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altLang="zh-CN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CN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num>
                        <m:den>
                          <m:r>
                            <a:rPr lang="en-US" altLang="zh-CN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altLang="zh-CN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+…</m:t>
                      </m:r>
                    </m:oMath>
                  </m:oMathPara>
                </a14:m>
                <a:endParaRPr lang="zh-CN" alt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C2BA5729-1014-4EBD-B908-B5C16C1242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3378" y="6108080"/>
                <a:ext cx="4192430" cy="70993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C977F8DE-53B3-4BC3-BC94-E86276A322E6}"/>
              </a:ext>
            </a:extLst>
          </p:cNvPr>
          <p:cNvCxnSpPr/>
          <p:nvPr/>
        </p:nvCxnSpPr>
        <p:spPr bwMode="auto">
          <a:xfrm>
            <a:off x="0" y="3495034"/>
            <a:ext cx="9144000" cy="2017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22291815-7D37-4DC3-A7C9-B890270D4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969593C-A123-FC4E-822C-5D0B6AE633A9}" type="slidenum">
              <a:rPr lang="en-US" altLang="zh-CN" smtClean="0"/>
              <a:pPr>
                <a:defRPr/>
              </a:pPr>
              <a:t>16</a:t>
            </a:fld>
            <a:endParaRPr lang="en-US" altLang="zh-CN"/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 autoUpdateAnimBg="0"/>
      <p:bldP spid="19" grpId="0" animBg="1" autoUpdateAnimBg="0"/>
      <p:bldP spid="24" grpId="0" animBg="1" autoUpdateAnimBg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31">
            <a:extLst>
              <a:ext uri="{FF2B5EF4-FFF2-40B4-BE49-F238E27FC236}">
                <a16:creationId xmlns:a16="http://schemas.microsoft.com/office/drawing/2014/main" id="{63E246D1-6234-B14E-89C5-C869F6F917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64088" y="116830"/>
            <a:ext cx="266429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400" dirty="0">
                <a:solidFill>
                  <a:schemeClr val="bg1"/>
                </a:solidFill>
                <a:ea typeface="黑体" panose="02010609060101010101" pitchFamily="49" charset="-122"/>
              </a:rPr>
              <a:t>以三维谐振动为例</a:t>
            </a:r>
          </a:p>
        </p:txBody>
      </p:sp>
      <p:pic>
        <p:nvPicPr>
          <p:cNvPr id="40996" name="Picture 36">
            <a:extLst>
              <a:ext uri="{FF2B5EF4-FFF2-40B4-BE49-F238E27FC236}">
                <a16:creationId xmlns:a16="http://schemas.microsoft.com/office/drawing/2014/main" id="{834F785A-E49A-AE45-BC8D-743FBA4721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13" y="1535113"/>
            <a:ext cx="2808287" cy="15017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97" name="Text Box 37">
            <a:extLst>
              <a:ext uri="{FF2B5EF4-FFF2-40B4-BE49-F238E27FC236}">
                <a16:creationId xmlns:a16="http://schemas.microsoft.com/office/drawing/2014/main" id="{1E9A3498-D4A6-864E-AF88-DAE4B02532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24300" y="1844675"/>
            <a:ext cx="3733800" cy="830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spcAft>
                <a:spcPct val="20000"/>
              </a:spcAft>
              <a:buFontTx/>
              <a:buNone/>
            </a:pPr>
            <a:r>
              <a:rPr lang="en-US" altLang="zh-CN" sz="2400">
                <a:ea typeface="黑体" panose="02010609060101010101" pitchFamily="49" charset="-122"/>
              </a:rPr>
              <a:t>          </a:t>
            </a:r>
            <a:r>
              <a:rPr lang="zh-CN" altLang="en-US" sz="2400">
                <a:ea typeface="黑体" panose="02010609060101010101" pitchFamily="49" charset="-122"/>
              </a:rPr>
              <a:t>是比例系数，常称为劲度系数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0B14AA37-C906-844C-AF93-DD10D8F2464D}"/>
              </a:ext>
            </a:extLst>
          </p:cNvPr>
          <p:cNvGrpSpPr>
            <a:grpSpLocks/>
          </p:cNvGrpSpPr>
          <p:nvPr/>
        </p:nvGrpSpPr>
        <p:grpSpPr bwMode="auto">
          <a:xfrm>
            <a:off x="3635375" y="1920875"/>
            <a:ext cx="1119188" cy="419100"/>
            <a:chOff x="3635375" y="1920875"/>
            <a:chExt cx="1119188" cy="419100"/>
          </a:xfrm>
        </p:grpSpPr>
        <p:pic>
          <p:nvPicPr>
            <p:cNvPr id="37902" name="Picture 38">
              <a:extLst>
                <a:ext uri="{FF2B5EF4-FFF2-40B4-BE49-F238E27FC236}">
                  <a16:creationId xmlns:a16="http://schemas.microsoft.com/office/drawing/2014/main" id="{DBDE7AA1-9E2F-6045-BC1F-C7EE7D5A6C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35375" y="1920875"/>
              <a:ext cx="331788" cy="419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7903" name="Picture 39">
              <a:extLst>
                <a:ext uri="{FF2B5EF4-FFF2-40B4-BE49-F238E27FC236}">
                  <a16:creationId xmlns:a16="http://schemas.microsoft.com/office/drawing/2014/main" id="{79769AE8-4D1E-A949-A0A5-6F55B4837D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16375" y="1920875"/>
              <a:ext cx="288925" cy="381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7904" name="Picture 40">
              <a:extLst>
                <a:ext uri="{FF2B5EF4-FFF2-40B4-BE49-F238E27FC236}">
                  <a16:creationId xmlns:a16="http://schemas.microsoft.com/office/drawing/2014/main" id="{9A2F3076-D4B6-AE47-9E1A-31BFFCF82E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73575" y="1920875"/>
              <a:ext cx="280988" cy="381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41001" name="Picture 41">
            <a:extLst>
              <a:ext uri="{FF2B5EF4-FFF2-40B4-BE49-F238E27FC236}">
                <a16:creationId xmlns:a16="http://schemas.microsoft.com/office/drawing/2014/main" id="{02FFB090-56C3-9F45-911A-FDCF29EE2D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2313" y="3094038"/>
            <a:ext cx="2292350" cy="801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002" name="Text Box 42">
            <a:extLst>
              <a:ext uri="{FF2B5EF4-FFF2-40B4-BE49-F238E27FC236}">
                <a16:creationId xmlns:a16="http://schemas.microsoft.com/office/drawing/2014/main" id="{D02A22A3-9801-0648-A58D-1D8B1DA20D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313" y="3213100"/>
            <a:ext cx="15208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spcAft>
                <a:spcPct val="20000"/>
              </a:spcAft>
              <a:buFontTx/>
              <a:buNone/>
            </a:pPr>
            <a:r>
              <a:rPr lang="en-US" altLang="zh-CN" sz="2400">
                <a:ea typeface="黑体" panose="02010609060101010101" pitchFamily="49" charset="-122"/>
              </a:rPr>
              <a:t>   </a:t>
            </a:r>
            <a:r>
              <a:rPr lang="zh-CN" altLang="en-US" sz="2400">
                <a:ea typeface="黑体" panose="02010609060101010101" pitchFamily="49" charset="-122"/>
              </a:rPr>
              <a:t>方向：</a:t>
            </a:r>
          </a:p>
        </p:txBody>
      </p:sp>
      <p:pic>
        <p:nvPicPr>
          <p:cNvPr id="41003" name="Picture 43">
            <a:extLst>
              <a:ext uri="{FF2B5EF4-FFF2-40B4-BE49-F238E27FC236}">
                <a16:creationId xmlns:a16="http://schemas.microsoft.com/office/drawing/2014/main" id="{1CEA49C5-8A38-1B46-B147-B84892A1A4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3360738"/>
            <a:ext cx="233362" cy="26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4" name="Picture 44">
            <a:extLst>
              <a:ext uri="{FF2B5EF4-FFF2-40B4-BE49-F238E27FC236}">
                <a16:creationId xmlns:a16="http://schemas.microsoft.com/office/drawing/2014/main" id="{805B3949-697B-2E46-9DCB-A7C8C02AD2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6113" y="3916363"/>
            <a:ext cx="2470150" cy="446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005" name="Text Box 45">
            <a:extLst>
              <a:ext uri="{FF2B5EF4-FFF2-40B4-BE49-F238E27FC236}">
                <a16:creationId xmlns:a16="http://schemas.microsoft.com/office/drawing/2014/main" id="{CCE00D52-796B-DD4E-9EDD-BB2981564F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4338" y="3814763"/>
            <a:ext cx="17383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spcAft>
                <a:spcPct val="20000"/>
              </a:spcAft>
              <a:buFontTx/>
              <a:buNone/>
            </a:pPr>
            <a:r>
              <a:rPr lang="zh-CN" altLang="en-US" sz="2400">
                <a:ea typeface="黑体" panose="02010609060101010101" pitchFamily="49" charset="-122"/>
              </a:rPr>
              <a:t>其解为：</a:t>
            </a:r>
          </a:p>
        </p:txBody>
      </p:sp>
      <p:pic>
        <p:nvPicPr>
          <p:cNvPr id="41006" name="Picture 46">
            <a:extLst>
              <a:ext uri="{FF2B5EF4-FFF2-40B4-BE49-F238E27FC236}">
                <a16:creationId xmlns:a16="http://schemas.microsoft.com/office/drawing/2014/main" id="{2BF06C0B-5512-2B4D-84CC-F89FAB1A60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8175" y="4508500"/>
            <a:ext cx="4948238" cy="163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007" name="Text Box 47">
            <a:extLst>
              <a:ext uri="{FF2B5EF4-FFF2-40B4-BE49-F238E27FC236}">
                <a16:creationId xmlns:a16="http://schemas.microsoft.com/office/drawing/2014/main" id="{B823C9F8-4492-2947-BD8F-10DFA35C72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750" y="4348163"/>
            <a:ext cx="13541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spcAft>
                <a:spcPct val="20000"/>
              </a:spcAft>
              <a:buFontTx/>
              <a:buNone/>
            </a:pPr>
            <a:r>
              <a:rPr lang="zh-CN" altLang="en-US" sz="2400">
                <a:ea typeface="黑体" panose="02010609060101010101" pitchFamily="49" charset="-122"/>
              </a:rPr>
              <a:t>所以：</a:t>
            </a:r>
          </a:p>
        </p:txBody>
      </p:sp>
      <p:sp>
        <p:nvSpPr>
          <p:cNvPr id="41011" name="Text Box 51">
            <a:extLst>
              <a:ext uri="{FF2B5EF4-FFF2-40B4-BE49-F238E27FC236}">
                <a16:creationId xmlns:a16="http://schemas.microsoft.com/office/drawing/2014/main" id="{7440AE58-F3D9-8B41-804D-6FFF59BE74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950" y="692150"/>
            <a:ext cx="8550275" cy="83026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dirty="0">
                <a:solidFill>
                  <a:srgbClr val="FF0000"/>
                </a:solidFill>
                <a:ea typeface="黑体" panose="02010609060101010101" pitchFamily="49" charset="-122"/>
              </a:rPr>
              <a:t>例</a:t>
            </a:r>
            <a:r>
              <a:rPr lang="en-US" altLang="zh-CN" sz="2400" dirty="0">
                <a:solidFill>
                  <a:srgbClr val="FF0000"/>
                </a:solidFill>
                <a:ea typeface="黑体" panose="02010609060101010101" pitchFamily="49" charset="-122"/>
              </a:rPr>
              <a:t>6</a:t>
            </a:r>
            <a:r>
              <a:rPr lang="zh-CN" altLang="en-US" sz="2400" dirty="0">
                <a:solidFill>
                  <a:srgbClr val="FF0000"/>
                </a:solidFill>
                <a:ea typeface="黑体" panose="02010609060101010101" pitchFamily="49" charset="-122"/>
              </a:rPr>
              <a:t>：</a:t>
            </a:r>
            <a:r>
              <a:rPr lang="zh-CN" altLang="en-US" sz="2400" dirty="0">
                <a:ea typeface="黑体" panose="02010609060101010101" pitchFamily="49" charset="-122"/>
              </a:rPr>
              <a:t>原子在晶体点阵中的运动，在简单情况下，力只是坐标 </a:t>
            </a:r>
            <a:r>
              <a:rPr lang="en-US" altLang="zh-CN" sz="2400" i="1" dirty="0">
                <a:ea typeface="黑体" panose="02010609060101010101" pitchFamily="49" charset="-122"/>
              </a:rPr>
              <a:t>x</a:t>
            </a:r>
            <a:r>
              <a:rPr lang="en-US" altLang="zh-CN" sz="2400" dirty="0">
                <a:ea typeface="黑体" panose="02010609060101010101" pitchFamily="49" charset="-122"/>
              </a:rPr>
              <a:t> </a:t>
            </a:r>
            <a:r>
              <a:rPr lang="zh-CN" altLang="en-US" sz="2400" dirty="0">
                <a:ea typeface="黑体" panose="02010609060101010101" pitchFamily="49" charset="-122"/>
              </a:rPr>
              <a:t>、</a:t>
            </a:r>
            <a:r>
              <a:rPr lang="en-US" altLang="zh-CN" sz="2400" i="1" dirty="0">
                <a:ea typeface="黑体" panose="02010609060101010101" pitchFamily="49" charset="-122"/>
              </a:rPr>
              <a:t>y</a:t>
            </a:r>
            <a:r>
              <a:rPr lang="en-US" altLang="zh-CN" sz="2400" dirty="0">
                <a:ea typeface="黑体" panose="02010609060101010101" pitchFamily="49" charset="-122"/>
              </a:rPr>
              <a:t> </a:t>
            </a:r>
            <a:r>
              <a:rPr lang="zh-CN" altLang="en-US" sz="2400" dirty="0">
                <a:ea typeface="黑体" panose="02010609060101010101" pitchFamily="49" charset="-122"/>
              </a:rPr>
              <a:t>、 </a:t>
            </a:r>
            <a:r>
              <a:rPr lang="en-US" altLang="zh-CN" sz="2400" i="1" dirty="0">
                <a:ea typeface="黑体" panose="02010609060101010101" pitchFamily="49" charset="-122"/>
              </a:rPr>
              <a:t>z</a:t>
            </a:r>
            <a:r>
              <a:rPr lang="en-US" altLang="zh-CN" sz="2400" dirty="0">
                <a:ea typeface="黑体" panose="02010609060101010101" pitchFamily="49" charset="-122"/>
              </a:rPr>
              <a:t> </a:t>
            </a:r>
            <a:r>
              <a:rPr lang="zh-CN" altLang="en-US" sz="2400" dirty="0">
                <a:ea typeface="黑体" panose="02010609060101010101" pitchFamily="49" charset="-122"/>
              </a:rPr>
              <a:t>的函数，且可互相分开，故其运动微分方程可写为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 Box 6">
                <a:extLst>
                  <a:ext uri="{FF2B5EF4-FFF2-40B4-BE49-F238E27FC236}">
                    <a16:creationId xmlns:a16="http://schemas.microsoft.com/office/drawing/2014/main" id="{86D5AE16-E1A5-4FCD-B0C7-7B589F12992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02518" y="72074"/>
                <a:ext cx="5084149" cy="506421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  <a:effectLst/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zh-CN" altLang="en-US" sz="2400" dirty="0">
                    <a:solidFill>
                      <a:srgbClr val="0000FF"/>
                    </a:solidFill>
                    <a:ea typeface="黑体" panose="02010609060101010101" pitchFamily="49" charset="-122"/>
                  </a:rPr>
                  <a:t>（</a:t>
                </a:r>
                <a:r>
                  <a:rPr lang="en-US" altLang="zh-CN" sz="2400" dirty="0">
                    <a:solidFill>
                      <a:srgbClr val="0000FF"/>
                    </a:solidFill>
                    <a:ea typeface="黑体" panose="02010609060101010101" pitchFamily="49" charset="-122"/>
                  </a:rPr>
                  <a:t>3</a:t>
                </a:r>
                <a:r>
                  <a:rPr lang="zh-CN" altLang="en-US" sz="2400" dirty="0">
                    <a:solidFill>
                      <a:srgbClr val="0000FF"/>
                    </a:solidFill>
                    <a:ea typeface="黑体" panose="02010609060101010101" pitchFamily="49" charset="-122"/>
                  </a:rPr>
                  <a:t>）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accPr>
                      <m:e>
                        <m:r>
                          <a:rPr lang="en-US" altLang="zh-CN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𝐹</m:t>
                        </m:r>
                      </m:e>
                    </m:acc>
                    <m:r>
                      <a:rPr lang="en-US" altLang="zh-CN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=</m:t>
                    </m:r>
                    <m:acc>
                      <m:accPr>
                        <m:chr m:val="⃗"/>
                        <m:ctrlPr>
                          <a:rPr lang="en-US" altLang="zh-CN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accPr>
                      <m:e>
                        <m:r>
                          <a:rPr lang="en-US" altLang="zh-CN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𝐹</m:t>
                        </m:r>
                      </m:e>
                    </m:acc>
                    <m:d>
                      <m:dPr>
                        <m:ctrlPr>
                          <a:rPr lang="en-US" altLang="zh-CN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altLang="zh-CN" sz="2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accPr>
                          <m:e>
                            <m:r>
                              <a:rPr lang="en-US" altLang="zh-CN" sz="2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𝑟</m:t>
                            </m:r>
                          </m:e>
                        </m:acc>
                      </m:e>
                    </m:d>
                  </m:oMath>
                </a14:m>
                <a:r>
                  <a:rPr lang="zh-CN" altLang="en-US" sz="2400" dirty="0">
                    <a:solidFill>
                      <a:srgbClr val="0000FF"/>
                    </a:solidFill>
                    <a:ea typeface="黑体" panose="02010609060101010101" pitchFamily="49" charset="-122"/>
                  </a:rPr>
                  <a:t>：力只是位矢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accPr>
                      <m:e>
                        <m:r>
                          <a:rPr lang="en-US" altLang="zh-CN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𝑟</m:t>
                        </m:r>
                      </m:e>
                    </m:acc>
                  </m:oMath>
                </a14:m>
                <a:r>
                  <a:rPr lang="zh-CN" altLang="en-US" sz="2400" dirty="0">
                    <a:solidFill>
                      <a:srgbClr val="0000FF"/>
                    </a:solidFill>
                    <a:ea typeface="黑体" panose="02010609060101010101" pitchFamily="49" charset="-122"/>
                  </a:rPr>
                  <a:t>的函数</a:t>
                </a:r>
                <a:endParaRPr lang="en-US" altLang="zh-CN" sz="2400" dirty="0">
                  <a:solidFill>
                    <a:srgbClr val="0000FF"/>
                  </a:solidFill>
                  <a:ea typeface="黑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17" name="Text Box 6">
                <a:extLst>
                  <a:ext uri="{FF2B5EF4-FFF2-40B4-BE49-F238E27FC236}">
                    <a16:creationId xmlns:a16="http://schemas.microsoft.com/office/drawing/2014/main" id="{86D5AE16-E1A5-4FCD-B0C7-7B589F1299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2518" y="72074"/>
                <a:ext cx="5084149" cy="506421"/>
              </a:xfrm>
              <a:prstGeom prst="rect">
                <a:avLst/>
              </a:prstGeom>
              <a:blipFill>
                <a:blip r:embed="rId10"/>
                <a:stretch>
                  <a:fillRect l="-1918" t="-4819" r="-839" b="-27711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BCA9AAB-EC66-4B5F-B684-1D26FECF8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8446281-1404-0546-B560-F408992A2079}" type="slidenum">
              <a:rPr lang="en-US" altLang="zh-CN" smtClean="0"/>
              <a:pPr>
                <a:defRPr/>
              </a:pPr>
              <a:t>17</a:t>
            </a:fld>
            <a:endParaRPr lang="en-US" altLang="zh-CN"/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10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09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409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410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410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410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410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410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410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410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97" grpId="0" autoUpdateAnimBg="0"/>
      <p:bldP spid="41002" grpId="0" autoUpdateAnimBg="0"/>
      <p:bldP spid="41005" grpId="0" autoUpdateAnimBg="0"/>
      <p:bldP spid="41007" grpId="0" autoUpdateAnimBg="0"/>
      <p:bldP spid="41011" grpId="0" animBg="1" autoUpdateAnimBg="0"/>
      <p:bldP spid="1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EBDD90E-658F-2D4E-A579-30F87A8329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7275" y="778606"/>
            <a:ext cx="3877985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indent="0">
              <a:spcBef>
                <a:spcPct val="0"/>
              </a:spcBef>
              <a:buNone/>
            </a:pPr>
            <a:r>
              <a:rPr lang="zh-CN" altLang="en-US" sz="2400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一维情况下运动微分方程为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对象 3">
                <a:extLst>
                  <a:ext uri="{FF2B5EF4-FFF2-40B4-BE49-F238E27FC236}">
                    <a16:creationId xmlns:a16="http://schemas.microsoft.com/office/drawing/2014/main" id="{1E8435A8-9FCB-F947-A622-82EA57FD1D43}"/>
                  </a:ext>
                </a:extLst>
              </p:cNvPr>
              <p:cNvSpPr txBox="1"/>
              <p:nvPr/>
            </p:nvSpPr>
            <p:spPr bwMode="auto">
              <a:xfrm>
                <a:off x="737728" y="1390391"/>
                <a:ext cx="7578687" cy="461665"/>
              </a:xfrm>
              <a:prstGeom prst="rect">
                <a:avLst/>
              </a:prstGeom>
              <a:solidFill>
                <a:srgbClr val="FFFF66"/>
              </a:solidFill>
              <a:ln w="9525">
                <a:solidFill>
                  <a:srgbClr val="0000FF"/>
                </a:solidFill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𝑚</m:t>
                      </m:r>
                      <m:acc>
                        <m:accPr>
                          <m:chr m:val="̈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𝑎𝑥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𝑏</m:t>
                      </m:r>
                      <m:acc>
                        <m:accPr>
                          <m:chr m:val="̇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 ⟹    </m:t>
                      </m:r>
                      <m:acc>
                        <m:accPr>
                          <m:chr m:val="̈"/>
                          <m:ctrlPr>
                            <a:rPr lang="en-US" altLang="zh-CN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altLang="zh-CN" b="0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b="0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acc>
                        <m:accPr>
                          <m:chr m:val="̇"/>
                          <m:ctrlPr>
                            <a:rPr lang="en-US" altLang="zh-CN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altLang="zh-CN" b="0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b="0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</a:rPr>
                        <m:t>𝑞𝑥</m:t>
                      </m:r>
                      <m:r>
                        <a:rPr lang="en-US" altLang="zh-CN" b="0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</a:rPr>
                        <m:t>=0   </m:t>
                      </m:r>
                      <m:d>
                        <m:dPr>
                          <m:ctrlPr>
                            <a:rPr lang="en-US" altLang="zh-CN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zh-CN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zh-CN" altLang="en-US" i="1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为</m:t>
                          </m:r>
                          <m:r>
                            <a:rPr lang="zh-CN" altLang="en-US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实常数</m:t>
                          </m:r>
                        </m:e>
                      </m:d>
                    </m:oMath>
                  </m:oMathPara>
                </a14:m>
                <a:endParaRPr lang="zh-CN" altLang="en-US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5" name="对象 3">
                <a:extLst>
                  <a:ext uri="{FF2B5EF4-FFF2-40B4-BE49-F238E27FC236}">
                    <a16:creationId xmlns:a16="http://schemas.microsoft.com/office/drawing/2014/main" id="{1E8435A8-9FCB-F947-A622-82EA57FD1D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37728" y="1390391"/>
                <a:ext cx="7578687" cy="461665"/>
              </a:xfrm>
              <a:prstGeom prst="rect">
                <a:avLst/>
              </a:prstGeom>
              <a:blipFill>
                <a:blip r:embed="rId3"/>
                <a:stretch>
                  <a:fillRect b="-11538"/>
                </a:stretch>
              </a:blipFill>
              <a:ln w="9525">
                <a:solidFill>
                  <a:srgbClr val="0000FF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94A35640-8D70-C24E-BB4F-0DCB3E125D9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4739" y="1843011"/>
                <a:ext cx="9145016" cy="34440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>
                  <a:lnSpc>
                    <a:spcPct val="150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altLang="en-US" sz="2400" dirty="0">
                    <a:solidFill>
                      <a:srgbClr val="0000FF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二阶</a:t>
                </a:r>
                <a:r>
                  <a:rPr lang="zh-CN" altLang="en-US" sz="2400" dirty="0">
                    <a:solidFill>
                      <a:srgbClr val="FF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常系数</a:t>
                </a:r>
                <a:r>
                  <a:rPr lang="zh-CN" altLang="en-US" sz="2400" dirty="0">
                    <a:solidFill>
                      <a:srgbClr val="0000FF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线性</a:t>
                </a:r>
                <a:r>
                  <a:rPr lang="zh-CN" altLang="en-US" sz="2400" dirty="0">
                    <a:solidFill>
                      <a:srgbClr val="FF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齐次</a:t>
                </a:r>
                <a:r>
                  <a:rPr lang="zh-CN" altLang="en-US" sz="2400" dirty="0">
                    <a:solidFill>
                      <a:srgbClr val="0000FF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常微分方程，</a:t>
                </a:r>
                <a:r>
                  <a:rPr lang="zh-CN" altLang="en-US" sz="2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有明确解。上述方程的</a:t>
                </a:r>
                <a:r>
                  <a:rPr lang="zh-CN" altLang="en-US" sz="2400" b="1" dirty="0">
                    <a:solidFill>
                      <a:srgbClr val="0432FF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特征方程</a:t>
                </a:r>
                <a:endParaRPr lang="en-US" altLang="zh-CN" sz="2400" b="1" dirty="0">
                  <a:solidFill>
                    <a:srgbClr val="0432FF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>
                  <a:spcBef>
                    <a:spcPct val="0"/>
                  </a:spcBef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𝑟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2</m:t>
                          </m:r>
                        </m:sup>
                      </m:sSup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+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𝑝𝑟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+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𝑞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=0  ⟹   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1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,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2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−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𝑝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±</m:t>
                          </m:r>
                          <m:rad>
                            <m:radPr>
                              <m:degHide m:val="on"/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𝑝</m:t>
                                  </m:r>
                                </m:e>
                                <m:sup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−4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𝑞</m:t>
                              </m:r>
                            </m:e>
                          </m:rad>
                        </m:e>
                      </m:d>
                    </m:oMath>
                  </m:oMathPara>
                </a14:m>
                <a:endParaRPr lang="en-US" altLang="zh-CN" sz="24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>
                  <a:spcBef>
                    <a:spcPct val="0"/>
                  </a:spcBef>
                  <a:buFontTx/>
                  <a:buNone/>
                </a:pPr>
                <a:r>
                  <a:rPr lang="zh-CN" altLang="en-US" sz="2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微分方程的解依赖于根的种类，具体形式为</a:t>
                </a:r>
                <a:endParaRPr lang="en-US" altLang="zh-CN" sz="24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>
                  <a:spcBef>
                    <a:spcPct val="0"/>
                  </a:spcBef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𝑥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𝑡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400" i="1" smtClean="0">
                                        <a:solidFill>
                                          <a:srgbClr val="0432FF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solidFill>
                                          <a:srgbClr val="0432FF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solidFill>
                                          <a:srgbClr val="0432FF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1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en-US" altLang="zh-CN" sz="2400" i="1">
                                        <a:solidFill>
                                          <a:srgbClr val="0432FF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400" i="1">
                                        <a:solidFill>
                                          <a:srgbClr val="0432FF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𝑒</m:t>
                                    </m:r>
                                  </m:e>
                                  <m:sup>
                                    <m:sSub>
                                      <m:sSubPr>
                                        <m:ctrlPr>
                                          <a:rPr lang="en-US" altLang="zh-CN" sz="2400" i="1">
                                            <a:solidFill>
                                              <a:srgbClr val="0432FF"/>
                                            </a:solidFill>
                                            <a:latin typeface="Cambria Math" panose="02040503050406030204" pitchFamily="18" charset="0"/>
                                            <a:ea typeface="黑体" panose="02010609060101010101" pitchFamily="49" charset="-12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400" i="1">
                                            <a:solidFill>
                                              <a:srgbClr val="0432FF"/>
                                            </a:solidFill>
                                            <a:latin typeface="Cambria Math" panose="02040503050406030204" pitchFamily="18" charset="0"/>
                                            <a:ea typeface="黑体" panose="02010609060101010101" pitchFamily="49" charset="-122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en-US" altLang="zh-CN" sz="2400" i="1">
                                            <a:solidFill>
                                              <a:srgbClr val="0432FF"/>
                                            </a:solidFill>
                                            <a:latin typeface="Cambria Math" panose="02040503050406030204" pitchFamily="18" charset="0"/>
                                            <a:ea typeface="黑体" panose="02010609060101010101" pitchFamily="49" charset="-122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altLang="zh-CN" sz="2400" i="1">
                                        <a:solidFill>
                                          <a:srgbClr val="0432FF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𝑡</m:t>
                                    </m:r>
                                  </m:sup>
                                </m:sSup>
                                <m:r>
                                  <a:rPr lang="en-US" altLang="zh-CN" sz="2400" i="1">
                                    <a:solidFill>
                                      <a:srgbClr val="0432FF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altLang="zh-CN" sz="2400" i="1">
                                        <a:solidFill>
                                          <a:srgbClr val="0432FF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solidFill>
                                          <a:srgbClr val="0432FF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solidFill>
                                          <a:srgbClr val="0432FF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2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en-US" altLang="zh-CN" sz="2400" i="1">
                                        <a:solidFill>
                                          <a:srgbClr val="0432FF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400" i="1">
                                        <a:solidFill>
                                          <a:srgbClr val="0432FF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𝑒</m:t>
                                    </m:r>
                                  </m:e>
                                  <m:sup>
                                    <m:sSub>
                                      <m:sSubPr>
                                        <m:ctrlPr>
                                          <a:rPr lang="en-US" altLang="zh-CN" sz="2400" i="1">
                                            <a:solidFill>
                                              <a:srgbClr val="0432FF"/>
                                            </a:solidFill>
                                            <a:latin typeface="Cambria Math" panose="02040503050406030204" pitchFamily="18" charset="0"/>
                                            <a:ea typeface="黑体" panose="02010609060101010101" pitchFamily="49" charset="-12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400" i="1">
                                            <a:solidFill>
                                              <a:srgbClr val="0432FF"/>
                                            </a:solidFill>
                                            <a:latin typeface="Cambria Math" panose="02040503050406030204" pitchFamily="18" charset="0"/>
                                            <a:ea typeface="黑体" panose="02010609060101010101" pitchFamily="49" charset="-122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en-US" altLang="zh-CN" sz="2400" i="1">
                                            <a:solidFill>
                                              <a:srgbClr val="0432FF"/>
                                            </a:solidFill>
                                            <a:latin typeface="Cambria Math" panose="02040503050406030204" pitchFamily="18" charset="0"/>
                                            <a:ea typeface="黑体" panose="02010609060101010101" pitchFamily="49" charset="-122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en-US" altLang="zh-CN" sz="2400" i="1">
                                        <a:solidFill>
                                          <a:srgbClr val="0432FF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𝑡</m:t>
                                    </m:r>
                                  </m:sup>
                                </m:sSup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,                    </m:t>
                                </m:r>
                              </m:e>
                              <m:e>
                                <m:d>
                                  <m:d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</m:ctrlPr>
                                  </m:dPr>
                                  <m:e>
                                    <m:r>
                                      <a:rPr lang="zh-CN" altLang="en-US" sz="2400" i="1"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实根</m:t>
                                    </m:r>
                                    <m:sSub>
                                      <m:sSubPr>
                                        <m:ctrlPr>
                                          <a:rPr lang="en-US" altLang="zh-CN" sz="2400" i="1">
                                            <a:latin typeface="Cambria Math" panose="02040503050406030204" pitchFamily="18" charset="0"/>
                                            <a:ea typeface="黑体" panose="02010609060101010101" pitchFamily="49" charset="-12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  <a:ea typeface="黑体" panose="02010609060101010101" pitchFamily="49" charset="-122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  <a:ea typeface="黑体" panose="02010609060101010101" pitchFamily="49" charset="-122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≠</m:t>
                                    </m:r>
                                    <m:sSub>
                                      <m:sSubPr>
                                        <m:ctrlPr>
                                          <a:rPr lang="en-US" altLang="zh-CN" sz="2400" i="1">
                                            <a:latin typeface="Cambria Math" panose="02040503050406030204" pitchFamily="18" charset="0"/>
                                            <a:ea typeface="黑体" panose="02010609060101010101" pitchFamily="49" charset="-12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  <a:ea typeface="黑体" panose="02010609060101010101" pitchFamily="49" charset="-122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  <a:ea typeface="黑体" panose="02010609060101010101" pitchFamily="49" charset="-122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                    </m:t>
                                </m:r>
                              </m:e>
                            </m:mr>
                            <m:mr>
                              <m:e>
                                <m:d>
                                  <m:dPr>
                                    <m:ctrlPr>
                                      <a:rPr lang="en-US" altLang="zh-CN" sz="2400" i="1" smtClean="0">
                                        <a:solidFill>
                                          <a:srgbClr val="0432FF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sz="2400" i="1">
                                            <a:solidFill>
                                              <a:srgbClr val="0432FF"/>
                                            </a:solidFill>
                                            <a:latin typeface="Cambria Math" panose="02040503050406030204" pitchFamily="18" charset="0"/>
                                            <a:ea typeface="黑体" panose="02010609060101010101" pitchFamily="49" charset="-12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400" i="1">
                                            <a:solidFill>
                                              <a:srgbClr val="0432FF"/>
                                            </a:solidFill>
                                            <a:latin typeface="Cambria Math" panose="02040503050406030204" pitchFamily="18" charset="0"/>
                                            <a:ea typeface="黑体" panose="02010609060101010101" pitchFamily="49" charset="-122"/>
                                          </a:rPr>
                                          <m:t>𝐶</m:t>
                                        </m:r>
                                      </m:e>
                                      <m:sub>
                                        <m:r>
                                          <a:rPr lang="en-US" altLang="zh-CN" sz="2400" i="1">
                                            <a:solidFill>
                                              <a:srgbClr val="0432FF"/>
                                            </a:solidFill>
                                            <a:latin typeface="Cambria Math" panose="02040503050406030204" pitchFamily="18" charset="0"/>
                                            <a:ea typeface="黑体" panose="02010609060101010101" pitchFamily="49" charset="-122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altLang="zh-CN" sz="2400" i="1">
                                        <a:solidFill>
                                          <a:srgbClr val="0432FF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US" altLang="zh-CN" sz="2400" i="1">
                                            <a:solidFill>
                                              <a:srgbClr val="0432FF"/>
                                            </a:solidFill>
                                            <a:latin typeface="Cambria Math" panose="02040503050406030204" pitchFamily="18" charset="0"/>
                                            <a:ea typeface="黑体" panose="02010609060101010101" pitchFamily="49" charset="-12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400" i="1">
                                            <a:solidFill>
                                              <a:srgbClr val="0432FF"/>
                                            </a:solidFill>
                                            <a:latin typeface="Cambria Math" panose="02040503050406030204" pitchFamily="18" charset="0"/>
                                            <a:ea typeface="黑体" panose="02010609060101010101" pitchFamily="49" charset="-122"/>
                                          </a:rPr>
                                          <m:t>𝐶</m:t>
                                        </m:r>
                                      </m:e>
                                      <m:sub>
                                        <m:r>
                                          <a:rPr lang="en-US" altLang="zh-CN" sz="2400" i="1">
                                            <a:solidFill>
                                              <a:srgbClr val="0432FF"/>
                                            </a:solidFill>
                                            <a:latin typeface="Cambria Math" panose="02040503050406030204" pitchFamily="18" charset="0"/>
                                            <a:ea typeface="黑体" panose="02010609060101010101" pitchFamily="49" charset="-122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en-US" altLang="zh-CN" sz="2400" i="1">
                                        <a:solidFill>
                                          <a:srgbClr val="0432FF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𝑡</m:t>
                                    </m:r>
                                  </m:e>
                                </m:d>
                                <m:sSup>
                                  <m:sSupPr>
                                    <m:ctrlPr>
                                      <a:rPr lang="en-US" altLang="zh-CN" sz="2400" i="1">
                                        <a:solidFill>
                                          <a:srgbClr val="0432FF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400" i="1">
                                        <a:solidFill>
                                          <a:srgbClr val="0432FF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𝑒</m:t>
                                    </m:r>
                                  </m:e>
                                  <m:sup>
                                    <m:sSub>
                                      <m:sSubPr>
                                        <m:ctrlPr>
                                          <a:rPr lang="en-US" altLang="zh-CN" sz="2400" i="1">
                                            <a:solidFill>
                                              <a:srgbClr val="0432FF"/>
                                            </a:solidFill>
                                            <a:latin typeface="Cambria Math" panose="02040503050406030204" pitchFamily="18" charset="0"/>
                                            <a:ea typeface="黑体" panose="02010609060101010101" pitchFamily="49" charset="-12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400" i="1">
                                            <a:solidFill>
                                              <a:srgbClr val="0432FF"/>
                                            </a:solidFill>
                                            <a:latin typeface="Cambria Math" panose="02040503050406030204" pitchFamily="18" charset="0"/>
                                            <a:ea typeface="黑体" panose="02010609060101010101" pitchFamily="49" charset="-122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en-US" altLang="zh-CN" sz="2400" i="1">
                                            <a:solidFill>
                                              <a:srgbClr val="0432FF"/>
                                            </a:solidFill>
                                            <a:latin typeface="Cambria Math" panose="02040503050406030204" pitchFamily="18" charset="0"/>
                                            <a:ea typeface="黑体" panose="02010609060101010101" pitchFamily="49" charset="-122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altLang="zh-CN" sz="2400" i="1">
                                        <a:solidFill>
                                          <a:srgbClr val="0432FF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𝑡</m:t>
                                    </m:r>
                                  </m:sup>
                                </m:sSup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,                      </m:t>
                                </m:r>
                              </m:e>
                              <m:e>
                                <m:d>
                                  <m:d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2</m:t>
                                    </m:r>
                                    <m:r>
                                      <a:rPr lang="zh-CN" altLang="en-US" sz="2400" i="1"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重实根</m:t>
                                    </m:r>
                                    <m:sSub>
                                      <m:sSubPr>
                                        <m:ctrlPr>
                                          <a:rPr lang="en-US" altLang="zh-CN" sz="2400" i="1">
                                            <a:latin typeface="Cambria Math" panose="02040503050406030204" pitchFamily="18" charset="0"/>
                                            <a:ea typeface="黑体" panose="02010609060101010101" pitchFamily="49" charset="-12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  <a:ea typeface="黑体" panose="02010609060101010101" pitchFamily="49" charset="-122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  <a:ea typeface="黑体" panose="02010609060101010101" pitchFamily="49" charset="-122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=</m:t>
                                    </m:r>
                                    <m:sSub>
                                      <m:sSubPr>
                                        <m:ctrlPr>
                                          <a:rPr lang="en-US" altLang="zh-CN" sz="2400" i="1">
                                            <a:latin typeface="Cambria Math" panose="02040503050406030204" pitchFamily="18" charset="0"/>
                                            <a:ea typeface="黑体" panose="02010609060101010101" pitchFamily="49" charset="-12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  <a:ea typeface="黑体" panose="02010609060101010101" pitchFamily="49" charset="-122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  <a:ea typeface="黑体" panose="02010609060101010101" pitchFamily="49" charset="-122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             </m:t>
                                </m:r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US" altLang="zh-CN" sz="2400" i="1" smtClean="0">
                                        <a:solidFill>
                                          <a:srgbClr val="0432FF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400" i="1">
                                        <a:solidFill>
                                          <a:srgbClr val="0432FF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altLang="zh-CN" sz="2400" i="1">
                                        <a:solidFill>
                                          <a:srgbClr val="0432FF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𝛼</m:t>
                                    </m:r>
                                    <m:r>
                                      <a:rPr lang="en-US" altLang="zh-CN" sz="2400" i="1">
                                        <a:solidFill>
                                          <a:srgbClr val="0432FF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𝑡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en-US" altLang="zh-CN" sz="2400" i="1">
                                        <a:solidFill>
                                          <a:srgbClr val="0432FF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sz="2400" i="1">
                                            <a:solidFill>
                                              <a:srgbClr val="0432FF"/>
                                            </a:solidFill>
                                            <a:latin typeface="Cambria Math" panose="02040503050406030204" pitchFamily="18" charset="0"/>
                                            <a:ea typeface="黑体" panose="02010609060101010101" pitchFamily="49" charset="-12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400" i="1">
                                            <a:solidFill>
                                              <a:srgbClr val="0432FF"/>
                                            </a:solidFill>
                                            <a:latin typeface="Cambria Math" panose="02040503050406030204" pitchFamily="18" charset="0"/>
                                            <a:ea typeface="黑体" panose="02010609060101010101" pitchFamily="49" charset="-122"/>
                                          </a:rPr>
                                          <m:t>𝐶</m:t>
                                        </m:r>
                                      </m:e>
                                      <m:sub>
                                        <m:r>
                                          <a:rPr lang="en-US" altLang="zh-CN" sz="2400" i="1">
                                            <a:solidFill>
                                              <a:srgbClr val="0432FF"/>
                                            </a:solidFill>
                                            <a:latin typeface="Cambria Math" panose="02040503050406030204" pitchFamily="18" charset="0"/>
                                            <a:ea typeface="黑体" panose="02010609060101010101" pitchFamily="49" charset="-122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func>
                                      <m:funcPr>
                                        <m:ctrlPr>
                                          <a:rPr lang="en-US" altLang="zh-CN" sz="2400" i="1">
                                            <a:solidFill>
                                              <a:srgbClr val="0432FF"/>
                                            </a:solidFill>
                                            <a:latin typeface="Cambria Math" panose="02040503050406030204" pitchFamily="18" charset="0"/>
                                            <a:ea typeface="黑体" panose="02010609060101010101" pitchFamily="49" charset="-122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sz="2400">
                                            <a:solidFill>
                                              <a:srgbClr val="0432FF"/>
                                            </a:solidFill>
                                            <a:latin typeface="Cambria Math" panose="02040503050406030204" pitchFamily="18" charset="0"/>
                                            <a:ea typeface="黑体" panose="02010609060101010101" pitchFamily="49" charset="-122"/>
                                          </a:rPr>
                                          <m:t>cos</m:t>
                                        </m:r>
                                      </m:fName>
                                      <m:e>
                                        <m:r>
                                          <a:rPr lang="en-US" altLang="zh-CN" sz="2400" i="1">
                                            <a:solidFill>
                                              <a:srgbClr val="0432FF"/>
                                            </a:solidFill>
                                            <a:latin typeface="Cambria Math" panose="02040503050406030204" pitchFamily="18" charset="0"/>
                                            <a:ea typeface="黑体" panose="02010609060101010101" pitchFamily="49" charset="-122"/>
                                          </a:rPr>
                                          <m:t>𝛽</m:t>
                                        </m:r>
                                        <m:r>
                                          <a:rPr lang="en-US" altLang="zh-CN" sz="2400" i="1">
                                            <a:solidFill>
                                              <a:srgbClr val="0432FF"/>
                                            </a:solidFill>
                                            <a:latin typeface="Cambria Math" panose="02040503050406030204" pitchFamily="18" charset="0"/>
                                            <a:ea typeface="黑体" panose="02010609060101010101" pitchFamily="49" charset="-122"/>
                                          </a:rPr>
                                          <m:t>𝑡</m:t>
                                        </m:r>
                                      </m:e>
                                    </m:func>
                                    <m:r>
                                      <a:rPr lang="en-US" altLang="zh-CN" sz="2400" i="1">
                                        <a:solidFill>
                                          <a:srgbClr val="0432FF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US" altLang="zh-CN" sz="2400" i="1">
                                            <a:solidFill>
                                              <a:srgbClr val="0432FF"/>
                                            </a:solidFill>
                                            <a:latin typeface="Cambria Math" panose="02040503050406030204" pitchFamily="18" charset="0"/>
                                            <a:ea typeface="黑体" panose="02010609060101010101" pitchFamily="49" charset="-12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400" i="1">
                                            <a:solidFill>
                                              <a:srgbClr val="0432FF"/>
                                            </a:solidFill>
                                            <a:latin typeface="Cambria Math" panose="02040503050406030204" pitchFamily="18" charset="0"/>
                                            <a:ea typeface="黑体" panose="02010609060101010101" pitchFamily="49" charset="-122"/>
                                          </a:rPr>
                                          <m:t>𝐶</m:t>
                                        </m:r>
                                      </m:e>
                                      <m:sub>
                                        <m:r>
                                          <a:rPr lang="en-US" altLang="zh-CN" sz="2400" i="1">
                                            <a:solidFill>
                                              <a:srgbClr val="0432FF"/>
                                            </a:solidFill>
                                            <a:latin typeface="Cambria Math" panose="02040503050406030204" pitchFamily="18" charset="0"/>
                                            <a:ea typeface="黑体" panose="02010609060101010101" pitchFamily="49" charset="-122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func>
                                      <m:funcPr>
                                        <m:ctrlPr>
                                          <a:rPr lang="en-US" altLang="zh-CN" sz="2400" i="1">
                                            <a:solidFill>
                                              <a:srgbClr val="0432FF"/>
                                            </a:solidFill>
                                            <a:latin typeface="Cambria Math" panose="02040503050406030204" pitchFamily="18" charset="0"/>
                                            <a:ea typeface="黑体" panose="02010609060101010101" pitchFamily="49" charset="-122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sz="2400">
                                            <a:solidFill>
                                              <a:srgbClr val="0432FF"/>
                                            </a:solidFill>
                                            <a:latin typeface="Cambria Math" panose="02040503050406030204" pitchFamily="18" charset="0"/>
                                            <a:ea typeface="黑体" panose="02010609060101010101" pitchFamily="49" charset="-122"/>
                                          </a:rPr>
                                          <m:t>sin</m:t>
                                        </m:r>
                                      </m:fName>
                                      <m:e>
                                        <m:r>
                                          <a:rPr lang="en-US" altLang="zh-CN" sz="2400" i="1">
                                            <a:solidFill>
                                              <a:srgbClr val="0432FF"/>
                                            </a:solidFill>
                                            <a:latin typeface="Cambria Math" panose="02040503050406030204" pitchFamily="18" charset="0"/>
                                            <a:ea typeface="黑体" panose="02010609060101010101" pitchFamily="49" charset="-122"/>
                                          </a:rPr>
                                          <m:t>𝛽</m:t>
                                        </m:r>
                                        <m:r>
                                          <a:rPr lang="en-US" altLang="zh-CN" sz="2400" i="1">
                                            <a:solidFill>
                                              <a:srgbClr val="0432FF"/>
                                            </a:solidFill>
                                            <a:latin typeface="Cambria Math" panose="02040503050406030204" pitchFamily="18" charset="0"/>
                                            <a:ea typeface="黑体" panose="02010609060101010101" pitchFamily="49" charset="-122"/>
                                          </a:rPr>
                                          <m:t>𝑡</m:t>
                                        </m:r>
                                      </m:e>
                                    </m:func>
                                  </m:e>
                                </m:d>
                              </m:e>
                              <m:e>
                                <m:d>
                                  <m:d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</m:ctrlPr>
                                  </m:dPr>
                                  <m:e>
                                    <m:r>
                                      <a:rPr lang="zh-CN" altLang="en-US" sz="2400" i="1"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共轭复根</m:t>
                                    </m:r>
                                    <m:sSub>
                                      <m:sSubPr>
                                        <m:ctrlPr>
                                          <a:rPr lang="en-US" altLang="zh-CN" sz="2400" i="1">
                                            <a:latin typeface="Cambria Math" panose="02040503050406030204" pitchFamily="18" charset="0"/>
                                            <a:ea typeface="黑体" panose="02010609060101010101" pitchFamily="49" charset="-12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  <a:ea typeface="黑体" panose="02010609060101010101" pitchFamily="49" charset="-122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  <a:ea typeface="黑体" panose="02010609060101010101" pitchFamily="49" charset="-122"/>
                                          </a:rPr>
                                          <m:t>1,2</m:t>
                                        </m:r>
                                      </m:sub>
                                    </m:s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=</m:t>
                                    </m:r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𝛼</m:t>
                                    </m:r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±</m:t>
                                    </m:r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𝑖</m:t>
                                    </m:r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𝛽</m:t>
                                    </m:r>
                                  </m:e>
                                </m:d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zh-CN" sz="24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zh-CN" sz="24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94A35640-8D70-C24E-BB4F-0DCB3E125D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4739" y="1843011"/>
                <a:ext cx="9145016" cy="3444020"/>
              </a:xfrm>
              <a:prstGeom prst="rect">
                <a:avLst/>
              </a:prstGeom>
              <a:blipFill>
                <a:blip r:embed="rId4"/>
                <a:stretch>
                  <a:fillRect l="-1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 Box 6">
                <a:extLst>
                  <a:ext uri="{FF2B5EF4-FFF2-40B4-BE49-F238E27FC236}">
                    <a16:creationId xmlns:a16="http://schemas.microsoft.com/office/drawing/2014/main" id="{66D280B1-42A2-46AC-812F-5339440ED54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23528" y="142428"/>
                <a:ext cx="7433382" cy="506421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  <a:effectLst/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zh-CN" altLang="en-US" sz="2400" dirty="0">
                    <a:solidFill>
                      <a:srgbClr val="0000FF"/>
                    </a:solidFill>
                    <a:ea typeface="黑体" panose="02010609060101010101" pitchFamily="49" charset="-122"/>
                  </a:rPr>
                  <a:t>（</a:t>
                </a:r>
                <a:r>
                  <a:rPr lang="en-US" altLang="zh-CN" sz="2400" dirty="0">
                    <a:solidFill>
                      <a:srgbClr val="0000FF"/>
                    </a:solidFill>
                    <a:ea typeface="黑体" panose="02010609060101010101" pitchFamily="49" charset="-122"/>
                  </a:rPr>
                  <a:t>4</a:t>
                </a:r>
                <a:r>
                  <a:rPr lang="zh-CN" altLang="en-US" sz="2400" dirty="0">
                    <a:solidFill>
                      <a:srgbClr val="0000FF"/>
                    </a:solidFill>
                    <a:ea typeface="黑体" panose="02010609060101010101" pitchFamily="49" charset="-122"/>
                  </a:rPr>
                  <a:t>）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accPr>
                      <m:e>
                        <m:r>
                          <a:rPr lang="en-US" altLang="zh-CN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𝐹</m:t>
                        </m:r>
                      </m:e>
                    </m:acc>
                    <m:r>
                      <a:rPr lang="en-US" altLang="zh-CN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altLang="zh-CN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accPr>
                      <m:e>
                        <m:r>
                          <a:rPr lang="en-US" altLang="zh-CN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𝐴</m:t>
                        </m:r>
                      </m:e>
                    </m:acc>
                    <m:r>
                      <a:rPr lang="en-US" altLang="zh-CN" sz="2400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⋅</m:t>
                    </m:r>
                    <m:acc>
                      <m:accPr>
                        <m:chr m:val="⃗"/>
                        <m:ctrlPr>
                          <a:rPr lang="en-US" altLang="zh-CN" sz="2400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accPr>
                      <m:e>
                        <m:r>
                          <a:rPr lang="en-US" altLang="zh-CN" sz="2400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𝑟</m:t>
                        </m:r>
                      </m:e>
                    </m:acc>
                    <m:r>
                      <a:rPr lang="en-US" altLang="zh-CN" sz="2400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+</m:t>
                    </m:r>
                    <m:acc>
                      <m:accPr>
                        <m:chr m:val="̂"/>
                        <m:ctrlPr>
                          <a:rPr lang="en-US" altLang="zh-CN" sz="2400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accPr>
                      <m:e>
                        <m:r>
                          <a:rPr lang="en-US" altLang="zh-CN" sz="2400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𝐵</m:t>
                        </m:r>
                      </m:e>
                    </m:acc>
                    <m:r>
                      <a:rPr lang="en-US" altLang="zh-CN" sz="2400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⋅</m:t>
                    </m:r>
                    <m:acc>
                      <m:accPr>
                        <m:chr m:val="⃗"/>
                        <m:ctrlPr>
                          <a:rPr lang="en-US" altLang="zh-CN" sz="2400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accPr>
                      <m:e>
                        <m:r>
                          <a:rPr lang="en-US" altLang="zh-CN" sz="2400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𝑣</m:t>
                        </m:r>
                      </m:e>
                    </m:acc>
                  </m:oMath>
                </a14:m>
                <a:r>
                  <a:rPr lang="zh-CN" altLang="en-US" sz="2400" dirty="0">
                    <a:solidFill>
                      <a:srgbClr val="0000FF"/>
                    </a:solidFill>
                    <a:ea typeface="黑体" panose="02010609060101010101" pitchFamily="49" charset="-122"/>
                  </a:rPr>
                  <a:t>：力是坐标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accPr>
                      <m:e>
                        <m:r>
                          <a:rPr lang="en-US" altLang="zh-CN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𝑟</m:t>
                        </m:r>
                      </m:e>
                    </m:acc>
                  </m:oMath>
                </a14:m>
                <a:r>
                  <a:rPr lang="zh-CN" altLang="en-US" sz="2400" dirty="0">
                    <a:solidFill>
                      <a:srgbClr val="0000FF"/>
                    </a:solidFill>
                    <a:ea typeface="黑体" panose="02010609060101010101" pitchFamily="49" charset="-122"/>
                  </a:rPr>
                  <a:t>和速度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accPr>
                      <m:e>
                        <m:r>
                          <a:rPr lang="en-US" altLang="zh-CN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𝑣</m:t>
                        </m:r>
                      </m:e>
                    </m:acc>
                  </m:oMath>
                </a14:m>
                <a:r>
                  <a:rPr lang="zh-CN" altLang="en-US" sz="2400" dirty="0">
                    <a:solidFill>
                      <a:srgbClr val="0000FF"/>
                    </a:solidFill>
                    <a:ea typeface="黑体" panose="02010609060101010101" pitchFamily="49" charset="-122"/>
                  </a:rPr>
                  <a:t>的线性函数</a:t>
                </a:r>
                <a:endParaRPr lang="en-US" altLang="zh-CN" sz="2400" dirty="0">
                  <a:solidFill>
                    <a:srgbClr val="0000FF"/>
                  </a:solidFill>
                  <a:ea typeface="黑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11" name="Text Box 6">
                <a:extLst>
                  <a:ext uri="{FF2B5EF4-FFF2-40B4-BE49-F238E27FC236}">
                    <a16:creationId xmlns:a16="http://schemas.microsoft.com/office/drawing/2014/main" id="{66D280B1-42A2-46AC-812F-5339440ED5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23528" y="142428"/>
                <a:ext cx="7433382" cy="506421"/>
              </a:xfrm>
              <a:prstGeom prst="rect">
                <a:avLst/>
              </a:prstGeom>
              <a:blipFill>
                <a:blip r:embed="rId5"/>
                <a:stretch>
                  <a:fillRect l="-1231" t="-4819" r="-410" b="-27711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3">
            <a:extLst>
              <a:ext uri="{FF2B5EF4-FFF2-40B4-BE49-F238E27FC236}">
                <a16:creationId xmlns:a16="http://schemas.microsoft.com/office/drawing/2014/main" id="{19B449A5-92D0-46D8-AE22-EB61E7A8BC34}"/>
              </a:ext>
            </a:extLst>
          </p:cNvPr>
          <p:cNvSpPr txBox="1"/>
          <p:nvPr/>
        </p:nvSpPr>
        <p:spPr>
          <a:xfrm>
            <a:off x="323528" y="5085184"/>
            <a:ext cx="7612982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+mj-lt"/>
                <a:ea typeface="黑体" panose="02010609060101010101" pitchFamily="49" charset="-122"/>
              </a:rPr>
              <a:t>例：课后作业第</a:t>
            </a:r>
            <a:r>
              <a:rPr lang="en-US" altLang="zh-CN" dirty="0">
                <a:solidFill>
                  <a:srgbClr val="FF0000"/>
                </a:solidFill>
                <a:latin typeface="+mj-lt"/>
                <a:ea typeface="黑体" panose="02010609060101010101" pitchFamily="49" charset="-122"/>
              </a:rPr>
              <a:t>1.31</a:t>
            </a:r>
            <a:r>
              <a:rPr lang="zh-CN" altLang="en-US" dirty="0">
                <a:solidFill>
                  <a:srgbClr val="FF0000"/>
                </a:solidFill>
                <a:latin typeface="+mj-lt"/>
                <a:ea typeface="黑体" panose="02010609060101010101" pitchFamily="49" charset="-122"/>
              </a:rPr>
              <a:t>题，有阻尼介质中的单摆运动问题</a:t>
            </a:r>
            <a:endParaRPr lang="en-US" dirty="0">
              <a:solidFill>
                <a:srgbClr val="FF0000"/>
              </a:solidFill>
              <a:latin typeface="+mj-lt"/>
              <a:ea typeface="黑体" panose="02010609060101010101" pitchFamily="49" charset="-122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27631A61-1C36-4CC8-B29B-1739581F91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0AAC41C-04D6-504B-BE1A-FBC69733C12B}" type="slidenum">
              <a:rPr lang="en-US" altLang="zh-CN" smtClean="0"/>
              <a:pPr>
                <a:defRPr/>
              </a:pPr>
              <a:t>18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1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EDF78C5C-FA6A-1D48-A86A-8C7A501C29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528" y="188640"/>
            <a:ext cx="4493538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indent="0">
              <a:spcBef>
                <a:spcPct val="0"/>
              </a:spcBef>
              <a:buNone/>
            </a:pPr>
            <a:r>
              <a:rPr lang="zh-CN" altLang="en-US" sz="2400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三维情况下质点运动微分方程为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对象 3">
                <a:extLst>
                  <a:ext uri="{FF2B5EF4-FFF2-40B4-BE49-F238E27FC236}">
                    <a16:creationId xmlns:a16="http://schemas.microsoft.com/office/drawing/2014/main" id="{8F6C7D39-4408-E840-9D79-E0BDFCCC4A27}"/>
                  </a:ext>
                </a:extLst>
              </p:cNvPr>
              <p:cNvSpPr txBox="1"/>
              <p:nvPr/>
            </p:nvSpPr>
            <p:spPr bwMode="auto">
              <a:xfrm>
                <a:off x="419132" y="1837220"/>
                <a:ext cx="8007994" cy="1281376"/>
              </a:xfrm>
              <a:prstGeom prst="rect">
                <a:avLst/>
              </a:prstGeom>
              <a:solidFill>
                <a:srgbClr val="FFFF66"/>
              </a:solidFill>
              <a:ln w="9525">
                <a:solidFill>
                  <a:srgbClr val="0000FF"/>
                </a:solidFill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d>
                        <m:d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acc>
                                <m:accPr>
                                  <m:chr m:val="̈"/>
                                  <m:ctrlP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acc>
                                <m:accPr>
                                  <m:chr m:val="̈"/>
                                  <m:ctrlP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acc>
                                <m:accPr>
                                  <m:chr m:val="̈"/>
                                  <m:ctrlP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acc>
                            </m:e>
                          </m:eqArr>
                        </m:e>
                      </m:d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eqArr>
                        </m:e>
                      </m:d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acc>
                                <m:accPr>
                                  <m:chr m:val="̇"/>
                                  <m:ctrlP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acc>
                                <m:accPr>
                                  <m:chr m:val="̇"/>
                                  <m:ctrlP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acc>
                                <m:accPr>
                                  <m:chr m:val="̇"/>
                                  <m:ctrlP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acc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对象 3">
                <a:extLst>
                  <a:ext uri="{FF2B5EF4-FFF2-40B4-BE49-F238E27FC236}">
                    <a16:creationId xmlns:a16="http://schemas.microsoft.com/office/drawing/2014/main" id="{8F6C7D39-4408-E840-9D79-E0BDFCCC4A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19132" y="1837220"/>
                <a:ext cx="8007994" cy="128137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9525">
                <a:solidFill>
                  <a:srgbClr val="0000FF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文本框 9">
            <a:extLst>
              <a:ext uri="{FF2B5EF4-FFF2-40B4-BE49-F238E27FC236}">
                <a16:creationId xmlns:a16="http://schemas.microsoft.com/office/drawing/2014/main" id="{4E103986-53B7-3140-A327-A85A49F686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504" y="3191571"/>
            <a:ext cx="8856984" cy="16677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2400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拓展题目：</a:t>
            </a:r>
            <a:endParaRPr lang="en-US" altLang="zh-CN" sz="2400" dirty="0">
              <a:solidFill>
                <a:srgbClr val="0000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2400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利用线性代数知识，能否通过矩阵变换，将上式变为三个独立的微分方程？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DBC25171-C1F2-4AFF-A0BE-C662F37B5ACE}"/>
                  </a:ext>
                </a:extLst>
              </p:cNvPr>
              <p:cNvSpPr/>
              <p:nvPr/>
            </p:nvSpPr>
            <p:spPr>
              <a:xfrm>
                <a:off x="3203848" y="723280"/>
                <a:ext cx="2627771" cy="510333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𝑚</m:t>
                      </m:r>
                      <m:acc>
                        <m:accPr>
                          <m:chr m:val="̈"/>
                          <m:ctrlP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accPr>
                        <m:e>
                          <m:acc>
                            <m:accPr>
                              <m:chr m:val="⃗"/>
                              <m:ctrlPr>
                                <a:rPr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accPr>
                            <m:e>
                              <m:r>
                                <a:rPr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𝑟</m:t>
                              </m:r>
                            </m:e>
                          </m:acc>
                        </m:e>
                      </m:acc>
                      <m:r>
                        <a:rPr lang="en-US" altLang="zh-CN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accPr>
                        <m:e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𝐴</m:t>
                          </m:r>
                        </m:e>
                      </m:acc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⋅</m:t>
                      </m:r>
                      <m:acc>
                        <m:accPr>
                          <m:chr m:val="⃗"/>
                          <m:ctrlPr>
                            <a:rPr lang="en-US" altLang="zh-CN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accPr>
                        <m:e>
                          <m:r>
                            <a:rPr lang="en-US" altLang="zh-CN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𝑟</m:t>
                          </m:r>
                        </m:e>
                      </m:acc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+</m:t>
                      </m:r>
                      <m:acc>
                        <m:accPr>
                          <m:chr m:val="̂"/>
                          <m:ctrlPr>
                            <a:rPr lang="en-US" altLang="zh-CN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accPr>
                        <m:e>
                          <m:r>
                            <a:rPr lang="en-US" altLang="zh-CN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𝐵</m:t>
                          </m:r>
                        </m:e>
                      </m:acc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⋅</m:t>
                      </m:r>
                      <m:acc>
                        <m:accPr>
                          <m:chr m:val="⃗"/>
                          <m:ctrlPr>
                            <a:rPr lang="en-US" altLang="zh-CN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accPr>
                        <m:e>
                          <m:r>
                            <a:rPr lang="en-US" altLang="zh-CN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DBC25171-C1F2-4AFF-A0BE-C662F37B5A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3848" y="723280"/>
                <a:ext cx="2627771" cy="51033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CFE0EC71-D49B-4E3F-8299-BC4AFD7788C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-2421" y="1253912"/>
                <a:ext cx="9145016" cy="51033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r>
                  <a:rPr lang="zh-CN" altLang="en-US" sz="2400" dirty="0">
                    <a:solidFill>
                      <a:srgbClr val="0000FF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上式中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accPr>
                      <m:e>
                        <m:r>
                          <a:rPr lang="en-US" altLang="zh-CN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𝑟</m:t>
                        </m:r>
                      </m:e>
                    </m:acc>
                    <m:r>
                      <a:rPr lang="en-US" altLang="zh-CN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,</m:t>
                    </m:r>
                    <m:acc>
                      <m:accPr>
                        <m:chr m:val="̈"/>
                        <m:ctrlPr>
                          <a:rPr lang="en-US" altLang="zh-CN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accPr>
                      <m:e>
                        <m:acc>
                          <m:accPr>
                            <m:chr m:val="⃗"/>
                            <m:ctrlPr>
                              <a:rPr lang="en-US" altLang="zh-CN" sz="2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accPr>
                          <m:e>
                            <m:r>
                              <a:rPr lang="en-US" altLang="zh-CN" sz="2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𝑟</m:t>
                            </m:r>
                          </m:e>
                        </m:acc>
                      </m:e>
                    </m:acc>
                    <m:r>
                      <a:rPr lang="en-US" altLang="zh-CN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,</m:t>
                    </m:r>
                    <m:acc>
                      <m:accPr>
                        <m:chr m:val="⃗"/>
                        <m:ctrlPr>
                          <a:rPr lang="en-US" altLang="zh-CN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accPr>
                      <m:e>
                        <m:r>
                          <a:rPr lang="en-US" altLang="zh-CN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𝑣</m:t>
                        </m:r>
                      </m:e>
                    </m:acc>
                  </m:oMath>
                </a14:m>
                <a:r>
                  <a:rPr lang="zh-CN" altLang="en-US" sz="2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均为列矢量，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acc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𝐴</m:t>
                        </m:r>
                      </m:e>
                    </m:acc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,</m:t>
                    </m:r>
                    <m:acc>
                      <m:accPr>
                        <m:chr m:val="̂"/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acc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𝐵</m:t>
                        </m:r>
                      </m:e>
                    </m:acc>
                  </m:oMath>
                </a14:m>
                <a:r>
                  <a:rPr lang="zh-CN" altLang="en-US" sz="2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为矩阵，方程具体形式为</a:t>
                </a:r>
                <a:endParaRPr lang="en-US" altLang="zh-CN" sz="24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CFE0EC71-D49B-4E3F-8299-BC4AFD7788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-2421" y="1253912"/>
                <a:ext cx="9145016" cy="510333"/>
              </a:xfrm>
              <a:prstGeom prst="rect">
                <a:avLst/>
              </a:prstGeom>
              <a:blipFill>
                <a:blip r:embed="rId5"/>
                <a:stretch>
                  <a:fillRect l="-1067" t="-3614" b="-2409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2A8EFF4A-34C1-4E48-8561-823EC6D03C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0AAC41C-04D6-504B-BE1A-FBC69733C12B}" type="slidenum">
              <a:rPr lang="en-US" altLang="zh-CN" smtClean="0"/>
              <a:pPr>
                <a:defRPr/>
              </a:pPr>
              <a:t>19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28595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80" name="Text Box 12">
            <a:extLst>
              <a:ext uri="{FF2B5EF4-FFF2-40B4-BE49-F238E27FC236}">
                <a16:creationId xmlns:a16="http://schemas.microsoft.com/office/drawing/2014/main" id="{3E068709-CAD3-0948-98C9-0BD5CCAA2B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92075" y="4211638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zh-CN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pitchFamily="49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8383" name="Group 15">
                <a:extLst>
                  <a:ext uri="{FF2B5EF4-FFF2-40B4-BE49-F238E27FC236}">
                    <a16:creationId xmlns:a16="http://schemas.microsoft.com/office/drawing/2014/main" id="{BCD96B98-5F11-0347-BC16-ACC849CDEA5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34045574"/>
                  </p:ext>
                </p:extLst>
              </p:nvPr>
            </p:nvGraphicFramePr>
            <p:xfrm>
              <a:off x="-3905" y="1476377"/>
              <a:ext cx="9144000" cy="4261094"/>
            </p:xfrm>
            <a:graphic>
              <a:graphicData uri="http://schemas.openxmlformats.org/drawingml/2006/table">
                <a:tbl>
                  <a:tblPr/>
                  <a:tblGrid>
                    <a:gridCol w="406400">
                      <a:extLst>
                        <a:ext uri="{9D8B030D-6E8A-4147-A177-3AD203B41FA5}">
                          <a16:colId xmlns:a16="http://schemas.microsoft.com/office/drawing/2014/main" val="2404585391"/>
                        </a:ext>
                      </a:extLst>
                    </a:gridCol>
                    <a:gridCol w="2901950">
                      <a:extLst>
                        <a:ext uri="{9D8B030D-6E8A-4147-A177-3AD203B41FA5}">
                          <a16:colId xmlns:a16="http://schemas.microsoft.com/office/drawing/2014/main" val="4115499390"/>
                        </a:ext>
                      </a:extLst>
                    </a:gridCol>
                    <a:gridCol w="3105150">
                      <a:extLst>
                        <a:ext uri="{9D8B030D-6E8A-4147-A177-3AD203B41FA5}">
                          <a16:colId xmlns:a16="http://schemas.microsoft.com/office/drawing/2014/main" val="2411257380"/>
                        </a:ext>
                      </a:extLst>
                    </a:gridCol>
                    <a:gridCol w="2730500">
                      <a:extLst>
                        <a:ext uri="{9D8B030D-6E8A-4147-A177-3AD203B41FA5}">
                          <a16:colId xmlns:a16="http://schemas.microsoft.com/office/drawing/2014/main" val="3768872264"/>
                        </a:ext>
                      </a:extLst>
                    </a:gridCol>
                  </a:tblGrid>
                  <a:tr h="425450"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 marL="742950" indent="-285750"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 marL="1143000" indent="-228600"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 marL="1600200" indent="-228600"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 marL="2057400" indent="-228600"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endParaRPr kumimoji="1" lang="zh-CN" altLang="zh-CN" sz="1400" b="0" i="0" u="none" strike="noStrike" cap="none" normalizeH="0" baseline="0">
                            <a:ln>
                              <a:noFill/>
                            </a:ln>
                            <a:solidFill>
                              <a:srgbClr val="000066"/>
                            </a:solidFill>
                            <a:effectLst/>
                            <a:latin typeface="Times New Roman" panose="02020603050405020304" pitchFamily="18" charset="0"/>
                            <a:ea typeface="黑体" panose="02010609060101010101" pitchFamily="49" charset="-122"/>
                          </a:endParaRPr>
                        </a:p>
                      </a:txBody>
                      <a:tcPr marT="45715" marB="45715" horzOverflow="overflow">
                        <a:lnL w="12700" cap="flat" cmpd="sng" algn="ctr">
                          <a:solidFill>
                            <a:srgbClr val="00001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1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1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1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FFFFCC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 marL="742950" indent="-285750"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 marL="1143000" indent="-228600"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 marL="1600200" indent="-228600"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 marL="2057400" indent="-228600"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zh-CN" altLang="en-US" sz="20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rgbClr val="000066"/>
                              </a:solidFill>
                              <a:effectLst/>
                              <a:latin typeface="Times New Roman" panose="02020603050405020304" pitchFamily="18" charset="0"/>
                              <a:ea typeface="黑体" panose="02010609060101010101" pitchFamily="49" charset="-122"/>
                              <a:cs typeface="Times New Roman" panose="02020603050405020304" pitchFamily="18" charset="0"/>
                            </a:rPr>
                            <a:t>第 一 定 律</a:t>
                          </a:r>
                        </a:p>
                      </a:txBody>
                      <a:tcPr marT="45715" marB="45715" horzOverflow="overflow">
                        <a:lnL w="12700" cap="flat" cmpd="sng" algn="ctr">
                          <a:solidFill>
                            <a:srgbClr val="00001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1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1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1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FFFFCC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 marL="742950" indent="-285750"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 marL="1143000" indent="-228600"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 marL="1600200" indent="-228600"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 marL="2057400" indent="-228600"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zh-CN" altLang="en-US" sz="20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rgbClr val="000066"/>
                              </a:solidFill>
                              <a:effectLst/>
                              <a:latin typeface="Times New Roman" panose="02020603050405020304" pitchFamily="18" charset="0"/>
                              <a:ea typeface="黑体" panose="02010609060101010101" pitchFamily="49" charset="-122"/>
                              <a:cs typeface="Times New Roman" panose="02020603050405020304" pitchFamily="18" charset="0"/>
                            </a:rPr>
                            <a:t>第 二 定 律</a:t>
                          </a:r>
                        </a:p>
                      </a:txBody>
                      <a:tcPr marT="45715" marB="45715" horzOverflow="overflow">
                        <a:lnL w="12700" cap="flat" cmpd="sng" algn="ctr">
                          <a:solidFill>
                            <a:srgbClr val="00001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1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1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1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FFFFCC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 marL="742950" indent="-285750"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 marL="1143000" indent="-228600"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 marL="1600200" indent="-228600"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 marL="2057400" indent="-228600"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zh-CN" altLang="en-US" sz="20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rgbClr val="000066"/>
                              </a:solidFill>
                              <a:effectLst/>
                              <a:latin typeface="Times New Roman" panose="02020603050405020304" pitchFamily="18" charset="0"/>
                              <a:ea typeface="黑体" panose="02010609060101010101" pitchFamily="49" charset="-122"/>
                              <a:cs typeface="Times New Roman" panose="02020603050405020304" pitchFamily="18" charset="0"/>
                            </a:rPr>
                            <a:t>第 三 定 律</a:t>
                          </a:r>
                        </a:p>
                      </a:txBody>
                      <a:tcPr marT="45715" marB="45715" horzOverflow="overflow">
                        <a:lnL w="12700" cap="flat" cmpd="sng" algn="ctr">
                          <a:solidFill>
                            <a:srgbClr val="00001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1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1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1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FFFFCC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5512793"/>
                      </a:ext>
                    </a:extLst>
                  </a:tr>
                  <a:tr h="1616075"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 marL="742950" indent="-285750"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 marL="1143000" indent="-228600"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 marL="1600200" indent="-228600"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 marL="2057400" indent="-228600"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endParaRPr kumimoji="1" lang="en-US" altLang="zh-CN" sz="2000" b="0" i="0" u="none" strike="noStrike" cap="none" normalizeH="0" baseline="0">
                            <a:ln>
                              <a:noFill/>
                            </a:ln>
                            <a:solidFill>
                              <a:srgbClr val="000066"/>
                            </a:solidFill>
                            <a:effectLst/>
                            <a:latin typeface="Times New Roman" panose="02020603050405020304" pitchFamily="18" charset="0"/>
                            <a:ea typeface="黑体" panose="02010609060101010101" pitchFamily="49" charset="-122"/>
                          </a:endParaRPr>
                        </a:p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zh-CN" altLang="en-US" sz="20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rgbClr val="000066"/>
                              </a:solidFill>
                              <a:effectLst/>
                              <a:latin typeface="Times New Roman" panose="02020603050405020304" pitchFamily="18" charset="0"/>
                              <a:ea typeface="黑体" panose="02010609060101010101" pitchFamily="49" charset="-122"/>
                            </a:rPr>
                            <a:t>表</a:t>
                          </a:r>
                        </a:p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endParaRPr kumimoji="1" lang="zh-CN" altLang="en-US" sz="2000" b="0" i="0" u="none" strike="noStrike" cap="none" normalizeH="0" baseline="0">
                            <a:ln>
                              <a:noFill/>
                            </a:ln>
                            <a:solidFill>
                              <a:srgbClr val="000066"/>
                            </a:solidFill>
                            <a:effectLst/>
                            <a:latin typeface="Times New Roman" panose="02020603050405020304" pitchFamily="18" charset="0"/>
                            <a:ea typeface="黑体" panose="02010609060101010101" pitchFamily="49" charset="-122"/>
                          </a:endParaRPr>
                        </a:p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zh-CN" altLang="en-US" sz="20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rgbClr val="000066"/>
                              </a:solidFill>
                              <a:effectLst/>
                              <a:latin typeface="Times New Roman" panose="02020603050405020304" pitchFamily="18" charset="0"/>
                              <a:ea typeface="黑体" panose="02010609060101010101" pitchFamily="49" charset="-122"/>
                            </a:rPr>
                            <a:t>述 </a:t>
                          </a:r>
                        </a:p>
                      </a:txBody>
                      <a:tcPr marT="45715" marB="45715" horzOverflow="overflow">
                        <a:lnL w="12700" cap="flat" cmpd="sng" algn="ctr">
                          <a:solidFill>
                            <a:srgbClr val="00001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1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1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1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FFFFCC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 marL="742950" indent="-285750"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 marL="1143000" indent="-228600"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 marL="1600200" indent="-228600"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 marL="2057400" indent="-228600"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zh-CN" altLang="en-US" sz="20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66"/>
                              </a:solidFill>
                              <a:effectLst/>
                              <a:latin typeface="Times New Roman" panose="02020603050405020304" pitchFamily="18" charset="0"/>
                              <a:ea typeface="黑体" panose="02010609060101010101" pitchFamily="49" charset="-122"/>
                            </a:rPr>
                            <a:t>自由质点有保持静止或匀速直线运动的性质，直到其它物体对它作用（外力）迫使它改变这种状态。</a:t>
                          </a:r>
                        </a:p>
                      </a:txBody>
                      <a:tcPr marT="45715" marB="45715" horzOverflow="overflow">
                        <a:lnL w="12700" cap="flat" cmpd="sng" algn="ctr">
                          <a:solidFill>
                            <a:srgbClr val="00001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1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1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1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FFFFCC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 marL="742950" indent="-285750"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 marL="1143000" indent="-228600"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 marL="1600200" indent="-228600"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 marL="2057400" indent="-228600"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zh-CN" altLang="en-US" sz="20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66"/>
                              </a:solidFill>
                              <a:effectLst/>
                              <a:latin typeface="Times New Roman" panose="02020603050405020304" pitchFamily="18" charset="0"/>
                              <a:ea typeface="黑体" panose="02010609060101010101" pitchFamily="49" charset="-122"/>
                            </a:rPr>
                            <a:t>质点受外力作用，其加速度大小与外力大小成正比，与物体自身质量成反比，加速度的方向与外力方向相同。 </a:t>
                          </a:r>
                        </a:p>
                      </a:txBody>
                      <a:tcPr marT="45715" marB="45715" horzOverflow="overflow">
                        <a:lnL w="12700" cap="flat" cmpd="sng" algn="ctr">
                          <a:solidFill>
                            <a:srgbClr val="00001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1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1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1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FFFFCC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 marL="742950" indent="-285750"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 marL="1143000" indent="-228600"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 marL="1600200" indent="-228600"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 marL="2057400" indent="-228600"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zh-CN" altLang="en-US" sz="20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66"/>
                              </a:solidFill>
                              <a:effectLst/>
                              <a:latin typeface="Times New Roman" panose="02020603050405020304" pitchFamily="18" charset="0"/>
                              <a:ea typeface="黑体" panose="02010609060101010101" pitchFamily="49" charset="-122"/>
                            </a:rPr>
                            <a:t>两质点间相互作用力，等值、反向、共线。</a:t>
                          </a:r>
                        </a:p>
                      </a:txBody>
                      <a:tcPr marT="45715" marB="45715" horzOverflow="overflow">
                        <a:lnL w="12700" cap="flat" cmpd="sng" algn="ctr">
                          <a:solidFill>
                            <a:srgbClr val="00001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1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1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1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FFFFCC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39216273"/>
                      </a:ext>
                    </a:extLst>
                  </a:tr>
                  <a:tr h="701675"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 marL="742950" indent="-285750"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 marL="1143000" indent="-228600"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 marL="1600200" indent="-228600"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 marL="2057400" indent="-228600"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zh-CN" altLang="en-US" sz="20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rgbClr val="000066"/>
                              </a:solidFill>
                              <a:effectLst/>
                              <a:latin typeface="Times New Roman" panose="02020603050405020304" pitchFamily="18" charset="0"/>
                              <a:ea typeface="黑体" panose="02010609060101010101" pitchFamily="49" charset="-122"/>
                            </a:rPr>
                            <a:t>公式</a:t>
                          </a:r>
                        </a:p>
                      </a:txBody>
                      <a:tcPr marT="45715" marB="45715" horzOverflow="overflow">
                        <a:lnL w="12700" cap="flat" cmpd="sng" algn="ctr">
                          <a:solidFill>
                            <a:srgbClr val="00001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1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1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1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FFFFCC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 marL="742950" indent="-285750"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 marL="1143000" indent="-228600"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 marL="1600200" indent="-228600"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 marL="2057400" indent="-228600"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zh-CN" altLang="en-US" sz="2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66"/>
                              </a:solidFill>
                              <a:effectLst/>
                              <a:latin typeface="Times New Roman" panose="02020603050405020304" pitchFamily="18" charset="0"/>
                              <a:ea typeface="黑体" panose="02010609060101010101" pitchFamily="49" charset="-122"/>
                            </a:rPr>
                            <a:t>  </a:t>
                          </a:r>
                          <a:r>
                            <a:rPr kumimoji="1" lang="zh-CN" altLang="en-US" sz="24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66"/>
                              </a:solidFill>
                              <a:effectLst/>
                              <a:latin typeface="Times New Roman" panose="02020603050405020304" pitchFamily="18" charset="0"/>
                              <a:ea typeface="黑体" panose="02010609060101010101" pitchFamily="49" charset="-122"/>
                            </a:rPr>
                            <a:t>无作用 </a:t>
                          </a:r>
                          <a:r>
                            <a:rPr kumimoji="1" lang="zh-CN" altLang="en-US" sz="2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66"/>
                              </a:solidFill>
                              <a:effectLst/>
                              <a:latin typeface="Times New Roman" panose="02020603050405020304" pitchFamily="18" charset="0"/>
                              <a:ea typeface="黑体" panose="02010609060101010101" pitchFamily="49" charset="-122"/>
                              <a:sym typeface="Wingdings" pitchFamily="2" charset="2"/>
                            </a:rPr>
                            <a:t></a:t>
                          </a:r>
                          <a:endParaRPr kumimoji="1" lang="zh-CN" altLang="en-US" sz="18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66"/>
                            </a:solidFill>
                            <a:effectLst/>
                            <a:latin typeface="Times New Roman" panose="02020603050405020304" pitchFamily="18" charset="0"/>
                            <a:ea typeface="黑体" panose="02010609060101010101" pitchFamily="49" charset="-122"/>
                          </a:endParaRPr>
                        </a:p>
                      </a:txBody>
                      <a:tcPr marT="45715" marB="45715" anchor="ctr" horzOverflow="overflow">
                        <a:lnL w="12700" cap="flat" cmpd="sng" algn="ctr">
                          <a:solidFill>
                            <a:srgbClr val="00001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1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1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1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FFFFCC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 marL="742950" indent="-285750"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 marL="1143000" indent="-228600"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 marL="1600200" indent="-228600"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 marL="2057400" indent="-228600"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endParaRPr kumimoji="1" lang="zh-CN" altLang="en-US" sz="18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66"/>
                            </a:solidFill>
                            <a:effectLst/>
                            <a:latin typeface="Times New Roman" panose="02020603050405020304" pitchFamily="18" charset="0"/>
                            <a:ea typeface="黑体" panose="02010609060101010101" pitchFamily="49" charset="-122"/>
                          </a:endParaRPr>
                        </a:p>
                      </a:txBody>
                      <a:tcPr marT="45715" marB="45715" horzOverflow="overflow">
                        <a:lnL w="12700" cap="flat" cmpd="sng" algn="ctr">
                          <a:solidFill>
                            <a:srgbClr val="00001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1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1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1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FFFFCC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 marL="742950" indent="-285750"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 marL="1143000" indent="-228600"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 marL="1600200" indent="-228600"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 marL="2057400" indent="-228600"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endParaRPr kumimoji="1" lang="zh-CN" altLang="en-US" sz="1800" b="0" i="0" u="none" strike="noStrike" cap="none" normalizeH="0" baseline="0">
                            <a:ln>
                              <a:noFill/>
                            </a:ln>
                            <a:solidFill>
                              <a:srgbClr val="000066"/>
                            </a:solidFill>
                            <a:effectLst/>
                            <a:latin typeface="Times New Roman" panose="02020603050405020304" pitchFamily="18" charset="0"/>
                            <a:ea typeface="黑体" panose="02010609060101010101" pitchFamily="49" charset="-122"/>
                          </a:endParaRPr>
                        </a:p>
                      </a:txBody>
                      <a:tcPr marT="45715" marB="45715" horzOverflow="overflow">
                        <a:lnL w="12700" cap="flat" cmpd="sng" algn="ctr">
                          <a:solidFill>
                            <a:srgbClr val="00001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1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1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1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FFFFCC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19542485"/>
                      </a:ext>
                    </a:extLst>
                  </a:tr>
                  <a:tr h="1457424"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 marL="742950" indent="-285750"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 marL="1143000" indent="-228600"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 marL="1600200" indent="-228600"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 marL="2057400" indent="-228600"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endParaRPr kumimoji="1" lang="en-US" altLang="zh-CN" sz="2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66"/>
                            </a:solidFill>
                            <a:effectLst/>
                            <a:latin typeface="Times New Roman" panose="02020603050405020304" pitchFamily="18" charset="0"/>
                            <a:ea typeface="黑体" panose="02010609060101010101" pitchFamily="49" charset="-122"/>
                          </a:endParaRPr>
                        </a:p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zh-CN" altLang="en-US" sz="20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66"/>
                              </a:solidFill>
                              <a:effectLst/>
                              <a:latin typeface="Times New Roman" panose="02020603050405020304" pitchFamily="18" charset="0"/>
                              <a:ea typeface="黑体" panose="02010609060101010101" pitchFamily="49" charset="-122"/>
                            </a:rPr>
                            <a:t>要</a:t>
                          </a:r>
                        </a:p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endParaRPr kumimoji="1" lang="zh-CN" altLang="en-US" sz="2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66"/>
                            </a:solidFill>
                            <a:effectLst/>
                            <a:latin typeface="Times New Roman" panose="02020603050405020304" pitchFamily="18" charset="0"/>
                            <a:ea typeface="黑体" panose="02010609060101010101" pitchFamily="49" charset="-122"/>
                          </a:endParaRPr>
                        </a:p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zh-CN" altLang="en-US" sz="20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66"/>
                              </a:solidFill>
                              <a:effectLst/>
                              <a:latin typeface="Times New Roman" panose="02020603050405020304" pitchFamily="18" charset="0"/>
                              <a:ea typeface="黑体" panose="02010609060101010101" pitchFamily="49" charset="-122"/>
                            </a:rPr>
                            <a:t>点 </a:t>
                          </a:r>
                        </a:p>
                      </a:txBody>
                      <a:tcPr marT="45715" marB="45715" horzOverflow="overflow">
                        <a:lnL w="12700" cap="flat" cmpd="sng" algn="ctr">
                          <a:solidFill>
                            <a:srgbClr val="00001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1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1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1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FFFFCC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 marL="742950" indent="-285750"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 marL="1143000" indent="-228600"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 marL="1600200" indent="-228600"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 marL="2057400" indent="-228600"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66"/>
                              </a:solidFill>
                              <a:effectLst/>
                              <a:latin typeface="Times New Roman" panose="02020603050405020304" pitchFamily="18" charset="0"/>
                              <a:ea typeface="黑体" panose="02010609060101010101" pitchFamily="49" charset="-122"/>
                            </a:rPr>
                            <a:t>1</a:t>
                          </a:r>
                          <a:r>
                            <a:rPr kumimoji="1" lang="zh-CN" altLang="en-US" sz="1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66"/>
                              </a:solidFill>
                              <a:effectLst/>
                              <a:latin typeface="Times New Roman" panose="02020603050405020304" pitchFamily="18" charset="0"/>
                              <a:ea typeface="黑体" panose="02010609060101010101" pitchFamily="49" charset="-122"/>
                            </a:rPr>
                            <a:t>、</a:t>
                          </a:r>
                          <a:r>
                            <a:rPr kumimoji="1" lang="zh-CN" altLang="en-US" sz="1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latin typeface="Times New Roman" panose="02020603050405020304" pitchFamily="18" charset="0"/>
                              <a:ea typeface="黑体" panose="02010609060101010101" pitchFamily="49" charset="-122"/>
                            </a:rPr>
                            <a:t>惯性</a:t>
                          </a:r>
                          <a:r>
                            <a:rPr kumimoji="1" lang="en-US" altLang="zh-CN" sz="1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66"/>
                              </a:solidFill>
                              <a:effectLst/>
                              <a:latin typeface="Times New Roman" panose="02020603050405020304" pitchFamily="18" charset="0"/>
                              <a:ea typeface="黑体" panose="02010609060101010101" pitchFamily="49" charset="-122"/>
                            </a:rPr>
                            <a:t>—</a:t>
                          </a:r>
                          <a:r>
                            <a:rPr kumimoji="1" lang="zh-CN" altLang="en-US" sz="1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66"/>
                              </a:solidFill>
                              <a:effectLst/>
                              <a:latin typeface="Times New Roman" panose="02020603050405020304" pitchFamily="18" charset="0"/>
                              <a:ea typeface="黑体" panose="02010609060101010101" pitchFamily="49" charset="-122"/>
                            </a:rPr>
                            <a:t>质点具有保持其速度不变的性质。</a:t>
                          </a:r>
                        </a:p>
                      </a:txBody>
                      <a:tcPr marT="45715" marB="45715" horzOverflow="overflow">
                        <a:lnL w="12700" cap="flat" cmpd="sng" algn="ctr">
                          <a:solidFill>
                            <a:srgbClr val="00001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1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1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1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FFFFCC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 marL="742950" indent="-285750"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 marL="1143000" indent="-228600"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 marL="1600200" indent="-228600"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 marL="2057400" indent="-228600"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66"/>
                              </a:solidFill>
                              <a:effectLst/>
                              <a:latin typeface="Times New Roman" panose="02020603050405020304" pitchFamily="18" charset="0"/>
                              <a:ea typeface="黑体" panose="02010609060101010101" pitchFamily="49" charset="-122"/>
                            </a:rPr>
                            <a:t>1</a:t>
                          </a:r>
                          <a:r>
                            <a:rPr kumimoji="1" lang="zh-CN" altLang="en-US" sz="1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66"/>
                              </a:solidFill>
                              <a:effectLst/>
                              <a:latin typeface="Times New Roman" panose="02020603050405020304" pitchFamily="18" charset="0"/>
                              <a:ea typeface="黑体" panose="02010609060101010101" pitchFamily="49" charset="-122"/>
                            </a:rPr>
                            <a:t>、</a:t>
                          </a:r>
                          <a:r>
                            <a:rPr kumimoji="1" lang="zh-CN" altLang="en-US" sz="1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latin typeface="Times New Roman" panose="02020603050405020304" pitchFamily="18" charset="0"/>
                              <a:ea typeface="黑体" panose="02010609060101010101" pitchFamily="49" charset="-122"/>
                            </a:rPr>
                            <a:t>惯性质量</a:t>
                          </a:r>
                          <a14:m>
                            <m:oMath xmlns:m="http://schemas.openxmlformats.org/officeDocument/2006/math">
                              <m:r>
                                <a:rPr kumimoji="1" lang="en-US" altLang="zh-CN" sz="1800" b="0" i="1" u="none" strike="noStrike" cap="none" normalizeH="0" baseline="0" dirty="0" smtClean="0">
                                  <a:ln>
                                    <a:noFill/>
                                  </a:ln>
                                  <a:solidFill>
                                    <a:srgbClr val="000066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𝑚</m:t>
                              </m:r>
                            </m:oMath>
                          </a14:m>
                          <a:endParaRPr kumimoji="1" lang="en-US" altLang="zh-CN" sz="18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66"/>
                            </a:solidFill>
                            <a:effectLst/>
                            <a:latin typeface="Times New Roman" panose="02020603050405020304" pitchFamily="18" charset="0"/>
                            <a:ea typeface="黑体" panose="02010609060101010101" pitchFamily="49" charset="-122"/>
                          </a:endParaRP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66"/>
                              </a:solidFill>
                              <a:effectLst/>
                              <a:latin typeface="Times New Roman" panose="02020603050405020304" pitchFamily="18" charset="0"/>
                              <a:ea typeface="黑体" panose="02010609060101010101" pitchFamily="49" charset="-122"/>
                            </a:rPr>
                            <a:t>2</a:t>
                          </a:r>
                          <a:r>
                            <a:rPr kumimoji="1" lang="zh-CN" altLang="en-US" sz="1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66"/>
                              </a:solidFill>
                              <a:effectLst/>
                              <a:latin typeface="Times New Roman" panose="02020603050405020304" pitchFamily="18" charset="0"/>
                              <a:ea typeface="黑体" panose="02010609060101010101" pitchFamily="49" charset="-122"/>
                            </a:rPr>
                            <a:t>、反映</a:t>
                          </a:r>
                          <a14:m>
                            <m:oMath xmlns:m="http://schemas.openxmlformats.org/officeDocument/2006/math">
                              <m:acc>
                                <m:accPr>
                                  <m:chr m:val="⃗"/>
                                  <m:ctrlPr>
                                    <a:rPr kumimoji="1" lang="en-US" altLang="zh-CN" sz="1800" b="0" i="1" u="none" strike="noStrike" cap="none" normalizeH="0" baseline="0" dirty="0" smtClean="0">
                                      <a:ln>
                                        <a:noFill/>
                                      </a:ln>
                                      <a:solidFill>
                                        <a:srgbClr val="000066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accPr>
                                <m:e>
                                  <m:r>
                                    <a:rPr kumimoji="1" lang="en-US" altLang="zh-CN" sz="1800" b="0" i="1" u="none" strike="noStrike" cap="none" normalizeH="0" baseline="0" dirty="0" smtClean="0">
                                      <a:ln>
                                        <a:noFill/>
                                      </a:ln>
                                      <a:solidFill>
                                        <a:srgbClr val="000066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𝑎</m:t>
                                  </m:r>
                                </m:e>
                              </m:acc>
                              <m:r>
                                <a:rPr kumimoji="1" lang="en-US" altLang="zh-CN" sz="1800" b="0" i="1" u="none" strike="noStrike" cap="none" normalizeH="0" baseline="0" dirty="0" smtClean="0">
                                  <a:ln>
                                    <a:noFill/>
                                  </a:ln>
                                  <a:solidFill>
                                    <a:srgbClr val="000066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, </m:t>
                              </m:r>
                              <m:r>
                                <a:rPr kumimoji="1" lang="en-US" altLang="zh-CN" sz="1800" b="0" i="1" u="none" strike="noStrike" cap="none" normalizeH="0" baseline="0" dirty="0" smtClean="0">
                                  <a:ln>
                                    <a:noFill/>
                                  </a:ln>
                                  <a:solidFill>
                                    <a:srgbClr val="000066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𝑚</m:t>
                              </m:r>
                            </m:oMath>
                          </a14:m>
                          <a:r>
                            <a:rPr kumimoji="1" lang="zh-CN" altLang="en-US" sz="1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66"/>
                              </a:solidFill>
                              <a:effectLst/>
                              <a:latin typeface="Times New Roman" panose="02020603050405020304" pitchFamily="18" charset="0"/>
                              <a:ea typeface="黑体" panose="02010609060101010101" pitchFamily="49" charset="-122"/>
                            </a:rPr>
                            <a:t>和</a:t>
                          </a:r>
                          <a14:m>
                            <m:oMath xmlns:m="http://schemas.openxmlformats.org/officeDocument/2006/math">
                              <m:r>
                                <a:rPr kumimoji="1" lang="zh-CN" altLang="en-US" sz="1800" b="0" i="1" u="none" strike="noStrike" cap="none" normalizeH="0" baseline="0" dirty="0" smtClean="0">
                                  <a:ln>
                                    <a:noFill/>
                                  </a:ln>
                                  <a:solidFill>
                                    <a:srgbClr val="000066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 </m:t>
                              </m:r>
                              <m:acc>
                                <m:accPr>
                                  <m:chr m:val="⃗"/>
                                  <m:ctrlPr>
                                    <a:rPr kumimoji="1" lang="en-US" altLang="zh-CN" sz="1800" b="0" i="1" u="none" strike="noStrike" cap="none" normalizeH="0" baseline="0" dirty="0" smtClean="0">
                                      <a:ln>
                                        <a:noFill/>
                                      </a:ln>
                                      <a:solidFill>
                                        <a:srgbClr val="000066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accPr>
                                <m:e>
                                  <m:r>
                                    <a:rPr kumimoji="1" lang="en-US" altLang="zh-CN" sz="1800" b="0" i="1" u="none" strike="noStrike" cap="none" normalizeH="0" baseline="0" dirty="0">
                                      <a:ln>
                                        <a:noFill/>
                                      </a:ln>
                                      <a:solidFill>
                                        <a:srgbClr val="000066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𝐹</m:t>
                                  </m:r>
                                </m:e>
                              </m:acc>
                            </m:oMath>
                          </a14:m>
                          <a:r>
                            <a:rPr kumimoji="1" lang="zh-CN" altLang="en-US" sz="1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66"/>
                              </a:solidFill>
                              <a:effectLst/>
                              <a:latin typeface="Times New Roman" panose="02020603050405020304" pitchFamily="18" charset="0"/>
                              <a:ea typeface="黑体" panose="02010609060101010101" pitchFamily="49" charset="-122"/>
                            </a:rPr>
                            <a:t>之间的</a:t>
                          </a:r>
                          <a:r>
                            <a:rPr kumimoji="1" lang="zh-CN" altLang="en-US" sz="1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latin typeface="Times New Roman" panose="02020603050405020304" pitchFamily="18" charset="0"/>
                              <a:ea typeface="黑体" panose="02010609060101010101" pitchFamily="49" charset="-122"/>
                            </a:rPr>
                            <a:t>定量关系</a:t>
                          </a:r>
                          <a:r>
                            <a:rPr kumimoji="1" lang="zh-CN" altLang="en-US" sz="1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66"/>
                              </a:solidFill>
                              <a:effectLst/>
                              <a:latin typeface="Times New Roman" panose="02020603050405020304" pitchFamily="18" charset="0"/>
                              <a:ea typeface="黑体" panose="02010609060101010101" pitchFamily="49" charset="-122"/>
                            </a:rPr>
                            <a:t>。</a:t>
                          </a:r>
                        </a:p>
                      </a:txBody>
                      <a:tcPr marT="45715" marB="45715" horzOverflow="overflow">
                        <a:lnL w="12700" cap="flat" cmpd="sng" algn="ctr">
                          <a:solidFill>
                            <a:srgbClr val="00001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1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1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1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FFFFCC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 marL="742950" indent="-285750"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 marL="1143000" indent="-228600"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 marL="1600200" indent="-228600"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 marL="2057400" indent="-228600"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66"/>
                              </a:solidFill>
                              <a:effectLst/>
                              <a:latin typeface="Times New Roman" panose="02020603050405020304" pitchFamily="18" charset="0"/>
                              <a:ea typeface="黑体" panose="02010609060101010101" pitchFamily="49" charset="-122"/>
                            </a:rPr>
                            <a:t>1</a:t>
                          </a:r>
                          <a:r>
                            <a:rPr kumimoji="1" lang="zh-CN" altLang="en-US" sz="1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66"/>
                              </a:solidFill>
                              <a:effectLst/>
                              <a:latin typeface="Times New Roman" panose="02020603050405020304" pitchFamily="18" charset="0"/>
                              <a:ea typeface="黑体" panose="02010609060101010101" pitchFamily="49" charset="-122"/>
                            </a:rPr>
                            <a:t>、作用力和反作用力是成对出现、成对消失的。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66"/>
                              </a:solidFill>
                              <a:effectLst/>
                              <a:latin typeface="Times New Roman" panose="02020603050405020304" pitchFamily="18" charset="0"/>
                              <a:ea typeface="黑体" panose="02010609060101010101" pitchFamily="49" charset="-122"/>
                            </a:rPr>
                            <a:t>2</a:t>
                          </a:r>
                          <a:r>
                            <a:rPr kumimoji="1" lang="zh-CN" altLang="en-US" sz="1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66"/>
                              </a:solidFill>
                              <a:effectLst/>
                              <a:latin typeface="Times New Roman" panose="02020603050405020304" pitchFamily="18" charset="0"/>
                              <a:ea typeface="黑体" panose="02010609060101010101" pitchFamily="49" charset="-122"/>
                            </a:rPr>
                            <a:t>、作用力和反作用力必定属同一性质，作用在不同质点上。 </a:t>
                          </a:r>
                        </a:p>
                      </a:txBody>
                      <a:tcPr marT="45715" marB="45715" horzOverflow="overflow">
                        <a:lnL w="12700" cap="flat" cmpd="sng" algn="ctr">
                          <a:solidFill>
                            <a:srgbClr val="00001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1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1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1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FFFFCC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8988129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8383" name="Group 15">
                <a:extLst>
                  <a:ext uri="{FF2B5EF4-FFF2-40B4-BE49-F238E27FC236}">
                    <a16:creationId xmlns:a16="http://schemas.microsoft.com/office/drawing/2014/main" id="{BCD96B98-5F11-0347-BC16-ACC849CDEA5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34045574"/>
                  </p:ext>
                </p:extLst>
              </p:nvPr>
            </p:nvGraphicFramePr>
            <p:xfrm>
              <a:off x="-3905" y="1476377"/>
              <a:ext cx="9144000" cy="4261094"/>
            </p:xfrm>
            <a:graphic>
              <a:graphicData uri="http://schemas.openxmlformats.org/drawingml/2006/table">
                <a:tbl>
                  <a:tblPr/>
                  <a:tblGrid>
                    <a:gridCol w="406400">
                      <a:extLst>
                        <a:ext uri="{9D8B030D-6E8A-4147-A177-3AD203B41FA5}">
                          <a16:colId xmlns:a16="http://schemas.microsoft.com/office/drawing/2014/main" val="2404585391"/>
                        </a:ext>
                      </a:extLst>
                    </a:gridCol>
                    <a:gridCol w="2901950">
                      <a:extLst>
                        <a:ext uri="{9D8B030D-6E8A-4147-A177-3AD203B41FA5}">
                          <a16:colId xmlns:a16="http://schemas.microsoft.com/office/drawing/2014/main" val="4115499390"/>
                        </a:ext>
                      </a:extLst>
                    </a:gridCol>
                    <a:gridCol w="3105150">
                      <a:extLst>
                        <a:ext uri="{9D8B030D-6E8A-4147-A177-3AD203B41FA5}">
                          <a16:colId xmlns:a16="http://schemas.microsoft.com/office/drawing/2014/main" val="2411257380"/>
                        </a:ext>
                      </a:extLst>
                    </a:gridCol>
                    <a:gridCol w="2730500">
                      <a:extLst>
                        <a:ext uri="{9D8B030D-6E8A-4147-A177-3AD203B41FA5}">
                          <a16:colId xmlns:a16="http://schemas.microsoft.com/office/drawing/2014/main" val="3768872264"/>
                        </a:ext>
                      </a:extLst>
                    </a:gridCol>
                  </a:tblGrid>
                  <a:tr h="425450"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 marL="742950" indent="-285750"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 marL="1143000" indent="-228600"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 marL="1600200" indent="-228600"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 marL="2057400" indent="-228600"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endParaRPr kumimoji="1" lang="zh-CN" altLang="zh-CN" sz="1400" b="0" i="0" u="none" strike="noStrike" cap="none" normalizeH="0" baseline="0">
                            <a:ln>
                              <a:noFill/>
                            </a:ln>
                            <a:solidFill>
                              <a:srgbClr val="000066"/>
                            </a:solidFill>
                            <a:effectLst/>
                            <a:latin typeface="Times New Roman" panose="02020603050405020304" pitchFamily="18" charset="0"/>
                            <a:ea typeface="黑体" panose="02010609060101010101" pitchFamily="49" charset="-122"/>
                          </a:endParaRPr>
                        </a:p>
                      </a:txBody>
                      <a:tcPr marT="45715" marB="45715" horzOverflow="overflow">
                        <a:lnL w="12700" cap="flat" cmpd="sng" algn="ctr">
                          <a:solidFill>
                            <a:srgbClr val="00001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1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1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1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FFFFCC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 marL="742950" indent="-285750"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 marL="1143000" indent="-228600"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 marL="1600200" indent="-228600"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 marL="2057400" indent="-228600"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zh-CN" altLang="en-US" sz="20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rgbClr val="000066"/>
                              </a:solidFill>
                              <a:effectLst/>
                              <a:latin typeface="Times New Roman" panose="02020603050405020304" pitchFamily="18" charset="0"/>
                              <a:ea typeface="黑体" panose="02010609060101010101" pitchFamily="49" charset="-122"/>
                              <a:cs typeface="Times New Roman" panose="02020603050405020304" pitchFamily="18" charset="0"/>
                            </a:rPr>
                            <a:t>第 一 定 律</a:t>
                          </a:r>
                        </a:p>
                      </a:txBody>
                      <a:tcPr marT="45715" marB="45715" horzOverflow="overflow">
                        <a:lnL w="12700" cap="flat" cmpd="sng" algn="ctr">
                          <a:solidFill>
                            <a:srgbClr val="00001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1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1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1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FFFFCC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 marL="742950" indent="-285750"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 marL="1143000" indent="-228600"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 marL="1600200" indent="-228600"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 marL="2057400" indent="-228600"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zh-CN" altLang="en-US" sz="20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rgbClr val="000066"/>
                              </a:solidFill>
                              <a:effectLst/>
                              <a:latin typeface="Times New Roman" panose="02020603050405020304" pitchFamily="18" charset="0"/>
                              <a:ea typeface="黑体" panose="02010609060101010101" pitchFamily="49" charset="-122"/>
                              <a:cs typeface="Times New Roman" panose="02020603050405020304" pitchFamily="18" charset="0"/>
                            </a:rPr>
                            <a:t>第 二 定 律</a:t>
                          </a:r>
                        </a:p>
                      </a:txBody>
                      <a:tcPr marT="45715" marB="45715" horzOverflow="overflow">
                        <a:lnL w="12700" cap="flat" cmpd="sng" algn="ctr">
                          <a:solidFill>
                            <a:srgbClr val="00001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1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1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1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FFFFCC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 marL="742950" indent="-285750"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 marL="1143000" indent="-228600"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 marL="1600200" indent="-228600"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 marL="2057400" indent="-228600"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zh-CN" altLang="en-US" sz="20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rgbClr val="000066"/>
                              </a:solidFill>
                              <a:effectLst/>
                              <a:latin typeface="Times New Roman" panose="02020603050405020304" pitchFamily="18" charset="0"/>
                              <a:ea typeface="黑体" panose="02010609060101010101" pitchFamily="49" charset="-122"/>
                              <a:cs typeface="Times New Roman" panose="02020603050405020304" pitchFamily="18" charset="0"/>
                            </a:rPr>
                            <a:t>第 三 定 律</a:t>
                          </a:r>
                        </a:p>
                      </a:txBody>
                      <a:tcPr marT="45715" marB="45715" horzOverflow="overflow">
                        <a:lnL w="12700" cap="flat" cmpd="sng" algn="ctr">
                          <a:solidFill>
                            <a:srgbClr val="00001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1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1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1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FFFFCC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5512793"/>
                      </a:ext>
                    </a:extLst>
                  </a:tr>
                  <a:tr h="1616075"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 marL="742950" indent="-285750"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 marL="1143000" indent="-228600"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 marL="1600200" indent="-228600"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 marL="2057400" indent="-228600"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endParaRPr kumimoji="1" lang="en-US" altLang="zh-CN" sz="2000" b="0" i="0" u="none" strike="noStrike" cap="none" normalizeH="0" baseline="0">
                            <a:ln>
                              <a:noFill/>
                            </a:ln>
                            <a:solidFill>
                              <a:srgbClr val="000066"/>
                            </a:solidFill>
                            <a:effectLst/>
                            <a:latin typeface="Times New Roman" panose="02020603050405020304" pitchFamily="18" charset="0"/>
                            <a:ea typeface="黑体" panose="02010609060101010101" pitchFamily="49" charset="-122"/>
                          </a:endParaRPr>
                        </a:p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zh-CN" altLang="en-US" sz="20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rgbClr val="000066"/>
                              </a:solidFill>
                              <a:effectLst/>
                              <a:latin typeface="Times New Roman" panose="02020603050405020304" pitchFamily="18" charset="0"/>
                              <a:ea typeface="黑体" panose="02010609060101010101" pitchFamily="49" charset="-122"/>
                            </a:rPr>
                            <a:t>表</a:t>
                          </a:r>
                        </a:p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endParaRPr kumimoji="1" lang="zh-CN" altLang="en-US" sz="2000" b="0" i="0" u="none" strike="noStrike" cap="none" normalizeH="0" baseline="0">
                            <a:ln>
                              <a:noFill/>
                            </a:ln>
                            <a:solidFill>
                              <a:srgbClr val="000066"/>
                            </a:solidFill>
                            <a:effectLst/>
                            <a:latin typeface="Times New Roman" panose="02020603050405020304" pitchFamily="18" charset="0"/>
                            <a:ea typeface="黑体" panose="02010609060101010101" pitchFamily="49" charset="-122"/>
                          </a:endParaRPr>
                        </a:p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zh-CN" altLang="en-US" sz="20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rgbClr val="000066"/>
                              </a:solidFill>
                              <a:effectLst/>
                              <a:latin typeface="Times New Roman" panose="02020603050405020304" pitchFamily="18" charset="0"/>
                              <a:ea typeface="黑体" panose="02010609060101010101" pitchFamily="49" charset="-122"/>
                            </a:rPr>
                            <a:t>述 </a:t>
                          </a:r>
                        </a:p>
                      </a:txBody>
                      <a:tcPr marT="45715" marB="45715" horzOverflow="overflow">
                        <a:lnL w="12700" cap="flat" cmpd="sng" algn="ctr">
                          <a:solidFill>
                            <a:srgbClr val="00001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1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1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1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FFFFCC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 marL="742950" indent="-285750"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 marL="1143000" indent="-228600"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 marL="1600200" indent="-228600"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 marL="2057400" indent="-228600"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zh-CN" altLang="en-US" sz="20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66"/>
                              </a:solidFill>
                              <a:effectLst/>
                              <a:latin typeface="Times New Roman" panose="02020603050405020304" pitchFamily="18" charset="0"/>
                              <a:ea typeface="黑体" panose="02010609060101010101" pitchFamily="49" charset="-122"/>
                            </a:rPr>
                            <a:t>自由质点有保持静止或匀速直线运动的性质，直到其它物体对它作用（外力）迫使它改变这种状态。</a:t>
                          </a:r>
                        </a:p>
                      </a:txBody>
                      <a:tcPr marT="45715" marB="45715" horzOverflow="overflow">
                        <a:lnL w="12700" cap="flat" cmpd="sng" algn="ctr">
                          <a:solidFill>
                            <a:srgbClr val="00001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1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1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1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FFFFCC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 marL="742950" indent="-285750"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 marL="1143000" indent="-228600"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 marL="1600200" indent="-228600"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 marL="2057400" indent="-228600"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zh-CN" altLang="en-US" sz="20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66"/>
                              </a:solidFill>
                              <a:effectLst/>
                              <a:latin typeface="Times New Roman" panose="02020603050405020304" pitchFamily="18" charset="0"/>
                              <a:ea typeface="黑体" panose="02010609060101010101" pitchFamily="49" charset="-122"/>
                            </a:rPr>
                            <a:t>质点受外力作用，其加速度大小与外力大小成正比，与物体自身质量成反比，加速度的方向与外力方向相同。 </a:t>
                          </a:r>
                        </a:p>
                      </a:txBody>
                      <a:tcPr marT="45715" marB="45715" horzOverflow="overflow">
                        <a:lnL w="12700" cap="flat" cmpd="sng" algn="ctr">
                          <a:solidFill>
                            <a:srgbClr val="00001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1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1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1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FFFFCC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 marL="742950" indent="-285750"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 marL="1143000" indent="-228600"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 marL="1600200" indent="-228600"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 marL="2057400" indent="-228600"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zh-CN" altLang="en-US" sz="20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66"/>
                              </a:solidFill>
                              <a:effectLst/>
                              <a:latin typeface="Times New Roman" panose="02020603050405020304" pitchFamily="18" charset="0"/>
                              <a:ea typeface="黑体" panose="02010609060101010101" pitchFamily="49" charset="-122"/>
                            </a:rPr>
                            <a:t>两质点间相互作用力，等值、反向、共线。</a:t>
                          </a:r>
                        </a:p>
                      </a:txBody>
                      <a:tcPr marT="45715" marB="45715" horzOverflow="overflow">
                        <a:lnL w="12700" cap="flat" cmpd="sng" algn="ctr">
                          <a:solidFill>
                            <a:srgbClr val="00001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1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1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1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FFFFCC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39216273"/>
                      </a:ext>
                    </a:extLst>
                  </a:tr>
                  <a:tr h="701675"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 marL="742950" indent="-285750"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 marL="1143000" indent="-228600"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 marL="1600200" indent="-228600"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 marL="2057400" indent="-228600"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zh-CN" altLang="en-US" sz="20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rgbClr val="000066"/>
                              </a:solidFill>
                              <a:effectLst/>
                              <a:latin typeface="Times New Roman" panose="02020603050405020304" pitchFamily="18" charset="0"/>
                              <a:ea typeface="黑体" panose="02010609060101010101" pitchFamily="49" charset="-122"/>
                            </a:rPr>
                            <a:t>公式</a:t>
                          </a:r>
                        </a:p>
                      </a:txBody>
                      <a:tcPr marT="45715" marB="45715" horzOverflow="overflow">
                        <a:lnL w="12700" cap="flat" cmpd="sng" algn="ctr">
                          <a:solidFill>
                            <a:srgbClr val="00001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1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1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1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FFFFCC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 marL="742950" indent="-285750"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 marL="1143000" indent="-228600"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 marL="1600200" indent="-228600"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 marL="2057400" indent="-228600"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zh-CN" altLang="en-US" sz="2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66"/>
                              </a:solidFill>
                              <a:effectLst/>
                              <a:latin typeface="Times New Roman" panose="02020603050405020304" pitchFamily="18" charset="0"/>
                              <a:ea typeface="黑体" panose="02010609060101010101" pitchFamily="49" charset="-122"/>
                            </a:rPr>
                            <a:t>  </a:t>
                          </a:r>
                          <a:r>
                            <a:rPr kumimoji="1" lang="zh-CN" altLang="en-US" sz="24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66"/>
                              </a:solidFill>
                              <a:effectLst/>
                              <a:latin typeface="Times New Roman" panose="02020603050405020304" pitchFamily="18" charset="0"/>
                              <a:ea typeface="黑体" panose="02010609060101010101" pitchFamily="49" charset="-122"/>
                            </a:rPr>
                            <a:t>无作用 </a:t>
                          </a:r>
                          <a:r>
                            <a:rPr kumimoji="1" lang="zh-CN" altLang="en-US" sz="2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66"/>
                              </a:solidFill>
                              <a:effectLst/>
                              <a:latin typeface="Times New Roman" panose="02020603050405020304" pitchFamily="18" charset="0"/>
                              <a:ea typeface="黑体" panose="02010609060101010101" pitchFamily="49" charset="-122"/>
                              <a:sym typeface="Wingdings" pitchFamily="2" charset="2"/>
                            </a:rPr>
                            <a:t></a:t>
                          </a:r>
                          <a:endParaRPr kumimoji="1" lang="zh-CN" altLang="en-US" sz="18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66"/>
                            </a:solidFill>
                            <a:effectLst/>
                            <a:latin typeface="Times New Roman" panose="02020603050405020304" pitchFamily="18" charset="0"/>
                            <a:ea typeface="黑体" panose="02010609060101010101" pitchFamily="49" charset="-122"/>
                          </a:endParaRPr>
                        </a:p>
                      </a:txBody>
                      <a:tcPr marT="45715" marB="45715" anchor="ctr" horzOverflow="overflow">
                        <a:lnL w="12700" cap="flat" cmpd="sng" algn="ctr">
                          <a:solidFill>
                            <a:srgbClr val="00001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1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1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1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FFFFCC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 marL="742950" indent="-285750"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 marL="1143000" indent="-228600"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 marL="1600200" indent="-228600"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 marL="2057400" indent="-228600"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endParaRPr kumimoji="1" lang="zh-CN" altLang="en-US" sz="18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66"/>
                            </a:solidFill>
                            <a:effectLst/>
                            <a:latin typeface="Times New Roman" panose="02020603050405020304" pitchFamily="18" charset="0"/>
                            <a:ea typeface="黑体" panose="02010609060101010101" pitchFamily="49" charset="-122"/>
                          </a:endParaRPr>
                        </a:p>
                      </a:txBody>
                      <a:tcPr marT="45715" marB="45715" horzOverflow="overflow">
                        <a:lnL w="12700" cap="flat" cmpd="sng" algn="ctr">
                          <a:solidFill>
                            <a:srgbClr val="00001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1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1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1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FFFFCC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 marL="742950" indent="-285750"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 marL="1143000" indent="-228600"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 marL="1600200" indent="-228600"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 marL="2057400" indent="-228600"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endParaRPr kumimoji="1" lang="zh-CN" altLang="en-US" sz="1800" b="0" i="0" u="none" strike="noStrike" cap="none" normalizeH="0" baseline="0">
                            <a:ln>
                              <a:noFill/>
                            </a:ln>
                            <a:solidFill>
                              <a:srgbClr val="000066"/>
                            </a:solidFill>
                            <a:effectLst/>
                            <a:latin typeface="Times New Roman" panose="02020603050405020304" pitchFamily="18" charset="0"/>
                            <a:ea typeface="黑体" panose="02010609060101010101" pitchFamily="49" charset="-122"/>
                          </a:endParaRPr>
                        </a:p>
                      </a:txBody>
                      <a:tcPr marT="45715" marB="45715" horzOverflow="overflow">
                        <a:lnL w="12700" cap="flat" cmpd="sng" algn="ctr">
                          <a:solidFill>
                            <a:srgbClr val="00001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1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1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1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FFFFCC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19542485"/>
                      </a:ext>
                    </a:extLst>
                  </a:tr>
                  <a:tr h="1517894"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 marL="742950" indent="-285750"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 marL="1143000" indent="-228600"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 marL="1600200" indent="-228600"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 marL="2057400" indent="-228600"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endParaRPr kumimoji="1" lang="en-US" altLang="zh-CN" sz="2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66"/>
                            </a:solidFill>
                            <a:effectLst/>
                            <a:latin typeface="Times New Roman" panose="02020603050405020304" pitchFamily="18" charset="0"/>
                            <a:ea typeface="黑体" panose="02010609060101010101" pitchFamily="49" charset="-122"/>
                          </a:endParaRPr>
                        </a:p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zh-CN" altLang="en-US" sz="20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66"/>
                              </a:solidFill>
                              <a:effectLst/>
                              <a:latin typeface="Times New Roman" panose="02020603050405020304" pitchFamily="18" charset="0"/>
                              <a:ea typeface="黑体" panose="02010609060101010101" pitchFamily="49" charset="-122"/>
                            </a:rPr>
                            <a:t>要</a:t>
                          </a:r>
                        </a:p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endParaRPr kumimoji="1" lang="zh-CN" altLang="en-US" sz="2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66"/>
                            </a:solidFill>
                            <a:effectLst/>
                            <a:latin typeface="Times New Roman" panose="02020603050405020304" pitchFamily="18" charset="0"/>
                            <a:ea typeface="黑体" panose="02010609060101010101" pitchFamily="49" charset="-122"/>
                          </a:endParaRPr>
                        </a:p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zh-CN" altLang="en-US" sz="20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66"/>
                              </a:solidFill>
                              <a:effectLst/>
                              <a:latin typeface="Times New Roman" panose="02020603050405020304" pitchFamily="18" charset="0"/>
                              <a:ea typeface="黑体" panose="02010609060101010101" pitchFamily="49" charset="-122"/>
                            </a:rPr>
                            <a:t>点 </a:t>
                          </a:r>
                        </a:p>
                      </a:txBody>
                      <a:tcPr marT="45715" marB="45715" horzOverflow="overflow">
                        <a:lnL w="12700" cap="flat" cmpd="sng" algn="ctr">
                          <a:solidFill>
                            <a:srgbClr val="00001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1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1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1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FFFFCC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 marL="742950" indent="-285750"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 marL="1143000" indent="-228600"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 marL="1600200" indent="-228600"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 marL="2057400" indent="-228600"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66"/>
                              </a:solidFill>
                              <a:effectLst/>
                              <a:latin typeface="Times New Roman" panose="02020603050405020304" pitchFamily="18" charset="0"/>
                              <a:ea typeface="黑体" panose="02010609060101010101" pitchFamily="49" charset="-122"/>
                            </a:rPr>
                            <a:t>1</a:t>
                          </a:r>
                          <a:r>
                            <a:rPr kumimoji="1" lang="zh-CN" altLang="en-US" sz="1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66"/>
                              </a:solidFill>
                              <a:effectLst/>
                              <a:latin typeface="Times New Roman" panose="02020603050405020304" pitchFamily="18" charset="0"/>
                              <a:ea typeface="黑体" panose="02010609060101010101" pitchFamily="49" charset="-122"/>
                            </a:rPr>
                            <a:t>、</a:t>
                          </a:r>
                          <a:r>
                            <a:rPr kumimoji="1" lang="zh-CN" altLang="en-US" sz="1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latin typeface="Times New Roman" panose="02020603050405020304" pitchFamily="18" charset="0"/>
                              <a:ea typeface="黑体" panose="02010609060101010101" pitchFamily="49" charset="-122"/>
                            </a:rPr>
                            <a:t>惯性</a:t>
                          </a:r>
                          <a:r>
                            <a:rPr kumimoji="1" lang="en-US" altLang="zh-CN" sz="1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66"/>
                              </a:solidFill>
                              <a:effectLst/>
                              <a:latin typeface="Times New Roman" panose="02020603050405020304" pitchFamily="18" charset="0"/>
                              <a:ea typeface="黑体" panose="02010609060101010101" pitchFamily="49" charset="-122"/>
                            </a:rPr>
                            <a:t>—</a:t>
                          </a:r>
                          <a:r>
                            <a:rPr kumimoji="1" lang="zh-CN" altLang="en-US" sz="1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66"/>
                              </a:solidFill>
                              <a:effectLst/>
                              <a:latin typeface="Times New Roman" panose="02020603050405020304" pitchFamily="18" charset="0"/>
                              <a:ea typeface="黑体" panose="02010609060101010101" pitchFamily="49" charset="-122"/>
                            </a:rPr>
                            <a:t>质点具有保持其速度不变的性质。</a:t>
                          </a:r>
                        </a:p>
                      </a:txBody>
                      <a:tcPr marT="45715" marB="45715" horzOverflow="overflow">
                        <a:lnL w="12700" cap="flat" cmpd="sng" algn="ctr">
                          <a:solidFill>
                            <a:srgbClr val="00001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1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1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1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FF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T="45715" marB="45715" horzOverflow="overflow">
                        <a:lnL w="12700" cap="flat" cmpd="sng" algn="ctr">
                          <a:solidFill>
                            <a:srgbClr val="00001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1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1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1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2"/>
                          <a:stretch>
                            <a:fillRect l="-109020" t="-183936" r="-89608" b="-5221"/>
                          </a:stretch>
                        </a:blip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 marL="742950" indent="-285750"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 marL="1143000" indent="-228600"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 marL="1600200" indent="-228600"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 marL="2057400" indent="-228600"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66"/>
                              </a:solidFill>
                              <a:effectLst/>
                              <a:latin typeface="Times New Roman" panose="02020603050405020304" pitchFamily="18" charset="0"/>
                              <a:ea typeface="黑体" panose="02010609060101010101" pitchFamily="49" charset="-122"/>
                            </a:rPr>
                            <a:t>1</a:t>
                          </a:r>
                          <a:r>
                            <a:rPr kumimoji="1" lang="zh-CN" altLang="en-US" sz="1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66"/>
                              </a:solidFill>
                              <a:effectLst/>
                              <a:latin typeface="Times New Roman" panose="02020603050405020304" pitchFamily="18" charset="0"/>
                              <a:ea typeface="黑体" panose="02010609060101010101" pitchFamily="49" charset="-122"/>
                            </a:rPr>
                            <a:t>、作用力和反作用力是成对出现、成对消失的。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66"/>
                              </a:solidFill>
                              <a:effectLst/>
                              <a:latin typeface="Times New Roman" panose="02020603050405020304" pitchFamily="18" charset="0"/>
                              <a:ea typeface="黑体" panose="02010609060101010101" pitchFamily="49" charset="-122"/>
                            </a:rPr>
                            <a:t>2</a:t>
                          </a:r>
                          <a:r>
                            <a:rPr kumimoji="1" lang="zh-CN" altLang="en-US" sz="1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66"/>
                              </a:solidFill>
                              <a:effectLst/>
                              <a:latin typeface="Times New Roman" panose="02020603050405020304" pitchFamily="18" charset="0"/>
                              <a:ea typeface="黑体" panose="02010609060101010101" pitchFamily="49" charset="-122"/>
                            </a:rPr>
                            <a:t>、作用力和反作用力必定属同一性质，作用在不同质点上。 </a:t>
                          </a:r>
                        </a:p>
                      </a:txBody>
                      <a:tcPr marT="45715" marB="45715" horzOverflow="overflow">
                        <a:lnL w="12700" cap="flat" cmpd="sng" algn="ctr">
                          <a:solidFill>
                            <a:srgbClr val="00001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1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1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1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FFFFCC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8988129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03" name="对象 3">
                <a:extLst>
                  <a:ext uri="{FF2B5EF4-FFF2-40B4-BE49-F238E27FC236}">
                    <a16:creationId xmlns:a16="http://schemas.microsoft.com/office/drawing/2014/main" id="{42EA1485-8E95-894D-A3D2-5F350D3F9F64}"/>
                  </a:ext>
                </a:extLst>
              </p:cNvPr>
              <p:cNvSpPr txBox="1"/>
              <p:nvPr/>
            </p:nvSpPr>
            <p:spPr bwMode="auto">
              <a:xfrm>
                <a:off x="2185988" y="3644900"/>
                <a:ext cx="762000" cy="431800"/>
              </a:xfrm>
              <a:prstGeom prst="rect">
                <a:avLst/>
              </a:prstGeom>
              <a:solidFill>
                <a:srgbClr val="FFFF99"/>
              </a:solidFill>
              <a:ln w="28575">
                <a:solidFill>
                  <a:schemeClr val="accent2"/>
                </a:solidFill>
                <a:miter lim="800000"/>
                <a:headEnd/>
                <a:tailEnd/>
              </a:ln>
            </p:spPr>
            <p:txBody>
              <a:bodyPr>
                <a:normAutofit fontScale="85000" lnSpcReduction="1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acc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7203" name="对象 3">
                <a:extLst>
                  <a:ext uri="{FF2B5EF4-FFF2-40B4-BE49-F238E27FC236}">
                    <a16:creationId xmlns:a16="http://schemas.microsoft.com/office/drawing/2014/main" id="{42EA1485-8E95-894D-A3D2-5F350D3F9F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185988" y="3644900"/>
                <a:ext cx="762000" cy="431800"/>
              </a:xfrm>
              <a:prstGeom prst="rect">
                <a:avLst/>
              </a:prstGeom>
              <a:blipFill>
                <a:blip r:embed="rId3"/>
                <a:stretch>
                  <a:fillRect t="-7895" r="-23846"/>
                </a:stretch>
              </a:blipFill>
              <a:ln w="28575">
                <a:solidFill>
                  <a:schemeClr val="accent2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04" name="对象 4">
                <a:extLst>
                  <a:ext uri="{FF2B5EF4-FFF2-40B4-BE49-F238E27FC236}">
                    <a16:creationId xmlns:a16="http://schemas.microsoft.com/office/drawing/2014/main" id="{B686B696-6CFA-F141-8E81-AC308D9092C0}"/>
                  </a:ext>
                </a:extLst>
              </p:cNvPr>
              <p:cNvSpPr txBox="1"/>
              <p:nvPr/>
            </p:nvSpPr>
            <p:spPr bwMode="auto">
              <a:xfrm>
                <a:off x="4211960" y="3644900"/>
                <a:ext cx="1192262" cy="430213"/>
              </a:xfrm>
              <a:prstGeom prst="rect">
                <a:avLst/>
              </a:prstGeom>
              <a:solidFill>
                <a:srgbClr val="FFFF99"/>
              </a:solidFill>
              <a:ln w="28575">
                <a:solidFill>
                  <a:schemeClr val="accent2"/>
                </a:solidFill>
                <a:miter lim="800000"/>
                <a:headEnd/>
                <a:tailEnd/>
              </a:ln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</m:acc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acc>
                        <m:accPr>
                          <m:chr m:val="⃗"/>
                          <m:ctrlP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acc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7204" name="对象 4">
                <a:extLst>
                  <a:ext uri="{FF2B5EF4-FFF2-40B4-BE49-F238E27FC236}">
                    <a16:creationId xmlns:a16="http://schemas.microsoft.com/office/drawing/2014/main" id="{B686B696-6CFA-F141-8E81-AC308D9092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211960" y="3644900"/>
                <a:ext cx="1192262" cy="430213"/>
              </a:xfrm>
              <a:prstGeom prst="rect">
                <a:avLst/>
              </a:prstGeom>
              <a:blipFill>
                <a:blip r:embed="rId4"/>
                <a:stretch>
                  <a:fillRect t="-14667" r="-11940"/>
                </a:stretch>
              </a:blipFill>
              <a:ln w="28575">
                <a:solidFill>
                  <a:schemeClr val="accent2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05" name="对象 5">
                <a:extLst>
                  <a:ext uri="{FF2B5EF4-FFF2-40B4-BE49-F238E27FC236}">
                    <a16:creationId xmlns:a16="http://schemas.microsoft.com/office/drawing/2014/main" id="{34ACE24A-6573-1541-A5CF-4D6AD93BC865}"/>
                  </a:ext>
                </a:extLst>
              </p:cNvPr>
              <p:cNvSpPr txBox="1"/>
              <p:nvPr/>
            </p:nvSpPr>
            <p:spPr bwMode="auto">
              <a:xfrm>
                <a:off x="6444209" y="3606800"/>
                <a:ext cx="2696616" cy="508000"/>
              </a:xfrm>
              <a:prstGeom prst="rect">
                <a:avLst/>
              </a:prstGeom>
              <a:solidFill>
                <a:srgbClr val="FFFF99"/>
              </a:solidFill>
              <a:ln w="28575">
                <a:solidFill>
                  <a:schemeClr val="accent2"/>
                </a:solidFill>
                <a:miter lim="800000"/>
                <a:headEnd/>
                <a:tailEnd/>
              </a:ln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</m:e>
                        <m:sub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</m:e>
                        <m:sub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, </m:t>
                      </m:r>
                      <m:sSub>
                        <m:sSubPr>
                          <m:ctrlP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acc>
                        </m:e>
                        <m:sub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</m:e>
                        <m:sub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7205" name="对象 5">
                <a:extLst>
                  <a:ext uri="{FF2B5EF4-FFF2-40B4-BE49-F238E27FC236}">
                    <a16:creationId xmlns:a16="http://schemas.microsoft.com/office/drawing/2014/main" id="{34ACE24A-6573-1541-A5CF-4D6AD93BC8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444209" y="3606800"/>
                <a:ext cx="2696616" cy="508000"/>
              </a:xfrm>
              <a:prstGeom prst="rect">
                <a:avLst/>
              </a:prstGeom>
              <a:blipFill>
                <a:blip r:embed="rId5"/>
                <a:stretch>
                  <a:fillRect t="-12500"/>
                </a:stretch>
              </a:blipFill>
              <a:ln w="28575">
                <a:solidFill>
                  <a:schemeClr val="accent2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 Box 6">
            <a:extLst>
              <a:ext uri="{FF2B5EF4-FFF2-40B4-BE49-F238E27FC236}">
                <a16:creationId xmlns:a16="http://schemas.microsoft.com/office/drawing/2014/main" id="{BD6C9BAC-9596-F942-97FD-473C222370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04813"/>
            <a:ext cx="3467100" cy="584200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一、牛顿运动定律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CAC9510-D6BE-44C5-B5FB-C6A25D4F86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0AAC41C-04D6-504B-BE1A-FBC69733C12B}" type="slidenum">
              <a:rPr lang="en-US" altLang="zh-CN" smtClean="0"/>
              <a:pPr>
                <a:defRPr/>
              </a:pPr>
              <a:t>2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8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380" grpId="0" autoUpdateAnimBg="0"/>
      <p:bldP spid="8" grpId="0" animBg="1" autoUpdateAnimBg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5">
            <a:extLst>
              <a:ext uri="{FF2B5EF4-FFF2-40B4-BE49-F238E27FC236}">
                <a16:creationId xmlns:a16="http://schemas.microsoft.com/office/drawing/2014/main" id="{7D1F9AB4-EDF5-234C-9118-81762A72BB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425" y="476399"/>
            <a:ext cx="5570756" cy="461665"/>
          </a:xfrm>
          <a:prstGeom prst="rect">
            <a:avLst/>
          </a:prstGeom>
          <a:solidFill>
            <a:srgbClr val="FFFF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0">
              <a:spcBef>
                <a:spcPct val="50000"/>
              </a:spcBef>
              <a:buNone/>
              <a:defRPr/>
            </a:pP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3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、带约束的质点（</a:t>
            </a:r>
            <a:r>
              <a:rPr lang="zh-CN" altLang="en-US" sz="2400" dirty="0">
                <a:solidFill>
                  <a:srgbClr val="0432FF"/>
                </a:solidFill>
                <a:ea typeface="黑体" panose="02010609060101010101" pitchFamily="49" charset="-122"/>
              </a:rPr>
              <a:t>非自由质点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）的处理</a:t>
            </a:r>
          </a:p>
        </p:txBody>
      </p:sp>
      <p:sp>
        <p:nvSpPr>
          <p:cNvPr id="5" name="Rectangle 15">
            <a:extLst>
              <a:ext uri="{FF2B5EF4-FFF2-40B4-BE49-F238E27FC236}">
                <a16:creationId xmlns:a16="http://schemas.microsoft.com/office/drawing/2014/main" id="{06C8CB16-08CA-744E-8F3E-558B90F5B7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424" y="1107430"/>
            <a:ext cx="6345783" cy="461665"/>
          </a:xfrm>
          <a:prstGeom prst="rect">
            <a:avLst/>
          </a:prstGeom>
          <a:solidFill>
            <a:srgbClr val="FFFF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约束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：预先给定的、对质点运动的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强制性限制</a:t>
            </a:r>
          </a:p>
        </p:txBody>
      </p:sp>
      <p:sp>
        <p:nvSpPr>
          <p:cNvPr id="6" name="Rectangle 15">
            <a:extLst>
              <a:ext uri="{FF2B5EF4-FFF2-40B4-BE49-F238E27FC236}">
                <a16:creationId xmlns:a16="http://schemas.microsoft.com/office/drawing/2014/main" id="{E509BE55-AA40-1D4D-BA15-D731ACE2D8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425" y="1752600"/>
            <a:ext cx="2386013" cy="461963"/>
          </a:xfrm>
          <a:prstGeom prst="rect">
            <a:avLst/>
          </a:prstGeom>
          <a:solidFill>
            <a:srgbClr val="FFFF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举例：平抛运动</a:t>
            </a: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pitchFamily="49" charset="-122"/>
              <a:cs typeface="+mn-cs"/>
            </a:endParaRPr>
          </a:p>
        </p:txBody>
      </p:sp>
      <p:pic>
        <p:nvPicPr>
          <p:cNvPr id="13318" name="图片 7">
            <a:extLst>
              <a:ext uri="{FF2B5EF4-FFF2-40B4-BE49-F238E27FC236}">
                <a16:creationId xmlns:a16="http://schemas.microsoft.com/office/drawing/2014/main" id="{708DCA74-8547-F441-AAED-46EC436F11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1738" y="2135188"/>
            <a:ext cx="5078412" cy="25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3319" name="直接箭头连接符 9">
            <a:extLst>
              <a:ext uri="{FF2B5EF4-FFF2-40B4-BE49-F238E27FC236}">
                <a16:creationId xmlns:a16="http://schemas.microsoft.com/office/drawing/2014/main" id="{AB8A80F7-5544-954C-AD66-B47A607B3FFF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3851275" y="1984375"/>
            <a:ext cx="1152525" cy="4763"/>
          </a:xfrm>
          <a:prstGeom prst="straightConnector1">
            <a:avLst/>
          </a:prstGeom>
          <a:noFill/>
          <a:ln w="44450" algn="ctr">
            <a:solidFill>
              <a:srgbClr val="0000FF"/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aphicFrame>
        <p:nvGraphicFramePr>
          <p:cNvPr id="13320" name="对象 14">
            <a:extLst>
              <a:ext uri="{FF2B5EF4-FFF2-40B4-BE49-F238E27FC236}">
                <a16:creationId xmlns:a16="http://schemas.microsoft.com/office/drawing/2014/main" id="{2EB065B2-E0DF-2845-A854-EA31AD0EE24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148263" y="1733550"/>
          <a:ext cx="4572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494" name="Equation" r:id="rId4" imgW="1752600" imgH="2635250" progId="Equation.DSMT4">
                  <p:embed/>
                </p:oleObj>
              </mc:Choice>
              <mc:Fallback>
                <p:oleObj name="Equation" r:id="rId4" imgW="1752600" imgH="2635250" progId="Equation.DSMT4">
                  <p:embed/>
                  <p:pic>
                    <p:nvPicPr>
                      <p:cNvPr id="13320" name="对象 14">
                        <a:extLst>
                          <a:ext uri="{FF2B5EF4-FFF2-40B4-BE49-F238E27FC236}">
                            <a16:creationId xmlns:a16="http://schemas.microsoft.com/office/drawing/2014/main" id="{2EB065B2-E0DF-2845-A854-EA31AD0EE24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48263" y="1733550"/>
                        <a:ext cx="457200" cy="685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Rectangle 15">
            <a:extLst>
              <a:ext uri="{FF2B5EF4-FFF2-40B4-BE49-F238E27FC236}">
                <a16:creationId xmlns:a16="http://schemas.microsoft.com/office/drawing/2014/main" id="{E9C128A6-8A14-C54E-97AC-51179406BC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425" y="2330450"/>
            <a:ext cx="3249613" cy="1570038"/>
          </a:xfrm>
          <a:prstGeom prst="rect">
            <a:avLst/>
          </a:prstGeom>
          <a:solidFill>
            <a:srgbClr val="FFFF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自由质点</a:t>
            </a:r>
            <a:endParaRPr kumimoji="1" lang="en-US" altLang="zh-CN" sz="2400" b="0" i="0" u="none" strike="noStrike" kern="1200" cap="none" spc="0" normalizeH="0" baseline="0" noProof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pitchFamily="49" charset="-122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初速     ，虚线轨迹</a:t>
            </a:r>
            <a:endParaRPr kumimoji="1" lang="en-US" altLang="zh-CN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pitchFamily="49" charset="-122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初速         ，实线轨迹</a:t>
            </a:r>
          </a:p>
        </p:txBody>
      </p:sp>
      <p:sp>
        <p:nvSpPr>
          <p:cNvPr id="13325" name="Rectangle 15">
            <a:extLst>
              <a:ext uri="{FF2B5EF4-FFF2-40B4-BE49-F238E27FC236}">
                <a16:creationId xmlns:a16="http://schemas.microsoft.com/office/drawing/2014/main" id="{9137C637-2360-B744-B283-3DD5E109BD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425" y="4149725"/>
            <a:ext cx="7786688" cy="2122488"/>
          </a:xfrm>
          <a:prstGeom prst="rect">
            <a:avLst/>
          </a:prstGeom>
          <a:solidFill>
            <a:srgbClr val="FFFF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非自由质点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：将实线装上轨道，小环套在轨道平抛</a:t>
            </a:r>
            <a:endParaRPr kumimoji="1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pitchFamily="49" charset="-122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不论初速多少，轨迹必定沿轨道。</a:t>
            </a:r>
            <a:endParaRPr kumimoji="1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pitchFamily="49" charset="-122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我们对           附加了限制条件（</a:t>
            </a: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约束</a:t>
            </a:r>
            <a:r>
              <a:rPr lang="zh-CN" altLang="en-US" sz="2400" b="1" dirty="0">
                <a:solidFill>
                  <a:srgbClr val="0000FF"/>
                </a:solidFill>
                <a:ea typeface="黑体" panose="02010609060101010101" pitchFamily="49" charset="-122"/>
              </a:rPr>
              <a:t>方程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）</a:t>
            </a:r>
            <a:endParaRPr kumimoji="1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pitchFamily="49" charset="-122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轨道对质点本身有作用力，称为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约束力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/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被动力</a:t>
            </a:r>
            <a:endParaRPr kumimoji="1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pitchFamily="49" charset="-122"/>
              <a:cs typeface="+mn-cs"/>
            </a:endParaRPr>
          </a:p>
        </p:txBody>
      </p:sp>
      <p:graphicFrame>
        <p:nvGraphicFramePr>
          <p:cNvPr id="13326" name="对象 18">
            <a:extLst>
              <a:ext uri="{FF2B5EF4-FFF2-40B4-BE49-F238E27FC236}">
                <a16:creationId xmlns:a16="http://schemas.microsoft.com/office/drawing/2014/main" id="{6E34C7D6-547A-8E46-BC69-60D5F283EFE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16970536"/>
              </p:ext>
            </p:extLst>
          </p:nvPr>
        </p:nvGraphicFramePr>
        <p:xfrm>
          <a:off x="5940152" y="5157788"/>
          <a:ext cx="1397000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495" name="Equation" r:id="rId6" imgW="6438900" imgH="2635250" progId="Equation.DSMT4">
                  <p:embed/>
                </p:oleObj>
              </mc:Choice>
              <mc:Fallback>
                <p:oleObj name="Equation" r:id="rId6" imgW="6438900" imgH="2635250" progId="Equation.DSMT4">
                  <p:embed/>
                  <p:pic>
                    <p:nvPicPr>
                      <p:cNvPr id="13326" name="对象 18">
                        <a:extLst>
                          <a:ext uri="{FF2B5EF4-FFF2-40B4-BE49-F238E27FC236}">
                            <a16:creationId xmlns:a16="http://schemas.microsoft.com/office/drawing/2014/main" id="{6E34C7D6-547A-8E46-BC69-60D5F283EFE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40152" y="5157788"/>
                        <a:ext cx="1397000" cy="571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27" name="对象 19">
            <a:extLst>
              <a:ext uri="{FF2B5EF4-FFF2-40B4-BE49-F238E27FC236}">
                <a16:creationId xmlns:a16="http://schemas.microsoft.com/office/drawing/2014/main" id="{C897FBA0-3392-3B4A-9BB8-49FFB60585C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227138" y="5221288"/>
          <a:ext cx="698500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496" name="Equation" r:id="rId8" imgW="3219450" imgH="2343150" progId="Equation.DSMT4">
                  <p:embed/>
                </p:oleObj>
              </mc:Choice>
              <mc:Fallback>
                <p:oleObj name="Equation" r:id="rId8" imgW="3219450" imgH="2343150" progId="Equation.DSMT4">
                  <p:embed/>
                  <p:pic>
                    <p:nvPicPr>
                      <p:cNvPr id="13327" name="对象 19">
                        <a:extLst>
                          <a:ext uri="{FF2B5EF4-FFF2-40B4-BE49-F238E27FC236}">
                            <a16:creationId xmlns:a16="http://schemas.microsoft.com/office/drawing/2014/main" id="{C897FBA0-3392-3B4A-9BB8-49FFB60585C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27138" y="5221288"/>
                        <a:ext cx="698500" cy="50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23" name="对象 21">
            <a:extLst>
              <a:ext uri="{FF2B5EF4-FFF2-40B4-BE49-F238E27FC236}">
                <a16:creationId xmlns:a16="http://schemas.microsoft.com/office/drawing/2014/main" id="{25688257-A0C0-584C-8CE3-EEF6ECB0268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68350" y="2798763"/>
          <a:ext cx="4572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497" name="Equation" r:id="rId10" imgW="1752600" imgH="2635250" progId="Equation.DSMT4">
                  <p:embed/>
                </p:oleObj>
              </mc:Choice>
              <mc:Fallback>
                <p:oleObj name="Equation" r:id="rId10" imgW="1752600" imgH="2635250" progId="Equation.DSMT4">
                  <p:embed/>
                  <p:pic>
                    <p:nvPicPr>
                      <p:cNvPr id="13323" name="对象 21">
                        <a:extLst>
                          <a:ext uri="{FF2B5EF4-FFF2-40B4-BE49-F238E27FC236}">
                            <a16:creationId xmlns:a16="http://schemas.microsoft.com/office/drawing/2014/main" id="{25688257-A0C0-584C-8CE3-EEF6ECB0268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8350" y="2798763"/>
                        <a:ext cx="457200" cy="685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24" name="对象 22">
            <a:extLst>
              <a:ext uri="{FF2B5EF4-FFF2-40B4-BE49-F238E27FC236}">
                <a16:creationId xmlns:a16="http://schemas.microsoft.com/office/drawing/2014/main" id="{83240C56-FAB7-5A4D-9CDB-2930AAF7E01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27088" y="3390900"/>
          <a:ext cx="7239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498" name="Equation" r:id="rId12" imgW="2781300" imgH="2635250" progId="Equation.DSMT4">
                  <p:embed/>
                </p:oleObj>
              </mc:Choice>
              <mc:Fallback>
                <p:oleObj name="Equation" r:id="rId12" imgW="2781300" imgH="2635250" progId="Equation.DSMT4">
                  <p:embed/>
                  <p:pic>
                    <p:nvPicPr>
                      <p:cNvPr id="13324" name="对象 22">
                        <a:extLst>
                          <a:ext uri="{FF2B5EF4-FFF2-40B4-BE49-F238E27FC236}">
                            <a16:creationId xmlns:a16="http://schemas.microsoft.com/office/drawing/2014/main" id="{83240C56-FAB7-5A4D-9CDB-2930AAF7E01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088" y="3390900"/>
                        <a:ext cx="723900" cy="685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7BE970A-D97F-4E07-B724-A1B1A63D28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0AAC41C-04D6-504B-BE1A-FBC69733C12B}" type="slidenum">
              <a:rPr lang="en-US" altLang="zh-CN" smtClean="0"/>
              <a:pPr>
                <a:defRPr/>
              </a:pPr>
              <a:t>20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97758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3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3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3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3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3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33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133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133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3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3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 nodeType="clickPar">
                      <p:stCondLst>
                        <p:cond delay="indefinite"/>
                      </p:stCondLst>
                      <p:childTnLst>
                        <p:par>
                          <p:cTn id="7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133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 autoUpdateAnimBg="0"/>
      <p:bldP spid="5" grpId="0" animBg="1" autoUpdateAnimBg="0"/>
      <p:bldP spid="6" grpId="0" animBg="1" autoUpdateAnimBg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5">
            <a:extLst>
              <a:ext uri="{FF2B5EF4-FFF2-40B4-BE49-F238E27FC236}">
                <a16:creationId xmlns:a16="http://schemas.microsoft.com/office/drawing/2014/main" id="{85DC6B9A-0827-E14F-BB4A-D9A58D127A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2717" y="209888"/>
            <a:ext cx="3570208" cy="1015663"/>
          </a:xfrm>
          <a:prstGeom prst="rect">
            <a:avLst/>
          </a:prstGeom>
          <a:solidFill>
            <a:srgbClr val="FFFF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非自由质点运动的特点：</a:t>
            </a:r>
            <a:endParaRPr kumimoji="1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pitchFamily="49" charset="-122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一部分力待求</a:t>
            </a:r>
          </a:p>
        </p:txBody>
      </p:sp>
      <p:graphicFrame>
        <p:nvGraphicFramePr>
          <p:cNvPr id="17411" name="对象 3">
            <a:extLst>
              <a:ext uri="{FF2B5EF4-FFF2-40B4-BE49-F238E27FC236}">
                <a16:creationId xmlns:a16="http://schemas.microsoft.com/office/drawing/2014/main" id="{6BFBA995-CEDD-5E43-BB8E-968F2AE0FF9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411413" y="1557338"/>
          <a:ext cx="3505200" cy="72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521" name="Equation" r:id="rId3" imgW="13455650" imgH="2781300" progId="Equation.DSMT4">
                  <p:embed/>
                </p:oleObj>
              </mc:Choice>
              <mc:Fallback>
                <p:oleObj name="Equation" r:id="rId3" imgW="13455650" imgH="2781300" progId="Equation.DSMT4">
                  <p:embed/>
                  <p:pic>
                    <p:nvPicPr>
                      <p:cNvPr id="17411" name="对象 3">
                        <a:extLst>
                          <a:ext uri="{FF2B5EF4-FFF2-40B4-BE49-F238E27FC236}">
                            <a16:creationId xmlns:a16="http://schemas.microsoft.com/office/drawing/2014/main" id="{6BFBA995-CEDD-5E43-BB8E-968F2AE0FF9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11413" y="1557338"/>
                        <a:ext cx="3505200" cy="723900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412" name="对象 4">
            <a:extLst>
              <a:ext uri="{FF2B5EF4-FFF2-40B4-BE49-F238E27FC236}">
                <a16:creationId xmlns:a16="http://schemas.microsoft.com/office/drawing/2014/main" id="{B0090044-16DB-3042-BFF8-942E37EB79E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373313" y="2270125"/>
          <a:ext cx="17526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522" name="Equation" r:id="rId5" imgW="6731000" imgH="2635250" progId="Equation.DSMT4">
                  <p:embed/>
                </p:oleObj>
              </mc:Choice>
              <mc:Fallback>
                <p:oleObj name="Equation" r:id="rId5" imgW="6731000" imgH="2635250" progId="Equation.DSMT4">
                  <p:embed/>
                  <p:pic>
                    <p:nvPicPr>
                      <p:cNvPr id="17412" name="对象 4">
                        <a:extLst>
                          <a:ext uri="{FF2B5EF4-FFF2-40B4-BE49-F238E27FC236}">
                            <a16:creationId xmlns:a16="http://schemas.microsoft.com/office/drawing/2014/main" id="{B0090044-16DB-3042-BFF8-942E37EB79E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73313" y="2270125"/>
                        <a:ext cx="1752600" cy="685800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413" name="文本框 5">
            <a:extLst>
              <a:ext uri="{FF2B5EF4-FFF2-40B4-BE49-F238E27FC236}">
                <a16:creationId xmlns:a16="http://schemas.microsoft.com/office/drawing/2014/main" id="{7D9EC635-AEA0-F840-8826-A2B18CF8EB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16613" y="606425"/>
            <a:ext cx="2032000" cy="460375"/>
          </a:xfrm>
          <a:prstGeom prst="rect">
            <a:avLst/>
          </a:prstGeom>
          <a:solidFill>
            <a:srgbClr val="FFFF99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约束力，待求</a:t>
            </a:r>
          </a:p>
        </p:txBody>
      </p:sp>
      <p:sp>
        <p:nvSpPr>
          <p:cNvPr id="17414" name="文本框 6">
            <a:extLst>
              <a:ext uri="{FF2B5EF4-FFF2-40B4-BE49-F238E27FC236}">
                <a16:creationId xmlns:a16="http://schemas.microsoft.com/office/drawing/2014/main" id="{F2C6C7D4-61D5-E64B-8EE8-8C3D3A8741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00688" y="2359025"/>
            <a:ext cx="2338387" cy="461963"/>
          </a:xfrm>
          <a:prstGeom prst="rect">
            <a:avLst/>
          </a:prstGeom>
          <a:solidFill>
            <a:srgbClr val="FFFF99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约束方程，给定</a:t>
            </a:r>
          </a:p>
        </p:txBody>
      </p:sp>
      <p:cxnSp>
        <p:nvCxnSpPr>
          <p:cNvPr id="17415" name="直接箭头连接符 8">
            <a:extLst>
              <a:ext uri="{FF2B5EF4-FFF2-40B4-BE49-F238E27FC236}">
                <a16:creationId xmlns:a16="http://schemas.microsoft.com/office/drawing/2014/main" id="{CFE412EB-6335-C24D-9FBD-891FFCE49A99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5916613" y="1066800"/>
            <a:ext cx="384175" cy="490538"/>
          </a:xfrm>
          <a:prstGeom prst="straightConnector1">
            <a:avLst/>
          </a:prstGeom>
          <a:noFill/>
          <a:ln w="38100" algn="ctr">
            <a:solidFill>
              <a:srgbClr val="0000FF"/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416" name="直接箭头连接符 9">
            <a:extLst>
              <a:ext uri="{FF2B5EF4-FFF2-40B4-BE49-F238E27FC236}">
                <a16:creationId xmlns:a16="http://schemas.microsoft.com/office/drawing/2014/main" id="{2DAF047B-E811-1041-A661-7B1CB22535E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113213" y="2613025"/>
            <a:ext cx="1206500" cy="0"/>
          </a:xfrm>
          <a:prstGeom prst="straightConnector1">
            <a:avLst/>
          </a:prstGeom>
          <a:noFill/>
          <a:ln w="38100" algn="ctr">
            <a:solidFill>
              <a:srgbClr val="0000FF"/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7417" name="左大括号 11">
            <a:extLst>
              <a:ext uri="{FF2B5EF4-FFF2-40B4-BE49-F238E27FC236}">
                <a16:creationId xmlns:a16="http://schemas.microsoft.com/office/drawing/2014/main" id="{BAA3187D-DF91-B449-A63B-DB535DED6109}"/>
              </a:ext>
            </a:extLst>
          </p:cNvPr>
          <p:cNvSpPr>
            <a:spLocks/>
          </p:cNvSpPr>
          <p:nvPr/>
        </p:nvSpPr>
        <p:spPr bwMode="auto">
          <a:xfrm>
            <a:off x="2082801" y="1708150"/>
            <a:ext cx="256952" cy="1144588"/>
          </a:xfrm>
          <a:prstGeom prst="leftBrace">
            <a:avLst>
              <a:gd name="adj1" fmla="val 94372"/>
              <a:gd name="adj2" fmla="val 50000"/>
            </a:avLst>
          </a:prstGeom>
          <a:noFill/>
          <a:ln w="38100" algn="ctr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7418" name="文本框 12">
            <a:extLst>
              <a:ext uri="{FF2B5EF4-FFF2-40B4-BE49-F238E27FC236}">
                <a16:creationId xmlns:a16="http://schemas.microsoft.com/office/drawing/2014/main" id="{F2F3029F-D6B5-9447-9FA0-7F0644C807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6200" y="236538"/>
            <a:ext cx="2030413" cy="461962"/>
          </a:xfrm>
          <a:prstGeom prst="rect">
            <a:avLst/>
          </a:prstGeom>
          <a:solidFill>
            <a:srgbClr val="FFFF99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主动力，给定</a:t>
            </a:r>
          </a:p>
        </p:txBody>
      </p:sp>
      <p:cxnSp>
        <p:nvCxnSpPr>
          <p:cNvPr id="17419" name="直接箭头连接符 13">
            <a:extLst>
              <a:ext uri="{FF2B5EF4-FFF2-40B4-BE49-F238E27FC236}">
                <a16:creationId xmlns:a16="http://schemas.microsoft.com/office/drawing/2014/main" id="{0D138EA3-A44C-2242-9098-E6749E675E64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4144963" y="836613"/>
            <a:ext cx="571500" cy="690562"/>
          </a:xfrm>
          <a:prstGeom prst="straightConnector1">
            <a:avLst/>
          </a:prstGeom>
          <a:noFill/>
          <a:ln w="38100" algn="ctr">
            <a:solidFill>
              <a:srgbClr val="0000FF"/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D964222C-E415-884A-B0EE-88937F0658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7060" y="2944813"/>
                <a:ext cx="8929880" cy="506421"/>
              </a:xfrm>
              <a:prstGeom prst="rect">
                <a:avLst/>
              </a:prstGeom>
              <a:solidFill>
                <a:srgbClr val="FFFF99"/>
              </a:solidFill>
              <a:ln>
                <a:noFill/>
              </a:ln>
              <a:extLs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同时求解运动微分方程和约束方程，可得约束力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accPr>
                      <m:e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𝑅</m:t>
                        </m:r>
                      </m:e>
                    </m:acc>
                  </m:oMath>
                </a14:m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和运动方程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accPr>
                      <m:e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𝑟</m:t>
                        </m:r>
                      </m:e>
                    </m:acc>
                    <m:d>
                      <m:dPr>
                        <m:ctrlP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dPr>
                      <m:e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𝑡</m:t>
                        </m:r>
                      </m:e>
                    </m:d>
                  </m:oMath>
                </a14:m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D964222C-E415-884A-B0EE-88937F0658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7060" y="2944813"/>
                <a:ext cx="8929880" cy="506421"/>
              </a:xfrm>
              <a:prstGeom prst="rect">
                <a:avLst/>
              </a:prstGeom>
              <a:blipFill>
                <a:blip r:embed="rId7"/>
                <a:stretch>
                  <a:fillRect l="-1093" t="-4819" b="-22892"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424" name="文本框 19">
            <a:extLst>
              <a:ext uri="{FF2B5EF4-FFF2-40B4-BE49-F238E27FC236}">
                <a16:creationId xmlns:a16="http://schemas.microsoft.com/office/drawing/2014/main" id="{82C98724-E607-EB46-BB9E-2026B2C039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5300" y="5329247"/>
            <a:ext cx="2339975" cy="461963"/>
          </a:xfrm>
          <a:prstGeom prst="rect">
            <a:avLst/>
          </a:prstGeom>
          <a:solidFill>
            <a:srgbClr val="FFFF99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约束力求解复杂</a:t>
            </a:r>
          </a:p>
        </p:txBody>
      </p:sp>
      <p:sp>
        <p:nvSpPr>
          <p:cNvPr id="17425" name="文本框 20">
            <a:extLst>
              <a:ext uri="{FF2B5EF4-FFF2-40B4-BE49-F238E27FC236}">
                <a16:creationId xmlns:a16="http://schemas.microsoft.com/office/drawing/2014/main" id="{B1B15052-6268-D84B-8210-07AC99DB5C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62350" y="5329247"/>
            <a:ext cx="3876675" cy="461963"/>
          </a:xfrm>
          <a:prstGeom prst="rect">
            <a:avLst/>
          </a:prstGeom>
          <a:solidFill>
            <a:srgbClr val="FFFF99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选合适参考系，简化约束力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 Box 15">
                <a:extLst>
                  <a:ext uri="{FF2B5EF4-FFF2-40B4-BE49-F238E27FC236}">
                    <a16:creationId xmlns:a16="http://schemas.microsoft.com/office/drawing/2014/main" id="{65C559C2-628F-4240-BED1-E1C8A417C9D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7956" y="3538834"/>
                <a:ext cx="8423140" cy="164077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2400" dirty="0">
                    <a:solidFill>
                      <a:srgbClr val="000000"/>
                    </a:solidFill>
                    <a:ea typeface="黑体" panose="02010609060101010101" pitchFamily="49" charset="-122"/>
                  </a:rPr>
                  <a:t>例：沿光滑导轨运动的质点，约束力只沿</a:t>
                </a:r>
                <a:r>
                  <a:rPr lang="zh-CN" altLang="en-US" sz="2400" dirty="0">
                    <a:solidFill>
                      <a:srgbClr val="0432FF"/>
                    </a:solidFill>
                    <a:ea typeface="黑体" panose="02010609060101010101" pitchFamily="49" charset="-122"/>
                  </a:rPr>
                  <a:t>法向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𝑅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CN" altLang="en-US" sz="2400" dirty="0">
                    <a:solidFill>
                      <a:srgbClr val="000000"/>
                    </a:solidFill>
                    <a:ea typeface="黑体" panose="02010609060101010101" pitchFamily="49" charset="-122"/>
                  </a:rPr>
                  <a:t>和</a:t>
                </a:r>
                <a:r>
                  <a:rPr lang="zh-CN" altLang="en-US" sz="2400" dirty="0">
                    <a:solidFill>
                      <a:srgbClr val="0432FF"/>
                    </a:solidFill>
                    <a:ea typeface="黑体" panose="02010609060101010101" pitchFamily="49" charset="-122"/>
                  </a:rPr>
                  <a:t>从法向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𝑅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𝑏</m:t>
                        </m:r>
                      </m:sub>
                    </m:sSub>
                  </m:oMath>
                </a14:m>
                <a:endParaRPr lang="en-US" altLang="zh-CN" sz="2400" b="0" dirty="0">
                  <a:solidFill>
                    <a:srgbClr val="000000"/>
                  </a:solidFill>
                  <a:ea typeface="黑体" panose="02010609060101010101" pitchFamily="49" charset="-122"/>
                </a:endParaRPr>
              </a:p>
              <a:p>
                <a:pPr lvl="0" eaLnBrk="1" hangingPunct="1">
                  <a:spcBef>
                    <a:spcPct val="0"/>
                  </a:spcBef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zh-CN" sz="2400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2400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eqArrPr>
                            <m:e>
                              <m:r>
                                <a:rPr lang="en-US" altLang="zh-CN" sz="2400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𝑚</m:t>
                              </m:r>
                              <m:sSub>
                                <m:sSubPr>
                                  <m:ctrlPr>
                                    <a:rPr lang="en-US" altLang="zh-CN" sz="2400" b="0" i="1" smtClean="0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𝜏</m:t>
                                  </m:r>
                                </m:sub>
                              </m:sSub>
                              <m:r>
                                <a:rPr lang="en-US" altLang="zh-CN" sz="2400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zh-CN" sz="2400" b="0" i="1" smtClean="0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𝜏</m:t>
                                  </m:r>
                                </m:sub>
                              </m:sSub>
                              <m:r>
                                <a:rPr lang="en-US" altLang="zh-CN" sz="2400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           </m:t>
                              </m:r>
                            </m:e>
                            <m:e>
                              <m:r>
                                <a:rPr lang="en-US" altLang="zh-CN" sz="2400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𝑚</m:t>
                              </m:r>
                              <m:sSub>
                                <m:sSubPr>
                                  <m:ctrlPr>
                                    <a:rPr lang="en-US" altLang="zh-CN" sz="2400" b="0" i="1" smtClean="0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altLang="zh-CN" sz="2400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zh-CN" sz="2400" b="0" i="1" smtClean="0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altLang="zh-CN" sz="2400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sz="2400" b="0" i="1" smtClean="0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CN" sz="2400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      0=</m:t>
                              </m:r>
                              <m:sSub>
                                <m:sSubPr>
                                  <m:ctrlPr>
                                    <a:rPr lang="en-US" altLang="zh-CN" sz="2400" b="0" i="1" smtClean="0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𝑏</m:t>
                                  </m:r>
                                </m:sub>
                              </m:sSub>
                              <m:r>
                                <a:rPr lang="en-US" altLang="zh-CN" sz="2400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sz="2400" b="0" i="1" smtClean="0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𝑏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  <m:r>
                        <a:rPr lang="en-US" altLang="zh-CN" sz="2400" b="0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      </m:t>
                      </m:r>
                      <m:r>
                        <a:rPr lang="en-US" altLang="zh-CN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+        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2400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altLang="zh-CN" sz="2400" i="1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sz="2400" i="1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altLang="zh-CN" sz="2400" i="1">
                                          <a:solidFill>
                                            <a:srgbClr val="0432FF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2400" i="1">
                                          <a:solidFill>
                                            <a:srgbClr val="0432FF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  <m:t>𝑟</m:t>
                                      </m:r>
                                    </m:e>
                                  </m:acc>
                                </m:e>
                              </m:d>
                              <m:r>
                                <a:rPr lang="en-US" altLang="zh-CN" sz="2400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=0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CN" sz="2400" b="0" i="1" smtClean="0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sz="2400" b="0" i="1" smtClean="0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altLang="zh-CN" sz="2400" b="0" i="1" smtClean="0">
                                          <a:solidFill>
                                            <a:srgbClr val="0432FF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2400" b="0" i="1" smtClean="0">
                                          <a:solidFill>
                                            <a:srgbClr val="0432FF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  <m:t>𝑟</m:t>
                                      </m:r>
                                    </m:e>
                                  </m:acc>
                                </m:e>
                              </m:d>
                              <m:r>
                                <a:rPr lang="en-US" altLang="zh-CN" sz="2400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=0</m:t>
                              </m:r>
                            </m:e>
                          </m:eqArr>
                        </m:e>
                      </m:d>
                      <m:r>
                        <a:rPr lang="en-US" altLang="zh-CN" sz="2400" b="0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  </m:t>
                      </m:r>
                      <m:d>
                        <m:dPr>
                          <m:ctrlP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dPr>
                        <m:e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空间</m:t>
                          </m:r>
                          <m:r>
                            <a:rPr lang="zh-CN" altLang="en-US" sz="2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曲线</m:t>
                          </m:r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的轨道方程</m:t>
                          </m:r>
                        </m:e>
                      </m:d>
                    </m:oMath>
                  </m:oMathPara>
                </a14:m>
                <a:endParaRPr lang="en-US" altLang="zh-CN" sz="2400" dirty="0">
                  <a:solidFill>
                    <a:srgbClr val="000000"/>
                  </a:solidFill>
                  <a:ea typeface="黑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18" name="Text Box 15">
                <a:extLst>
                  <a:ext uri="{FF2B5EF4-FFF2-40B4-BE49-F238E27FC236}">
                    <a16:creationId xmlns:a16="http://schemas.microsoft.com/office/drawing/2014/main" id="{65C559C2-628F-4240-BED1-E1C8A417C9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7956" y="3538834"/>
                <a:ext cx="8423140" cy="1640770"/>
              </a:xfrm>
              <a:prstGeom prst="rect">
                <a:avLst/>
              </a:prstGeom>
              <a:blipFill>
                <a:blip r:embed="rId8"/>
                <a:stretch>
                  <a:fillRect l="-1158" t="-408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矩形 16">
            <a:extLst>
              <a:ext uri="{FF2B5EF4-FFF2-40B4-BE49-F238E27FC236}">
                <a16:creationId xmlns:a16="http://schemas.microsoft.com/office/drawing/2014/main" id="{5408A1BD-B8E8-4674-8E7E-25A49BD10346}"/>
              </a:ext>
            </a:extLst>
          </p:cNvPr>
          <p:cNvSpPr/>
          <p:nvPr/>
        </p:nvSpPr>
        <p:spPr>
          <a:xfrm>
            <a:off x="495300" y="5940853"/>
            <a:ext cx="6032421" cy="830997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光滑钢丝对质点作用力垂直于曲线切线方向</a:t>
            </a:r>
            <a:endParaRPr kumimoji="1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pitchFamily="49" charset="-122"/>
              <a:cs typeface="+mn-cs"/>
            </a:endParaRP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光滑表面对质点作用力垂直于该点切面</a:t>
            </a:r>
            <a:endParaRPr kumimoji="1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0395B05-F5B4-40EE-8B4D-5626F7E01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0AAC41C-04D6-504B-BE1A-FBC69733C12B}" type="slidenum">
              <a:rPr lang="en-US" altLang="zh-CN" smtClean="0"/>
              <a:pPr>
                <a:defRPr/>
              </a:pPr>
              <a:t>21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82843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7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7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7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7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7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7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7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7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7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7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7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 autoUpdateAnimBg="0"/>
      <p:bldP spid="17413" grpId="0" animBg="1"/>
      <p:bldP spid="17414" grpId="0" animBg="1"/>
      <p:bldP spid="17417" grpId="0" animBg="1"/>
      <p:bldP spid="17418" grpId="0" animBg="1"/>
      <p:bldP spid="17424" grpId="0" animBg="1"/>
      <p:bldP spid="17425" grpId="0" animBg="1"/>
      <p:bldP spid="1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3266" name="Object 18">
            <a:extLst>
              <a:ext uri="{FF2B5EF4-FFF2-40B4-BE49-F238E27FC236}">
                <a16:creationId xmlns:a16="http://schemas.microsoft.com/office/drawing/2014/main" id="{A6599759-129F-864F-BC0A-5A9D70ACCF7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651500" y="2708275"/>
          <a:ext cx="3276600" cy="3043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94" name="位图图像" r:id="rId3" imgW="1162050" imgH="1079500" progId="Paint.Picture">
                  <p:embed/>
                </p:oleObj>
              </mc:Choice>
              <mc:Fallback>
                <p:oleObj name="位图图像" r:id="rId3" imgW="1162050" imgH="1079500" progId="Paint.Picture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51500" y="2708275"/>
                        <a:ext cx="3276600" cy="3043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3267" name="Picture 19">
            <a:extLst>
              <a:ext uri="{FF2B5EF4-FFF2-40B4-BE49-F238E27FC236}">
                <a16:creationId xmlns:a16="http://schemas.microsoft.com/office/drawing/2014/main" id="{D03655BF-F5B4-944B-9BF8-8669BBC2BB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2852738"/>
            <a:ext cx="3048000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268" name="Picture 20">
            <a:extLst>
              <a:ext uri="{FF2B5EF4-FFF2-40B4-BE49-F238E27FC236}">
                <a16:creationId xmlns:a16="http://schemas.microsoft.com/office/drawing/2014/main" id="{8370C544-C6B4-3D48-90B9-B5C0D2CBA6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5013325"/>
            <a:ext cx="2590800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269" name="Picture 21">
            <a:extLst>
              <a:ext uri="{FF2B5EF4-FFF2-40B4-BE49-F238E27FC236}">
                <a16:creationId xmlns:a16="http://schemas.microsoft.com/office/drawing/2014/main" id="{9A3FB042-7227-C142-B201-E458193734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575" y="5013325"/>
            <a:ext cx="1684338" cy="85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3270" name="Text Box 22">
            <a:extLst>
              <a:ext uri="{FF2B5EF4-FFF2-40B4-BE49-F238E27FC236}">
                <a16:creationId xmlns:a16="http://schemas.microsoft.com/office/drawing/2014/main" id="{09DB16D4-B6AB-E741-8355-533F9E080B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97275" y="2852738"/>
            <a:ext cx="762000" cy="182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200000"/>
              </a:lnSpc>
              <a:spcBef>
                <a:spcPct val="50000"/>
              </a:spcBef>
              <a:spcAft>
                <a:spcPct val="20000"/>
              </a:spcAft>
              <a:buFontTx/>
              <a:buNone/>
            </a:pPr>
            <a:r>
              <a:rPr lang="zh-CN" altLang="en-US" sz="2400">
                <a:ea typeface="黑体" panose="02010609060101010101" pitchFamily="49" charset="-122"/>
              </a:rPr>
              <a:t>（</a:t>
            </a:r>
            <a:r>
              <a:rPr lang="en-US" altLang="zh-CN" sz="2400">
                <a:ea typeface="黑体" panose="02010609060101010101" pitchFamily="49" charset="-122"/>
              </a:rPr>
              <a:t>1</a:t>
            </a:r>
            <a:r>
              <a:rPr lang="zh-CN" altLang="en-US" sz="2400">
                <a:ea typeface="黑体" panose="02010609060101010101" pitchFamily="49" charset="-122"/>
              </a:rPr>
              <a:t>）</a:t>
            </a:r>
          </a:p>
          <a:p>
            <a:pPr eaLnBrk="1" hangingPunct="1">
              <a:lnSpc>
                <a:spcPct val="200000"/>
              </a:lnSpc>
              <a:spcBef>
                <a:spcPct val="50000"/>
              </a:spcBef>
              <a:spcAft>
                <a:spcPct val="20000"/>
              </a:spcAft>
              <a:buFontTx/>
              <a:buNone/>
            </a:pPr>
            <a:r>
              <a:rPr lang="zh-CN" altLang="en-US" sz="2400">
                <a:ea typeface="黑体" panose="02010609060101010101" pitchFamily="49" charset="-122"/>
              </a:rPr>
              <a:t>（</a:t>
            </a:r>
            <a:r>
              <a:rPr lang="en-US" altLang="zh-CN" sz="2400">
                <a:ea typeface="黑体" panose="02010609060101010101" pitchFamily="49" charset="-122"/>
              </a:rPr>
              <a:t>2</a:t>
            </a:r>
            <a:r>
              <a:rPr lang="zh-CN" altLang="en-US" sz="2400">
                <a:ea typeface="黑体" panose="02010609060101010101" pitchFamily="49" charset="-122"/>
              </a:rPr>
              <a:t>）</a:t>
            </a:r>
          </a:p>
        </p:txBody>
      </p:sp>
      <p:sp>
        <p:nvSpPr>
          <p:cNvPr id="53272" name="Text Box 24">
            <a:extLst>
              <a:ext uri="{FF2B5EF4-FFF2-40B4-BE49-F238E27FC236}">
                <a16:creationId xmlns:a16="http://schemas.microsoft.com/office/drawing/2014/main" id="{416F2DC4-52A6-1042-915F-CC3EA88001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950" y="1989138"/>
            <a:ext cx="5938838" cy="892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>
                <a:solidFill>
                  <a:srgbClr val="FF0000"/>
                </a:solidFill>
                <a:ea typeface="黑体" panose="02010609060101010101" pitchFamily="49" charset="-122"/>
              </a:rPr>
              <a:t>解：</a:t>
            </a:r>
            <a:r>
              <a:rPr lang="zh-CN" altLang="en-US" sz="2400">
                <a:ea typeface="黑体" panose="02010609060101010101" pitchFamily="49" charset="-122"/>
              </a:rPr>
              <a:t>小环受力分析，如图所示。</a:t>
            </a:r>
            <a:br>
              <a:rPr lang="zh-CN" altLang="en-US" sz="2400">
                <a:ea typeface="黑体" panose="02010609060101010101" pitchFamily="49" charset="-122"/>
              </a:rPr>
            </a:br>
            <a:r>
              <a:rPr lang="zh-CN" altLang="en-US" sz="2400">
                <a:ea typeface="黑体" panose="02010609060101010101" pitchFamily="49" charset="-122"/>
              </a:rPr>
              <a:t>    小环在任意位置</a:t>
            </a:r>
            <a:r>
              <a:rPr lang="en-US" altLang="zh-CN" sz="2400">
                <a:ea typeface="黑体" panose="02010609060101010101" pitchFamily="49" charset="-122"/>
              </a:rPr>
              <a:t>P</a:t>
            </a:r>
            <a:r>
              <a:rPr lang="zh-CN" altLang="en-US" sz="2400">
                <a:ea typeface="黑体" panose="02010609060101010101" pitchFamily="49" charset="-122"/>
              </a:rPr>
              <a:t>处的运动微分方程为：</a:t>
            </a:r>
          </a:p>
        </p:txBody>
      </p:sp>
      <p:grpSp>
        <p:nvGrpSpPr>
          <p:cNvPr id="41992" name="Group 32">
            <a:extLst>
              <a:ext uri="{FF2B5EF4-FFF2-40B4-BE49-F238E27FC236}">
                <a16:creationId xmlns:a16="http://schemas.microsoft.com/office/drawing/2014/main" id="{7E81E844-2013-034C-9F74-982C8613B2F1}"/>
              </a:ext>
            </a:extLst>
          </p:cNvPr>
          <p:cNvGrpSpPr>
            <a:grpSpLocks/>
          </p:cNvGrpSpPr>
          <p:nvPr/>
        </p:nvGrpSpPr>
        <p:grpSpPr bwMode="auto">
          <a:xfrm>
            <a:off x="417513" y="0"/>
            <a:ext cx="8726487" cy="2057400"/>
            <a:chOff x="144" y="288"/>
            <a:chExt cx="5497" cy="1296"/>
          </a:xfrm>
        </p:grpSpPr>
        <p:sp>
          <p:nvSpPr>
            <p:cNvPr id="41999" name="Rectangle 31">
              <a:extLst>
                <a:ext uri="{FF2B5EF4-FFF2-40B4-BE49-F238E27FC236}">
                  <a16:creationId xmlns:a16="http://schemas.microsoft.com/office/drawing/2014/main" id="{83E83390-6F93-1F44-AAA5-1E067F228E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" y="288"/>
              <a:ext cx="5088" cy="1296"/>
            </a:xfrm>
            <a:prstGeom prst="rect">
              <a:avLst/>
            </a:prstGeom>
            <a:solidFill>
              <a:srgbClr val="FFFFC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2400">
                <a:ea typeface="黑体" panose="02010609060101010101" pitchFamily="49" charset="-122"/>
              </a:endParaRPr>
            </a:p>
          </p:txBody>
        </p:sp>
        <p:grpSp>
          <p:nvGrpSpPr>
            <p:cNvPr id="42000" name="Group 30">
              <a:extLst>
                <a:ext uri="{FF2B5EF4-FFF2-40B4-BE49-F238E27FC236}">
                  <a16:creationId xmlns:a16="http://schemas.microsoft.com/office/drawing/2014/main" id="{BCA90100-ACF7-1646-A7E8-6EA2DCE490A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4" y="336"/>
              <a:ext cx="5497" cy="1134"/>
              <a:chOff x="0" y="192"/>
              <a:chExt cx="5497" cy="1134"/>
            </a:xfrm>
          </p:grpSpPr>
          <p:sp>
            <p:nvSpPr>
              <p:cNvPr id="42001" name="Text Box 23">
                <a:extLst>
                  <a:ext uri="{FF2B5EF4-FFF2-40B4-BE49-F238E27FC236}">
                    <a16:creationId xmlns:a16="http://schemas.microsoft.com/office/drawing/2014/main" id="{27DBB437-96CF-2D44-9D0D-6E549361BD0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0" y="192"/>
                <a:ext cx="5497" cy="113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zh-CN" altLang="en-US" sz="2800" dirty="0">
                    <a:solidFill>
                      <a:srgbClr val="FF0000"/>
                    </a:solidFill>
                    <a:ea typeface="黑体" panose="02010609060101010101" pitchFamily="49" charset="-122"/>
                  </a:rPr>
                  <a:t>例</a:t>
                </a:r>
                <a:r>
                  <a:rPr lang="en-US" altLang="zh-CN" sz="2800" dirty="0">
                    <a:solidFill>
                      <a:srgbClr val="FF0000"/>
                    </a:solidFill>
                    <a:ea typeface="黑体" panose="02010609060101010101" pitchFamily="49" charset="-122"/>
                  </a:rPr>
                  <a:t>7. </a:t>
                </a:r>
                <a:r>
                  <a:rPr lang="zh-CN" altLang="en-US" sz="2800" dirty="0">
                    <a:solidFill>
                      <a:schemeClr val="tx2"/>
                    </a:solidFill>
                    <a:ea typeface="黑体" panose="02010609060101010101" pitchFamily="49" charset="-122"/>
                  </a:rPr>
                  <a:t>小环的质量为</a:t>
                </a:r>
                <a:r>
                  <a:rPr lang="en-US" altLang="zh-CN" sz="2800" i="1" dirty="0">
                    <a:solidFill>
                      <a:schemeClr val="tx2"/>
                    </a:solidFill>
                    <a:ea typeface="黑体" panose="02010609060101010101" pitchFamily="49" charset="-122"/>
                  </a:rPr>
                  <a:t>m</a:t>
                </a:r>
                <a:r>
                  <a:rPr lang="zh-CN" altLang="en-US" sz="2800" dirty="0">
                    <a:solidFill>
                      <a:schemeClr val="tx2"/>
                    </a:solidFill>
                    <a:ea typeface="黑体" panose="02010609060101010101" pitchFamily="49" charset="-122"/>
                  </a:rPr>
                  <a:t>，套在一条光滑的钢索上，</a:t>
                </a:r>
              </a:p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zh-CN" altLang="en-US" sz="2800" dirty="0">
                    <a:solidFill>
                      <a:schemeClr val="tx2"/>
                    </a:solidFill>
                    <a:ea typeface="黑体" panose="02010609060101010101" pitchFamily="49" charset="-122"/>
                  </a:rPr>
                  <a:t>钢索的方程式为               。试求小环自     </a:t>
                </a:r>
              </a:p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zh-CN" altLang="en-US" sz="2800" dirty="0">
                    <a:solidFill>
                      <a:schemeClr val="tx2"/>
                    </a:solidFill>
                    <a:ea typeface="黑体" panose="02010609060101010101" pitchFamily="49" charset="-122"/>
                  </a:rPr>
                  <a:t>处自由滑至抛物线顶点时的速度及小环在</a:t>
                </a:r>
              </a:p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zh-CN" altLang="en-US" sz="2800" dirty="0">
                    <a:solidFill>
                      <a:schemeClr val="tx2"/>
                    </a:solidFill>
                    <a:ea typeface="黑体" panose="02010609060101010101" pitchFamily="49" charset="-122"/>
                  </a:rPr>
                  <a:t>此时所受到的约束反作用力。</a:t>
                </a:r>
              </a:p>
            </p:txBody>
          </p:sp>
          <p:grpSp>
            <p:nvGrpSpPr>
              <p:cNvPr id="42002" name="Group 15">
                <a:extLst>
                  <a:ext uri="{FF2B5EF4-FFF2-40B4-BE49-F238E27FC236}">
                    <a16:creationId xmlns:a16="http://schemas.microsoft.com/office/drawing/2014/main" id="{F931AE88-6FD5-374E-A675-56651FE2A05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632" y="480"/>
                <a:ext cx="2663" cy="353"/>
                <a:chOff x="1344" y="432"/>
                <a:chExt cx="2227" cy="257"/>
              </a:xfrm>
            </p:grpSpPr>
            <p:pic>
              <p:nvPicPr>
                <p:cNvPr id="42003" name="Picture 16">
                  <a:extLst>
                    <a:ext uri="{FF2B5EF4-FFF2-40B4-BE49-F238E27FC236}">
                      <a16:creationId xmlns:a16="http://schemas.microsoft.com/office/drawing/2014/main" id="{B35B5294-7D8A-FB46-A2D0-1F9D7BB40B2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344" y="432"/>
                  <a:ext cx="672" cy="25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42004" name="Picture 17">
                  <a:extLst>
                    <a:ext uri="{FF2B5EF4-FFF2-40B4-BE49-F238E27FC236}">
                      <a16:creationId xmlns:a16="http://schemas.microsoft.com/office/drawing/2014/main" id="{328E8ECA-76F3-DB4F-975C-A06422A0BB3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139" y="463"/>
                  <a:ext cx="432" cy="17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</p:grpSp>
      <p:sp>
        <p:nvSpPr>
          <p:cNvPr id="41993" name="Line 33">
            <a:extLst>
              <a:ext uri="{FF2B5EF4-FFF2-40B4-BE49-F238E27FC236}">
                <a16:creationId xmlns:a16="http://schemas.microsoft.com/office/drawing/2014/main" id="{3EBBB6DC-D4E7-A64A-84C6-4B905E9FF97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596188" y="3068638"/>
            <a:ext cx="862012" cy="1728787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3282" name="Text Box 34">
            <a:extLst>
              <a:ext uri="{FF2B5EF4-FFF2-40B4-BE49-F238E27FC236}">
                <a16:creationId xmlns:a16="http://schemas.microsoft.com/office/drawing/2014/main" id="{C5E186C2-BB2B-DE48-9B82-B11028F9E0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69213" y="4364038"/>
            <a:ext cx="3429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>
                <a:ea typeface="黑体" panose="02010609060101010101" pitchFamily="49" charset="-122"/>
                <a:sym typeface="Symbol" pitchFamily="2" charset="2"/>
              </a:rPr>
              <a:t></a:t>
            </a:r>
          </a:p>
        </p:txBody>
      </p:sp>
      <p:sp>
        <p:nvSpPr>
          <p:cNvPr id="53283" name="Line 35">
            <a:extLst>
              <a:ext uri="{FF2B5EF4-FFF2-40B4-BE49-F238E27FC236}">
                <a16:creationId xmlns:a16="http://schemas.microsoft.com/office/drawing/2014/main" id="{852B9513-26DC-8348-8973-F99CDB8174A5}"/>
              </a:ext>
            </a:extLst>
          </p:cNvPr>
          <p:cNvSpPr>
            <a:spLocks noChangeShapeType="1"/>
          </p:cNvSpPr>
          <p:nvPr/>
        </p:nvSpPr>
        <p:spPr bwMode="auto">
          <a:xfrm>
            <a:off x="8101013" y="3789363"/>
            <a:ext cx="215900" cy="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3284" name="Line 36">
            <a:extLst>
              <a:ext uri="{FF2B5EF4-FFF2-40B4-BE49-F238E27FC236}">
                <a16:creationId xmlns:a16="http://schemas.microsoft.com/office/drawing/2014/main" id="{08B9F42B-F78C-4E4B-A4F9-8B5330763463}"/>
              </a:ext>
            </a:extLst>
          </p:cNvPr>
          <p:cNvSpPr>
            <a:spLocks noChangeShapeType="1"/>
          </p:cNvSpPr>
          <p:nvPr/>
        </p:nvSpPr>
        <p:spPr bwMode="auto">
          <a:xfrm>
            <a:off x="8316913" y="3355975"/>
            <a:ext cx="0" cy="433388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3285" name="Text Box 37">
            <a:extLst>
              <a:ext uri="{FF2B5EF4-FFF2-40B4-BE49-F238E27FC236}">
                <a16:creationId xmlns:a16="http://schemas.microsoft.com/office/drawing/2014/main" id="{6A221E2F-B392-6A44-8AB0-34D8DAA447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32363" y="5229225"/>
            <a:ext cx="2590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spcAft>
                <a:spcPct val="20000"/>
              </a:spcAft>
              <a:buFontTx/>
              <a:buNone/>
            </a:pPr>
            <a:r>
              <a:rPr lang="zh-CN" altLang="en-US" sz="2400">
                <a:ea typeface="黑体" panose="02010609060101010101" pitchFamily="49" charset="-122"/>
              </a:rPr>
              <a:t>（</a:t>
            </a:r>
            <a:r>
              <a:rPr lang="en-US" altLang="zh-CN" sz="2400">
                <a:ea typeface="黑体" panose="02010609060101010101" pitchFamily="49" charset="-122"/>
              </a:rPr>
              <a:t>1</a:t>
            </a:r>
            <a:r>
              <a:rPr lang="zh-CN" altLang="en-US" sz="2400">
                <a:ea typeface="黑体" panose="02010609060101010101" pitchFamily="49" charset="-122"/>
              </a:rPr>
              <a:t>）式变为：</a:t>
            </a:r>
          </a:p>
        </p:txBody>
      </p:sp>
      <p:pic>
        <p:nvPicPr>
          <p:cNvPr id="53286" name="Picture 38">
            <a:extLst>
              <a:ext uri="{FF2B5EF4-FFF2-40B4-BE49-F238E27FC236}">
                <a16:creationId xmlns:a16="http://schemas.microsoft.com/office/drawing/2014/main" id="{84972DC0-63AF-C348-875E-3E7F22B733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7050" y="5229225"/>
            <a:ext cx="1655763" cy="452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35D3E2E-8A82-4209-B7C0-EBD3028F73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8446281-1404-0546-B560-F408992A2079}" type="slidenum">
              <a:rPr lang="en-US" altLang="zh-CN" smtClean="0"/>
              <a:pPr>
                <a:defRPr/>
              </a:pPr>
              <a:t>22</a:t>
            </a:fld>
            <a:endParaRPr lang="en-US" altLang="zh-CN"/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3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3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3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53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53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53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53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53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53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53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53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270" grpId="0" autoUpdateAnimBg="0"/>
      <p:bldP spid="53272" grpId="0" autoUpdateAnimBg="0"/>
      <p:bldP spid="53282" grpId="0"/>
      <p:bldP spid="53285" grpId="0" autoUpdateAnimBg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27" name="Picture 19">
            <a:extLst>
              <a:ext uri="{FF2B5EF4-FFF2-40B4-BE49-F238E27FC236}">
                <a16:creationId xmlns:a16="http://schemas.microsoft.com/office/drawing/2014/main" id="{06952293-4BB2-B249-830D-4ACB761C5E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450" y="4868863"/>
            <a:ext cx="6492875" cy="1104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28" name="Text Box 20">
            <a:extLst>
              <a:ext uri="{FF2B5EF4-FFF2-40B4-BE49-F238E27FC236}">
                <a16:creationId xmlns:a16="http://schemas.microsoft.com/office/drawing/2014/main" id="{1AEE358B-A37B-1449-9DDA-5F514CD4DA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1788" y="4365625"/>
            <a:ext cx="54498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spcAft>
                <a:spcPct val="20000"/>
              </a:spcAft>
              <a:buFontTx/>
              <a:buNone/>
            </a:pPr>
            <a:r>
              <a:rPr lang="zh-CN" altLang="en-US" sz="2400">
                <a:ea typeface="黑体" panose="02010609060101010101" pitchFamily="49" charset="-122"/>
              </a:rPr>
              <a:t>（</a:t>
            </a:r>
            <a:r>
              <a:rPr lang="en-US" altLang="zh-CN" sz="2400">
                <a:ea typeface="黑体" panose="02010609060101010101" pitchFamily="49" charset="-122"/>
              </a:rPr>
              <a:t>2</a:t>
            </a:r>
            <a:r>
              <a:rPr lang="zh-CN" altLang="en-US" sz="2400">
                <a:ea typeface="黑体" panose="02010609060101010101" pitchFamily="49" charset="-122"/>
              </a:rPr>
              <a:t>）（</a:t>
            </a:r>
            <a:r>
              <a:rPr lang="en-US" altLang="zh-CN" sz="2400">
                <a:ea typeface="黑体" panose="02010609060101010101" pitchFamily="49" charset="-122"/>
              </a:rPr>
              <a:t>3</a:t>
            </a:r>
            <a:r>
              <a:rPr lang="zh-CN" altLang="en-US" sz="2400">
                <a:ea typeface="黑体" panose="02010609060101010101" pitchFamily="49" charset="-122"/>
              </a:rPr>
              <a:t>）（</a:t>
            </a:r>
            <a:r>
              <a:rPr lang="en-US" altLang="zh-CN" sz="2400">
                <a:ea typeface="黑体" panose="02010609060101010101" pitchFamily="49" charset="-122"/>
              </a:rPr>
              <a:t>4</a:t>
            </a:r>
            <a:r>
              <a:rPr lang="zh-CN" altLang="en-US" sz="2400">
                <a:ea typeface="黑体" panose="02010609060101010101" pitchFamily="49" charset="-122"/>
              </a:rPr>
              <a:t>）联立得：</a:t>
            </a:r>
          </a:p>
        </p:txBody>
      </p:sp>
      <p:pic>
        <p:nvPicPr>
          <p:cNvPr id="43029" name="Picture 21">
            <a:extLst>
              <a:ext uri="{FF2B5EF4-FFF2-40B4-BE49-F238E27FC236}">
                <a16:creationId xmlns:a16="http://schemas.microsoft.com/office/drawing/2014/main" id="{62C40B4E-A404-1246-9ABB-B0E7535806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9900" y="2928938"/>
            <a:ext cx="2336800" cy="116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3030" name="Object 22">
            <a:extLst>
              <a:ext uri="{FF2B5EF4-FFF2-40B4-BE49-F238E27FC236}">
                <a16:creationId xmlns:a16="http://schemas.microsoft.com/office/drawing/2014/main" id="{91360A6A-CFD0-C94D-8BA8-DDB6E13A9A1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067175" y="3068638"/>
          <a:ext cx="735013" cy="812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297" name="Equation" r:id="rId5" imgW="4095750" imgH="4533900" progId="Equation.3">
                  <p:embed/>
                </p:oleObj>
              </mc:Choice>
              <mc:Fallback>
                <p:oleObj name="Equation" r:id="rId5" imgW="4095750" imgH="4533900" progId="Equation.3">
                  <p:embed/>
                  <p:pic>
                    <p:nvPicPr>
                      <p:cNvPr id="0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67175" y="3068638"/>
                        <a:ext cx="735013" cy="812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3031" name="Text Box 23">
            <a:extLst>
              <a:ext uri="{FF2B5EF4-FFF2-40B4-BE49-F238E27FC236}">
                <a16:creationId xmlns:a16="http://schemas.microsoft.com/office/drawing/2014/main" id="{DA0CA29C-4D31-C849-8B3F-84A2FFEAC3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79713" y="2420938"/>
            <a:ext cx="3001962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spcAft>
                <a:spcPct val="20000"/>
              </a:spcAft>
              <a:buFontTx/>
              <a:buNone/>
            </a:pPr>
            <a:r>
              <a:rPr lang="zh-CN" altLang="en-US" sz="2400">
                <a:ea typeface="黑体" panose="02010609060101010101" pitchFamily="49" charset="-122"/>
              </a:rPr>
              <a:t>求得最低点曲率为</a:t>
            </a:r>
          </a:p>
        </p:txBody>
      </p:sp>
      <p:pic>
        <p:nvPicPr>
          <p:cNvPr id="43032" name="Picture 24">
            <a:extLst>
              <a:ext uri="{FF2B5EF4-FFF2-40B4-BE49-F238E27FC236}">
                <a16:creationId xmlns:a16="http://schemas.microsoft.com/office/drawing/2014/main" id="{B167CE2B-B755-EE49-B6A5-C191FC23B3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9850" y="2420938"/>
            <a:ext cx="1319213" cy="503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33" name="Text Box 25">
            <a:extLst>
              <a:ext uri="{FF2B5EF4-FFF2-40B4-BE49-F238E27FC236}">
                <a16:creationId xmlns:a16="http://schemas.microsoft.com/office/drawing/2014/main" id="{0AEF00B0-2136-AB4C-B811-A101BA7BA6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0738" y="2420938"/>
            <a:ext cx="89376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spcAft>
                <a:spcPct val="20000"/>
              </a:spcAft>
              <a:buFontTx/>
              <a:buNone/>
            </a:pPr>
            <a:r>
              <a:rPr lang="zh-CN" altLang="en-US" sz="2400">
                <a:ea typeface="黑体" panose="02010609060101010101" pitchFamily="49" charset="-122"/>
              </a:rPr>
              <a:t>由</a:t>
            </a:r>
          </a:p>
        </p:txBody>
      </p:sp>
      <p:sp>
        <p:nvSpPr>
          <p:cNvPr id="43034" name="Text Box 26">
            <a:extLst>
              <a:ext uri="{FF2B5EF4-FFF2-40B4-BE49-F238E27FC236}">
                <a16:creationId xmlns:a16="http://schemas.microsoft.com/office/drawing/2014/main" id="{15028C40-813C-AE4E-84CD-380B42881E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19700" y="3213100"/>
            <a:ext cx="8032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spcAft>
                <a:spcPct val="20000"/>
              </a:spcAft>
              <a:buFontTx/>
              <a:buNone/>
            </a:pPr>
            <a:r>
              <a:rPr lang="zh-CN" altLang="en-US" sz="2000">
                <a:ea typeface="黑体" panose="02010609060101010101" pitchFamily="49" charset="-122"/>
              </a:rPr>
              <a:t>（</a:t>
            </a:r>
            <a:r>
              <a:rPr lang="en-US" altLang="zh-CN" sz="2000">
                <a:ea typeface="黑体" panose="02010609060101010101" pitchFamily="49" charset="-122"/>
              </a:rPr>
              <a:t>4</a:t>
            </a:r>
            <a:r>
              <a:rPr lang="zh-CN" altLang="en-US" sz="2000">
                <a:ea typeface="黑体" panose="02010609060101010101" pitchFamily="49" charset="-122"/>
              </a:rPr>
              <a:t>）</a:t>
            </a:r>
          </a:p>
        </p:txBody>
      </p:sp>
      <p:sp>
        <p:nvSpPr>
          <p:cNvPr id="43035" name="Text Box 27">
            <a:extLst>
              <a:ext uri="{FF2B5EF4-FFF2-40B4-BE49-F238E27FC236}">
                <a16:creationId xmlns:a16="http://schemas.microsoft.com/office/drawing/2014/main" id="{91327688-71DD-0A47-81E8-7A3A4B3661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2150" y="1844675"/>
            <a:ext cx="2679700" cy="457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spcAft>
                <a:spcPct val="20000"/>
              </a:spcAft>
              <a:buFontTx/>
              <a:buNone/>
            </a:pPr>
            <a:r>
              <a:rPr lang="zh-CN" altLang="en-US" sz="2400" dirty="0">
                <a:ea typeface="黑体" panose="02010609060101010101" pitchFamily="49" charset="-122"/>
              </a:rPr>
              <a:t>对（</a:t>
            </a:r>
            <a:r>
              <a:rPr lang="en-US" altLang="zh-CN" sz="2400" dirty="0">
                <a:ea typeface="黑体" panose="02010609060101010101" pitchFamily="49" charset="-122"/>
              </a:rPr>
              <a:t>1</a:t>
            </a:r>
            <a:r>
              <a:rPr lang="zh-CN" altLang="en-US" sz="2400" dirty="0">
                <a:ea typeface="黑体" panose="02010609060101010101" pitchFamily="49" charset="-122"/>
              </a:rPr>
              <a:t>）式积分得：</a:t>
            </a:r>
          </a:p>
        </p:txBody>
      </p:sp>
      <p:pic>
        <p:nvPicPr>
          <p:cNvPr id="43036" name="Picture 28">
            <a:extLst>
              <a:ext uri="{FF2B5EF4-FFF2-40B4-BE49-F238E27FC236}">
                <a16:creationId xmlns:a16="http://schemas.microsoft.com/office/drawing/2014/main" id="{B531FC8F-C574-8F48-B297-91BD9C7E34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938" y="1773238"/>
            <a:ext cx="1609725" cy="64928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37" name="Text Box 29">
            <a:extLst>
              <a:ext uri="{FF2B5EF4-FFF2-40B4-BE49-F238E27FC236}">
                <a16:creationId xmlns:a16="http://schemas.microsoft.com/office/drawing/2014/main" id="{DA8D147B-221C-A441-96CE-17D5DEECCC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59438" y="1844675"/>
            <a:ext cx="803275" cy="396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spcAft>
                <a:spcPct val="20000"/>
              </a:spcAft>
              <a:buFontTx/>
              <a:buNone/>
            </a:pPr>
            <a:r>
              <a:rPr lang="zh-CN" altLang="en-US" sz="2000">
                <a:ea typeface="黑体" panose="02010609060101010101" pitchFamily="49" charset="-122"/>
              </a:rPr>
              <a:t>（</a:t>
            </a:r>
            <a:r>
              <a:rPr lang="en-US" altLang="zh-CN" sz="2000">
                <a:ea typeface="黑体" panose="02010609060101010101" pitchFamily="49" charset="-122"/>
              </a:rPr>
              <a:t>3</a:t>
            </a:r>
            <a:r>
              <a:rPr lang="zh-CN" altLang="en-US" sz="2000">
                <a:ea typeface="黑体" panose="02010609060101010101" pitchFamily="49" charset="-122"/>
              </a:rPr>
              <a:t>）</a:t>
            </a:r>
          </a:p>
        </p:txBody>
      </p:sp>
      <p:pic>
        <p:nvPicPr>
          <p:cNvPr id="43038" name="Picture 30">
            <a:extLst>
              <a:ext uri="{FF2B5EF4-FFF2-40B4-BE49-F238E27FC236}">
                <a16:creationId xmlns:a16="http://schemas.microsoft.com/office/drawing/2014/main" id="{B095EAB6-E17F-6049-9B1E-A532C1BF90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8388" y="1252237"/>
            <a:ext cx="1144587" cy="487362"/>
          </a:xfrm>
          <a:prstGeom prst="rect">
            <a:avLst/>
          </a:prstGeom>
          <a:solidFill>
            <a:srgbClr val="FFFF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39" name="Picture 31">
            <a:extLst>
              <a:ext uri="{FF2B5EF4-FFF2-40B4-BE49-F238E27FC236}">
                <a16:creationId xmlns:a16="http://schemas.microsoft.com/office/drawing/2014/main" id="{E60F5910-426F-9342-8055-04EF014DD6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375" y="1268413"/>
            <a:ext cx="1219200" cy="493712"/>
          </a:xfrm>
          <a:prstGeom prst="rect">
            <a:avLst/>
          </a:prstGeom>
          <a:solidFill>
            <a:srgbClr val="FFFF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40" name="Text Box 32">
            <a:extLst>
              <a:ext uri="{FF2B5EF4-FFF2-40B4-BE49-F238E27FC236}">
                <a16:creationId xmlns:a16="http://schemas.microsoft.com/office/drawing/2014/main" id="{87046C09-4F89-4848-91D2-8205F2921F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950" y="1268413"/>
            <a:ext cx="2087563" cy="457200"/>
          </a:xfrm>
          <a:prstGeom prst="rect">
            <a:avLst/>
          </a:prstGeom>
          <a:solidFill>
            <a:srgbClr val="FFFF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spcAft>
                <a:spcPct val="20000"/>
              </a:spcAft>
              <a:buFontTx/>
              <a:buNone/>
            </a:pPr>
            <a:r>
              <a:rPr lang="zh-CN" altLang="en-US" sz="2400">
                <a:ea typeface="黑体" panose="02010609060101010101" pitchFamily="49" charset="-122"/>
              </a:rPr>
              <a:t>利用轨迹方程</a:t>
            </a:r>
          </a:p>
        </p:txBody>
      </p:sp>
      <p:sp>
        <p:nvSpPr>
          <p:cNvPr id="43044" name="Text Box 36">
            <a:extLst>
              <a:ext uri="{FF2B5EF4-FFF2-40B4-BE49-F238E27FC236}">
                <a16:creationId xmlns:a16="http://schemas.microsoft.com/office/drawing/2014/main" id="{AA945279-63FF-1444-84A2-4616D28A08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84888" y="1268413"/>
            <a:ext cx="2016125" cy="461962"/>
          </a:xfrm>
          <a:prstGeom prst="rect">
            <a:avLst/>
          </a:prstGeom>
          <a:solidFill>
            <a:srgbClr val="FFFFCC"/>
          </a:solidFill>
          <a:ln w="9525">
            <a:solidFill>
              <a:schemeClr val="accent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>
                <a:ea typeface="黑体" panose="02010609060101010101" pitchFamily="49" charset="-122"/>
              </a:rPr>
              <a:t>此时速度为</a:t>
            </a:r>
            <a:r>
              <a:rPr lang="en-US" altLang="zh-CN" sz="2400">
                <a:ea typeface="黑体" panose="02010609060101010101" pitchFamily="49" charset="-122"/>
              </a:rPr>
              <a:t>0</a:t>
            </a:r>
            <a:endParaRPr lang="zh-CN" altLang="en-US" sz="2400">
              <a:ea typeface="黑体" panose="02010609060101010101" pitchFamily="49" charset="-122"/>
            </a:endParaRPr>
          </a:p>
        </p:txBody>
      </p:sp>
      <p:pic>
        <p:nvPicPr>
          <p:cNvPr id="43025" name="Picture 37">
            <a:extLst>
              <a:ext uri="{FF2B5EF4-FFF2-40B4-BE49-F238E27FC236}">
                <a16:creationId xmlns:a16="http://schemas.microsoft.com/office/drawing/2014/main" id="{6502A217-8183-2244-BA9C-9C7B437130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13" y="260350"/>
            <a:ext cx="1871662" cy="5111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26" name="Text Box 38">
            <a:extLst>
              <a:ext uri="{FF2B5EF4-FFF2-40B4-BE49-F238E27FC236}">
                <a16:creationId xmlns:a16="http://schemas.microsoft.com/office/drawing/2014/main" id="{7C3E587A-9952-D947-9A6C-4D3FEAE84A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71775" y="333375"/>
            <a:ext cx="803275" cy="396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spcAft>
                <a:spcPct val="20000"/>
              </a:spcAft>
              <a:buFontTx/>
              <a:buNone/>
            </a:pPr>
            <a:r>
              <a:rPr lang="zh-CN" altLang="en-US" sz="2000">
                <a:ea typeface="黑体" panose="02010609060101010101" pitchFamily="49" charset="-122"/>
              </a:rPr>
              <a:t>（</a:t>
            </a:r>
            <a:r>
              <a:rPr lang="en-US" altLang="zh-CN" sz="2000">
                <a:ea typeface="黑体" panose="02010609060101010101" pitchFamily="49" charset="-122"/>
              </a:rPr>
              <a:t>1</a:t>
            </a:r>
            <a:r>
              <a:rPr lang="zh-CN" altLang="en-US" sz="2000">
                <a:ea typeface="黑体" panose="02010609060101010101" pitchFamily="49" charset="-122"/>
              </a:rPr>
              <a:t>）</a:t>
            </a:r>
          </a:p>
        </p:txBody>
      </p:sp>
      <p:graphicFrame>
        <p:nvGraphicFramePr>
          <p:cNvPr id="2" name="Object 39">
            <a:extLst>
              <a:ext uri="{FF2B5EF4-FFF2-40B4-BE49-F238E27FC236}">
                <a16:creationId xmlns:a16="http://schemas.microsoft.com/office/drawing/2014/main" id="{F735F6F1-2992-5F47-8132-003E2649D163}"/>
              </a:ext>
            </a:extLst>
          </p:cNvPr>
          <p:cNvGraphicFramePr>
            <a:graphicFrameLocks noGrp="1" noChangeAspect="1"/>
          </p:cNvGraphicFramePr>
          <p:nvPr>
            <p:ph sz="half" idx="1"/>
          </p:nvPr>
        </p:nvGraphicFramePr>
        <p:xfrm>
          <a:off x="3924300" y="158750"/>
          <a:ext cx="2592388" cy="915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298" name="公式" r:id="rId12" imgW="14484350" imgH="5118100" progId="Equation.3">
                  <p:embed/>
                </p:oleObj>
              </mc:Choice>
              <mc:Fallback>
                <p:oleObj name="公式" r:id="rId12" imgW="14484350" imgH="5118100" progId="Equation.3">
                  <p:embed/>
                  <p:pic>
                    <p:nvPicPr>
                      <p:cNvPr id="0" name="Object 3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24300" y="158750"/>
                        <a:ext cx="2592388" cy="91598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 Box 41">
            <a:extLst>
              <a:ext uri="{FF2B5EF4-FFF2-40B4-BE49-F238E27FC236}">
                <a16:creationId xmlns:a16="http://schemas.microsoft.com/office/drawing/2014/main" id="{4115AEB9-CCBB-2544-AE1D-861E24EEA2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16688" y="404813"/>
            <a:ext cx="792162" cy="396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spcAft>
                <a:spcPct val="20000"/>
              </a:spcAft>
              <a:buFontTx/>
              <a:buNone/>
            </a:pPr>
            <a:r>
              <a:rPr lang="en-US" altLang="zh-CN" sz="2000">
                <a:ea typeface="黑体" panose="02010609060101010101" pitchFamily="49" charset="-122"/>
              </a:rPr>
              <a:t> </a:t>
            </a:r>
            <a:r>
              <a:rPr lang="zh-CN" altLang="en-US" sz="2000">
                <a:ea typeface="黑体" panose="02010609060101010101" pitchFamily="49" charset="-122"/>
              </a:rPr>
              <a:t>（</a:t>
            </a:r>
            <a:r>
              <a:rPr lang="en-US" altLang="zh-CN" sz="2000">
                <a:ea typeface="黑体" panose="02010609060101010101" pitchFamily="49" charset="-122"/>
              </a:rPr>
              <a:t>2</a:t>
            </a:r>
            <a:r>
              <a:rPr lang="zh-CN" altLang="en-US" sz="2000">
                <a:ea typeface="黑体" panose="02010609060101010101" pitchFamily="49" charset="-122"/>
              </a:rPr>
              <a:t>）</a:t>
            </a:r>
          </a:p>
        </p:txBody>
      </p:sp>
      <p:graphicFrame>
        <p:nvGraphicFramePr>
          <p:cNvPr id="35861" name="Object 48">
            <a:extLst>
              <a:ext uri="{FF2B5EF4-FFF2-40B4-BE49-F238E27FC236}">
                <a16:creationId xmlns:a16="http://schemas.microsoft.com/office/drawing/2014/main" id="{4B997F38-10DA-4C40-BAD3-69D151A43003}"/>
              </a:ext>
            </a:extLst>
          </p:cNvPr>
          <p:cNvGraphicFramePr>
            <a:graphicFrameLocks noGrp="1" noChangeAspect="1"/>
          </p:cNvGraphicFramePr>
          <p:nvPr>
            <p:ph sz="half" idx="2"/>
          </p:nvPr>
        </p:nvGraphicFramePr>
        <p:xfrm>
          <a:off x="2195513" y="1268413"/>
          <a:ext cx="1223962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299" name="公式" r:id="rId14" imgW="6584950" imgH="2635250" progId="Equation.3">
                  <p:embed/>
                </p:oleObj>
              </mc:Choice>
              <mc:Fallback>
                <p:oleObj name="公式" r:id="rId14" imgW="6584950" imgH="2635250" progId="Equation.3">
                  <p:embed/>
                  <p:pic>
                    <p:nvPicPr>
                      <p:cNvPr id="0" name="Object 4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95513" y="1268413"/>
                        <a:ext cx="1223962" cy="488950"/>
                      </a:xfrm>
                      <a:prstGeom prst="rect">
                        <a:avLst/>
                      </a:prstGeom>
                      <a:solidFill>
                        <a:srgbClr val="FFFFCC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84F04DD-3CC6-42EC-8933-3355A8B923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AECF17D-C68B-D248-86E3-0451684EEB87}" type="slidenum">
              <a:rPr lang="en-US" altLang="zh-CN" smtClean="0"/>
              <a:pPr>
                <a:defRPr/>
              </a:pPr>
              <a:t>23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3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58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30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43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43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43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3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43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43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43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43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5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43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5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43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5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43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43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43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028" grpId="0" autoUpdateAnimBg="0"/>
      <p:bldP spid="43031" grpId="0" autoUpdateAnimBg="0"/>
      <p:bldP spid="43033" grpId="0" autoUpdateAnimBg="0"/>
      <p:bldP spid="43034" grpId="0" autoUpdateAnimBg="0"/>
      <p:bldP spid="43035" grpId="0" animBg="1" autoUpdateAnimBg="0"/>
      <p:bldP spid="43037" grpId="0" animBg="1" autoUpdateAnimBg="0"/>
      <p:bldP spid="43040" grpId="0" animBg="1" autoUpdateAnimBg="0"/>
      <p:bldP spid="43044" grpId="0" animBg="1" autoUpdateAnimBg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97" name="Rectangle 25">
            <a:extLst>
              <a:ext uri="{FF2B5EF4-FFF2-40B4-BE49-F238E27FC236}">
                <a16:creationId xmlns:a16="http://schemas.microsoft.com/office/drawing/2014/main" id="{70439BDB-1E72-BB4F-834C-AA65A8B3D4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" y="485223"/>
            <a:ext cx="8382000" cy="113024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2400" dirty="0">
                <a:ea typeface="黑体" panose="02010609060101010101" pitchFamily="49" charset="-122"/>
              </a:rPr>
              <a:t>牛顿力学处理非自由质点的缺点：</a:t>
            </a:r>
            <a:r>
              <a:rPr lang="zh-CN" altLang="en-US" sz="2400" dirty="0">
                <a:solidFill>
                  <a:srgbClr val="FF0000"/>
                </a:solidFill>
                <a:ea typeface="黑体" panose="02010609060101010101" pitchFamily="49" charset="-122"/>
              </a:rPr>
              <a:t>要同时计及约束力和约束方程</a:t>
            </a:r>
            <a:r>
              <a:rPr lang="zh-CN" altLang="en-US" sz="2400" dirty="0">
                <a:ea typeface="黑体" panose="02010609060101010101" pitchFamily="49" charset="-122"/>
              </a:rPr>
              <a:t>，很多时候约束力比较难以求解</a:t>
            </a:r>
            <a:r>
              <a:rPr lang="en-US" altLang="zh-CN" sz="2400" dirty="0">
                <a:ea typeface="黑体" panose="02010609060101010101" pitchFamily="49" charset="-122"/>
              </a:rPr>
              <a:t> </a:t>
            </a:r>
          </a:p>
        </p:txBody>
      </p:sp>
      <p:pic>
        <p:nvPicPr>
          <p:cNvPr id="54298" name="Picture 26" descr="BD06790_">
            <a:extLst>
              <a:ext uri="{FF2B5EF4-FFF2-40B4-BE49-F238E27FC236}">
                <a16:creationId xmlns:a16="http://schemas.microsoft.com/office/drawing/2014/main" id="{1CAEBCF0-F5BC-3C4A-A60E-8DB8B228E1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2636838"/>
            <a:ext cx="1965325" cy="1624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299" name="AutoShape 27">
            <a:extLst>
              <a:ext uri="{FF2B5EF4-FFF2-40B4-BE49-F238E27FC236}">
                <a16:creationId xmlns:a16="http://schemas.microsoft.com/office/drawing/2014/main" id="{C3871206-4A40-F441-B54A-AF43995D44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87675" y="2781300"/>
            <a:ext cx="5410200" cy="1828800"/>
          </a:xfrm>
          <a:prstGeom prst="cloudCallout">
            <a:avLst>
              <a:gd name="adj1" fmla="val -62676"/>
              <a:gd name="adj2" fmla="val 11634"/>
            </a:avLst>
          </a:prstGeom>
          <a:solidFill>
            <a:srgbClr val="FFFFCC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dirty="0">
                <a:ea typeface="黑体" panose="02010609060101010101" pitchFamily="49" charset="-122"/>
              </a:rPr>
              <a:t>不好，不好！自由度减少了，为什么方程反而复杂了？？？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zh-CN" sz="2800" dirty="0">
              <a:ea typeface="黑体" panose="02010609060101010101" pitchFamily="49" charset="-122"/>
            </a:endParaRPr>
          </a:p>
        </p:txBody>
      </p:sp>
      <p:pic>
        <p:nvPicPr>
          <p:cNvPr id="54300" name="Picture 28" descr="BS02064_">
            <a:extLst>
              <a:ext uri="{FF2B5EF4-FFF2-40B4-BE49-F238E27FC236}">
                <a16:creationId xmlns:a16="http://schemas.microsoft.com/office/drawing/2014/main" id="{6D73ED66-57E5-B94A-82EE-475D6CB804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4654550"/>
            <a:ext cx="1371600" cy="1365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301" name="AutoShape 29">
            <a:extLst>
              <a:ext uri="{FF2B5EF4-FFF2-40B4-BE49-F238E27FC236}">
                <a16:creationId xmlns:a16="http://schemas.microsoft.com/office/drawing/2014/main" id="{F0C3FF52-8B3E-0842-9A35-9858F1AAD4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64163" y="4941888"/>
            <a:ext cx="3048000" cy="914400"/>
          </a:xfrm>
          <a:prstGeom prst="cloudCallout">
            <a:avLst>
              <a:gd name="adj1" fmla="val -108440"/>
              <a:gd name="adj2" fmla="val -3296"/>
            </a:avLst>
          </a:prstGeom>
          <a:solidFill>
            <a:srgbClr val="FFCCFF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dirty="0">
                <a:ea typeface="黑体" panose="02010609060101010101" pitchFamily="49" charset="-122"/>
              </a:rPr>
              <a:t>分析力学！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81A24FBF-76EF-4A43-9BA3-33C8411510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8446281-1404-0546-B560-F408992A2079}" type="slidenum">
              <a:rPr lang="en-US" altLang="zh-CN" smtClean="0"/>
              <a:pPr>
                <a:defRPr/>
              </a:pPr>
              <a:t>24</a:t>
            </a:fld>
            <a:endParaRPr lang="en-US" altLang="zh-CN"/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42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42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42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42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42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42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43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43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43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43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297" grpId="0" animBg="1" autoUpdateAnimBg="0"/>
      <p:bldP spid="54299" grpId="0" animBg="1" autoUpdateAnimBg="0"/>
      <p:bldP spid="54301" grpId="0" animBg="1" autoUpdateAnimBg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CF11E95D-281F-4DC4-A024-EFA666EEC388}"/>
                  </a:ext>
                </a:extLst>
              </p:cNvPr>
              <p:cNvSpPr txBox="1"/>
              <p:nvPr/>
            </p:nvSpPr>
            <p:spPr>
              <a:xfrm>
                <a:off x="395536" y="908720"/>
                <a:ext cx="8490853" cy="47060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/>
                    <a:ea typeface="黑体" panose="02010609060101010101" pitchFamily="49" charset="-122"/>
                    <a:cs typeface="+mn-cs"/>
                  </a:rPr>
                  <a:t>一般解题步骤</a:t>
                </a:r>
                <a:endParaRPr kumimoji="1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/>
                  <a:ea typeface="黑体" panose="02010609060101010101" pitchFamily="49" charset="-122"/>
                  <a:cs typeface="+mn-cs"/>
                </a:endParaRPr>
              </a:p>
              <a:p>
                <a:pPr marL="457200" lvl="0" indent="-457200">
                  <a:lnSpc>
                    <a:spcPct val="150000"/>
                  </a:lnSpc>
                  <a:buAutoNum type="arabicParenBoth"/>
                  <a:defRPr/>
                </a:pPr>
                <a:r>
                  <a:rPr lang="zh-CN" altLang="en-US" dirty="0">
                    <a:solidFill>
                      <a:srgbClr val="0432FF"/>
                    </a:solidFill>
                    <a:latin typeface="Times New Roman"/>
                    <a:ea typeface="黑体" panose="02010609060101010101" pitchFamily="49" charset="-122"/>
                  </a:rPr>
                  <a:t>理解</a:t>
                </a: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432FF"/>
                    </a:solidFill>
                    <a:effectLst/>
                    <a:uLnTx/>
                    <a:uFillTx/>
                    <a:latin typeface="Times New Roman"/>
                    <a:ea typeface="黑体" panose="02010609060101010101" pitchFamily="49" charset="-122"/>
                    <a:cs typeface="+mn-cs"/>
                  </a:rPr>
                  <a:t>题意，画草图</a:t>
                </a:r>
                <a:r>
                  <a:rPr lang="zh-CN" altLang="en-US" dirty="0">
                    <a:solidFill>
                      <a:srgbClr val="0432FF"/>
                    </a:solidFill>
                    <a:latin typeface="Times New Roman"/>
                    <a:ea typeface="黑体" panose="02010609060101010101" pitchFamily="49" charset="-122"/>
                  </a:rPr>
                  <a:t>，画大体运动轨迹</a:t>
                </a: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432FF"/>
                    </a:solidFill>
                    <a:effectLst/>
                    <a:uLnTx/>
                    <a:uFillTx/>
                    <a:latin typeface="Times New Roman"/>
                    <a:ea typeface="黑体" panose="02010609060101010101" pitchFamily="49" charset="-122"/>
                    <a:cs typeface="+mn-cs"/>
                  </a:rPr>
                  <a:t>，作</a:t>
                </a:r>
                <a:r>
                  <a:rPr lang="zh-CN" altLang="en-US" dirty="0">
                    <a:solidFill>
                      <a:srgbClr val="0432FF"/>
                    </a:solidFill>
                    <a:latin typeface="Times New Roman"/>
                    <a:ea typeface="黑体" panose="02010609060101010101" pitchFamily="49" charset="-122"/>
                  </a:rPr>
                  <a:t>受力分析</a:t>
                </a:r>
                <a:endParaRPr lang="en-US" altLang="zh-CN" dirty="0">
                  <a:solidFill>
                    <a:srgbClr val="0432FF"/>
                  </a:solidFill>
                  <a:latin typeface="Times New Roman"/>
                  <a:ea typeface="黑体" panose="02010609060101010101" pitchFamily="49" charset="-122"/>
                </a:endParaRPr>
              </a:p>
              <a:p>
                <a:pPr marL="457200" lvl="0" indent="-457200">
                  <a:lnSpc>
                    <a:spcPct val="150000"/>
                  </a:lnSpc>
                  <a:buAutoNum type="arabicParenBoth"/>
                  <a:defRPr/>
                </a:pPr>
                <a:r>
                  <a:rPr lang="zh-CN" altLang="en-US" dirty="0">
                    <a:solidFill>
                      <a:srgbClr val="FF0000"/>
                    </a:solidFill>
                    <a:latin typeface="Times New Roman"/>
                    <a:ea typeface="黑体" panose="02010609060101010101" pitchFamily="49" charset="-122"/>
                  </a:rPr>
                  <a:t>选定</a:t>
                </a: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/>
                    <a:ea typeface="黑体" panose="02010609060101010101" pitchFamily="49" charset="-122"/>
                    <a:cs typeface="+mn-cs"/>
                  </a:rPr>
                  <a:t>参考系，</a:t>
                </a:r>
                <a:r>
                  <a:rPr lang="zh-CN" altLang="en-US" dirty="0">
                    <a:solidFill>
                      <a:srgbClr val="FF0000"/>
                    </a:solidFill>
                    <a:latin typeface="Times New Roman"/>
                    <a:ea typeface="黑体" panose="02010609060101010101" pitchFamily="49" charset="-122"/>
                  </a:rPr>
                  <a:t>选定</a:t>
                </a: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/>
                    <a:ea typeface="黑体" panose="02010609060101010101" pitchFamily="49" charset="-122"/>
                    <a:cs typeface="+mn-cs"/>
                  </a:rPr>
                  <a:t>坐标系，写出加速度分量式</a:t>
                </a:r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/>
                  <a:ea typeface="黑体" panose="02010609060101010101" pitchFamily="49" charset="-122"/>
                  <a:cs typeface="+mn-cs"/>
                </a:endParaRPr>
              </a:p>
              <a:p>
                <a:pPr lvl="0">
                  <a:lnSpc>
                    <a:spcPct val="150000"/>
                  </a:lnSpc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accPr>
                        <m:e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𝑎</m:t>
                          </m:r>
                        </m:e>
                      </m:acc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𝑎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1</m:t>
                          </m:r>
                        </m:sub>
                      </m:sSub>
                      <m:acc>
                        <m:accPr>
                          <m:chr m:val="⃗"/>
                          <m:ctrlP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accPr>
                        <m:e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𝑖</m:t>
                          </m:r>
                        </m:e>
                      </m:acc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+</m:t>
                      </m:r>
                      <m:sSub>
                        <m:sSubPr>
                          <m:ctrlP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𝑎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2</m:t>
                          </m:r>
                        </m:sub>
                      </m:sSub>
                      <m:acc>
                        <m:accPr>
                          <m:chr m:val="⃗"/>
                          <m:ctrlP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accPr>
                        <m:e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𝑗</m:t>
                          </m:r>
                        </m:e>
                      </m:acc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+</m:t>
                      </m:r>
                      <m:sSub>
                        <m:sSubPr>
                          <m:ctrlP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𝑎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3</m:t>
                          </m:r>
                        </m:sub>
                      </m:sSub>
                      <m:acc>
                        <m:accPr>
                          <m:chr m:val="⃗"/>
                          <m:ctrlP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accPr>
                        <m:e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𝑘</m:t>
                          </m:r>
                        </m:e>
                      </m:acc>
                    </m:oMath>
                  </m:oMathPara>
                </a14:m>
                <a:endParaRPr lang="en-US" altLang="zh-CN" dirty="0">
                  <a:solidFill>
                    <a:srgbClr val="000000"/>
                  </a:solidFill>
                  <a:latin typeface="Times New Roman"/>
                  <a:ea typeface="黑体" panose="02010609060101010101" pitchFamily="49" charset="-122"/>
                </a:endParaRPr>
              </a:p>
              <a:p>
                <a:pPr lvl="0">
                  <a:lnSpc>
                    <a:spcPct val="150000"/>
                  </a:lnSpc>
                  <a:defRPr/>
                </a:pPr>
                <a:r>
                  <a:rPr kumimoji="1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432FF"/>
                    </a:solidFill>
                    <a:effectLst/>
                    <a:uLnTx/>
                    <a:uFillTx/>
                    <a:latin typeface="Times New Roman"/>
                    <a:ea typeface="黑体" panose="02010609060101010101" pitchFamily="49" charset="-122"/>
                    <a:cs typeface="+mn-cs"/>
                  </a:rPr>
                  <a:t>(3) </a:t>
                </a:r>
                <a:r>
                  <a:rPr lang="zh-CN" altLang="en-US" noProof="0" dirty="0">
                    <a:solidFill>
                      <a:srgbClr val="0432FF"/>
                    </a:solidFill>
                    <a:latin typeface="Times New Roman"/>
                    <a:ea typeface="黑体" panose="02010609060101010101" pitchFamily="49" charset="-122"/>
                  </a:rPr>
                  <a:t>沿</a:t>
                </a: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432FF"/>
                    </a:solidFill>
                    <a:effectLst/>
                    <a:uLnTx/>
                    <a:uFillTx/>
                    <a:latin typeface="Times New Roman"/>
                    <a:ea typeface="黑体" panose="02010609060101010101" pitchFamily="49" charset="-122"/>
                    <a:cs typeface="+mn-cs"/>
                  </a:rPr>
                  <a:t>坐标轴将力分解，写出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0432FF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𝑚</m:t>
                    </m:r>
                    <m:acc>
                      <m:accPr>
                        <m:chr m:val="⃗"/>
                        <m:ctrlPr>
                          <a:rPr lang="en-US" altLang="zh-CN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accPr>
                      <m:e>
                        <m:r>
                          <a:rPr lang="en-US" altLang="zh-CN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𝑎</m:t>
                        </m:r>
                      </m:e>
                    </m:acc>
                    <m:r>
                      <a:rPr lang="en-US" altLang="zh-CN" i="1">
                        <a:solidFill>
                          <a:srgbClr val="0432FF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=</m:t>
                    </m:r>
                    <m:acc>
                      <m:accPr>
                        <m:chr m:val="⃗"/>
                        <m:ctrlPr>
                          <a:rPr lang="en-US" altLang="zh-CN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accPr>
                      <m:e>
                        <m:r>
                          <a:rPr lang="en-US" altLang="zh-CN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𝐹</m:t>
                        </m:r>
                      </m:e>
                    </m:acc>
                  </m:oMath>
                </a14:m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432FF"/>
                    </a:solidFill>
                    <a:effectLst/>
                    <a:uLnTx/>
                    <a:uFillTx/>
                    <a:latin typeface="Times New Roman"/>
                    <a:ea typeface="黑体" panose="02010609060101010101" pitchFamily="49" charset="-122"/>
                    <a:cs typeface="+mn-cs"/>
                  </a:rPr>
                  <a:t>的每一个</a:t>
                </a:r>
                <a:r>
                  <a:rPr lang="zh-CN" altLang="en-US" dirty="0">
                    <a:solidFill>
                      <a:srgbClr val="0432FF"/>
                    </a:solidFill>
                    <a:latin typeface="Times New Roman"/>
                    <a:ea typeface="黑体" panose="02010609060101010101" pitchFamily="49" charset="-122"/>
                  </a:rPr>
                  <a:t>分量</a:t>
                </a: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432FF"/>
                    </a:solidFill>
                    <a:effectLst/>
                    <a:uLnTx/>
                    <a:uFillTx/>
                    <a:latin typeface="Times New Roman"/>
                    <a:ea typeface="黑体" panose="02010609060101010101" pitchFamily="49" charset="-122"/>
                    <a:cs typeface="+mn-cs"/>
                  </a:rPr>
                  <a:t>式</a:t>
                </a:r>
                <a:r>
                  <a:rPr lang="zh-CN" altLang="en-US" noProof="0" dirty="0">
                    <a:solidFill>
                      <a:srgbClr val="0432FF"/>
                    </a:solidFill>
                    <a:latin typeface="Times New Roman"/>
                    <a:ea typeface="黑体" panose="02010609060101010101" pitchFamily="49" charset="-122"/>
                  </a:rPr>
                  <a:t>，</a:t>
                </a: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432FF"/>
                    </a:solidFill>
                    <a:effectLst/>
                    <a:uLnTx/>
                    <a:uFillTx/>
                    <a:latin typeface="Times New Roman"/>
                    <a:ea typeface="黑体" panose="02010609060101010101" pitchFamily="49" charset="-122"/>
                    <a:cs typeface="+mn-cs"/>
                  </a:rPr>
                  <a:t>得到运动微分方程组</a:t>
                </a:r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432FF"/>
                  </a:solidFill>
                  <a:effectLst/>
                  <a:uLnTx/>
                  <a:uFillTx/>
                  <a:latin typeface="Times New Roman"/>
                  <a:ea typeface="黑体" panose="02010609060101010101" pitchFamily="49" charset="-122"/>
                  <a:cs typeface="+mn-cs"/>
                </a:endParaRPr>
              </a:p>
              <a:p>
                <a:pPr marR="0" lvl="0" algn="l" defTabSz="914400" rtl="0"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tabLst/>
                  <a:defRPr/>
                </a:pPr>
                <a:r>
                  <a:rPr kumimoji="1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(4) </a:t>
                </a: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求解微分方程，得到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kumimoji="1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accPr>
                      <m:e>
                        <m:r>
                          <a:rPr kumimoji="1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𝑟</m:t>
                        </m:r>
                      </m:e>
                    </m:acc>
                    <m:r>
                      <a:rPr kumimoji="1" lang="en-US" altLang="zh-CN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(</m:t>
                    </m:r>
                    <m:r>
                      <a:rPr kumimoji="1" lang="en-US" altLang="zh-CN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𝑡</m:t>
                    </m:r>
                    <m:r>
                      <a:rPr kumimoji="1" lang="en-US" altLang="zh-CN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)</m:t>
                    </m:r>
                  </m:oMath>
                </a14:m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的精确形式</a:t>
                </a:r>
                <a:endParaRPr lang="en-US" altLang="zh-CN" dirty="0">
                  <a:solidFill>
                    <a:srgbClr val="FF0000"/>
                  </a:solidFill>
                  <a:ea typeface="黑体" panose="02010609060101010101" pitchFamily="49" charset="-122"/>
                </a:endParaRPr>
              </a:p>
              <a:p>
                <a:pPr marR="0" lvl="0" algn="l" defTabSz="914400" rtl="0"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tabLst/>
                  <a:defRPr/>
                </a:pPr>
                <a:r>
                  <a:rPr kumimoji="1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432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(5) </a:t>
                </a: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432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讨论解的物理意义</a:t>
                </a:r>
                <a:r>
                  <a:rPr kumimoji="1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432FF"/>
                    </a:solidFill>
                    <a:effectLst/>
                    <a:uLnTx/>
                    <a:uFillTx/>
                    <a:ea typeface="黑体" panose="02010609060101010101" pitchFamily="49" charset="-122"/>
                    <a:cs typeface="+mn-cs"/>
                  </a:rPr>
                  <a:t>.</a:t>
                </a:r>
                <a:endParaRPr kumimoji="1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432FF"/>
                  </a:solidFill>
                  <a:effectLst/>
                  <a:uLnTx/>
                  <a:uFillTx/>
                  <a:latin typeface="Times New Roman"/>
                  <a:ea typeface="黑体" panose="02010609060101010101" pitchFamily="49" charset="-122"/>
                  <a:cs typeface="+mn-cs"/>
                </a:endParaRPr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CF11E95D-281F-4DC4-A024-EFA666EEC3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36" y="908720"/>
                <a:ext cx="8490853" cy="4706032"/>
              </a:xfrm>
              <a:prstGeom prst="rect">
                <a:avLst/>
              </a:prstGeom>
              <a:blipFill>
                <a:blip r:embed="rId2"/>
                <a:stretch>
                  <a:fillRect l="-1149" b="-20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CF70BA8-7353-4503-9717-FA3AEB981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0AAC41C-04D6-504B-BE1A-FBC69733C12B}" type="slidenum">
              <a:rPr lang="en-US" altLang="zh-CN" smtClean="0"/>
              <a:pPr>
                <a:defRPr/>
              </a:pPr>
              <a:t>25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567267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18">
            <a:extLst>
              <a:ext uri="{FF2B5EF4-FFF2-40B4-BE49-F238E27FC236}">
                <a16:creationId xmlns:a16="http://schemas.microsoft.com/office/drawing/2014/main" id="{750009C0-53C4-4363-8C7E-2275CD1194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552" y="1205238"/>
            <a:ext cx="8280920" cy="199516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4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rPr>
              <a:t>作业</a:t>
            </a:r>
            <a:endParaRPr kumimoji="1" lang="en-US" altLang="zh-CN" sz="4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 marL="0" marR="0" lvl="0" indent="0" algn="ctr" defTabSz="91440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44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rPr>
              <a:t>1.19</a:t>
            </a:r>
            <a:r>
              <a:rPr kumimoji="1" lang="zh-CN" altLang="en-US" sz="44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rPr>
              <a:t>，</a:t>
            </a:r>
            <a:r>
              <a:rPr kumimoji="1" lang="en-US" altLang="zh-CN" sz="44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rPr>
              <a:t>1.24</a:t>
            </a:r>
            <a:r>
              <a:rPr kumimoji="1" lang="zh-CN" altLang="en-US" sz="44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rPr>
              <a:t>，</a:t>
            </a:r>
            <a:r>
              <a:rPr kumimoji="1" lang="en-US" altLang="zh-CN" sz="44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rPr>
              <a:t>1.31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C7EEDCB-5C30-4381-A50D-3C2487D1A5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8446281-1404-0546-B560-F408992A2079}" type="slidenum">
              <a:rPr lang="en-US" altLang="zh-CN" smtClean="0"/>
              <a:pPr>
                <a:defRPr/>
              </a:pPr>
              <a:t>26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061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8">
            <a:extLst>
              <a:ext uri="{FF2B5EF4-FFF2-40B4-BE49-F238E27FC236}">
                <a16:creationId xmlns:a16="http://schemas.microsoft.com/office/drawing/2014/main" id="{CDC83F5B-E7E6-4A60-99AE-0F6321CE89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504" y="2708920"/>
            <a:ext cx="8928992" cy="9794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4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补充材料</a:t>
            </a:r>
            <a:endParaRPr kumimoji="1" lang="en-US" altLang="zh-CN" sz="4400" b="0" i="0" u="none" strike="noStrike" kern="0" cap="none" spc="0" normalizeH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C2D679B-2F9A-425A-A170-6921DB388D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8446281-1404-0546-B560-F408992A2079}" type="slidenum">
              <a:rPr lang="en-US" altLang="zh-CN" smtClean="0"/>
              <a:pPr>
                <a:defRPr/>
              </a:pPr>
              <a:t>27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083284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5" name="Text Box 9">
            <a:extLst>
              <a:ext uri="{FF2B5EF4-FFF2-40B4-BE49-F238E27FC236}">
                <a16:creationId xmlns:a16="http://schemas.microsoft.com/office/drawing/2014/main" id="{2D714EEA-6C95-C449-9D55-93AEC939FA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9226" y="4015090"/>
            <a:ext cx="7993062" cy="23536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342900" marR="0" lvl="0" indent="-342900" algn="l" defTabSz="914400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二阶常微分方程的解包含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6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个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积分常数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，一般取质点的初速度和初始位置</a:t>
            </a:r>
            <a:endParaRPr kumimoji="1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pitchFamily="49" charset="-122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endParaRPr kumimoji="1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pitchFamily="49" charset="-122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例如，自由粒子的运动方程              ，解为                   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 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，积分常数为</a:t>
            </a:r>
          </a:p>
        </p:txBody>
      </p:sp>
      <p:graphicFrame>
        <p:nvGraphicFramePr>
          <p:cNvPr id="4106" name="Object 10">
            <a:extLst>
              <a:ext uri="{FF2B5EF4-FFF2-40B4-BE49-F238E27FC236}">
                <a16:creationId xmlns:a16="http://schemas.microsoft.com/office/drawing/2014/main" id="{87E1B543-7D93-574E-B472-415C81DD68D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42988" y="4941888"/>
          <a:ext cx="2743200" cy="500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834" name="Equation" r:id="rId3" imgW="14484350" imgH="2635250" progId="Equation.3">
                  <p:embed/>
                </p:oleObj>
              </mc:Choice>
              <mc:Fallback>
                <p:oleObj name="Equation" r:id="rId3" imgW="14484350" imgH="2635250" progId="Equation.3">
                  <p:embed/>
                  <p:pic>
                    <p:nvPicPr>
                      <p:cNvPr id="4106" name="Object 10">
                        <a:extLst>
                          <a:ext uri="{FF2B5EF4-FFF2-40B4-BE49-F238E27FC236}">
                            <a16:creationId xmlns:a16="http://schemas.microsoft.com/office/drawing/2014/main" id="{87E1B543-7D93-574E-B472-415C81DD68D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2988" y="4941888"/>
                        <a:ext cx="2743200" cy="5000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07" name="Object 11">
            <a:extLst>
              <a:ext uri="{FF2B5EF4-FFF2-40B4-BE49-F238E27FC236}">
                <a16:creationId xmlns:a16="http://schemas.microsoft.com/office/drawing/2014/main" id="{37F9D63D-3830-A249-9266-5452F93BF25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140200" y="4941888"/>
          <a:ext cx="2743200" cy="500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835" name="Equation" r:id="rId5" imgW="14484350" imgH="2635250" progId="Equation.3">
                  <p:embed/>
                </p:oleObj>
              </mc:Choice>
              <mc:Fallback>
                <p:oleObj name="Equation" r:id="rId5" imgW="14484350" imgH="2635250" progId="Equation.3">
                  <p:embed/>
                  <p:pic>
                    <p:nvPicPr>
                      <p:cNvPr id="4107" name="Object 11">
                        <a:extLst>
                          <a:ext uri="{FF2B5EF4-FFF2-40B4-BE49-F238E27FC236}">
                            <a16:creationId xmlns:a16="http://schemas.microsoft.com/office/drawing/2014/main" id="{37F9D63D-3830-A249-9266-5452F93BF25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40200" y="4941888"/>
                        <a:ext cx="2743200" cy="5000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10" name="Rectangle 14">
            <a:extLst>
              <a:ext uri="{FF2B5EF4-FFF2-40B4-BE49-F238E27FC236}">
                <a16:creationId xmlns:a16="http://schemas.microsoft.com/office/drawing/2014/main" id="{27E837EA-3615-934F-9D1D-22E5862CA8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2638" y="950138"/>
            <a:ext cx="8424862" cy="143032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342900" marR="0" lvl="0" indent="-342900" algn="l" defTabSz="914400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线性方程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660033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：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力是位置和速度的线性函数，</a:t>
            </a:r>
            <a:endParaRPr kumimoji="1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pitchFamily="49" charset="-122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pitchFamily="49" charset="-122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    线性方程有一般解法，但大多数实际问题涉及非线性方程</a:t>
            </a:r>
            <a:endParaRPr kumimoji="1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pitchFamily="49" charset="-122"/>
              <a:cs typeface="+mn-cs"/>
            </a:endParaRPr>
          </a:p>
        </p:txBody>
      </p:sp>
      <p:graphicFrame>
        <p:nvGraphicFramePr>
          <p:cNvPr id="12295" name="对象 1">
            <a:extLst>
              <a:ext uri="{FF2B5EF4-FFF2-40B4-BE49-F238E27FC236}">
                <a16:creationId xmlns:a16="http://schemas.microsoft.com/office/drawing/2014/main" id="{6C172E23-9ED7-464C-94FA-CA23896BD6B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994819" y="1436702"/>
          <a:ext cx="27940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836" name="Equation" r:id="rId7" imgW="16090900" imgH="2635250" progId="Equation.DSMT4">
                  <p:embed/>
                </p:oleObj>
              </mc:Choice>
              <mc:Fallback>
                <p:oleObj name="Equation" r:id="rId7" imgW="16090900" imgH="2635250" progId="Equation.DSMT4">
                  <p:embed/>
                  <p:pic>
                    <p:nvPicPr>
                      <p:cNvPr id="12295" name="对象 1">
                        <a:extLst>
                          <a:ext uri="{FF2B5EF4-FFF2-40B4-BE49-F238E27FC236}">
                            <a16:creationId xmlns:a16="http://schemas.microsoft.com/office/drawing/2014/main" id="{6C172E23-9ED7-464C-94FA-CA23896BD6B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94819" y="1436702"/>
                        <a:ext cx="2794000" cy="457200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11" name="Rectangle 15">
            <a:extLst>
              <a:ext uri="{FF2B5EF4-FFF2-40B4-BE49-F238E27FC236}">
                <a16:creationId xmlns:a16="http://schemas.microsoft.com/office/drawing/2014/main" id="{98FB721F-D12E-7F41-A10D-16CCF80EE8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9226" y="2390112"/>
            <a:ext cx="8059198" cy="1430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342900" marR="0" lvl="0" indent="-342900" algn="l" defTabSz="914400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非线性方程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660033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：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力是位置和速度的非线性函数，例如低速下空气阻力           ，单摆的恢复力</a:t>
            </a:r>
            <a:endParaRPr kumimoji="1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pitchFamily="49" charset="-122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    非线性方程没有一般解法</a:t>
            </a:r>
            <a:endParaRPr kumimoji="1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pitchFamily="49" charset="-122"/>
              <a:cs typeface="+mn-cs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3B3AC4C4-4F36-B74D-8216-350537580BD4}"/>
              </a:ext>
            </a:extLst>
          </p:cNvPr>
          <p:cNvGrpSpPr>
            <a:grpSpLocks/>
          </p:cNvGrpSpPr>
          <p:nvPr/>
        </p:nvGrpSpPr>
        <p:grpSpPr bwMode="auto">
          <a:xfrm>
            <a:off x="2258219" y="2885092"/>
            <a:ext cx="4170101" cy="422172"/>
            <a:chOff x="2251075" y="3454879"/>
            <a:chExt cx="4170101" cy="422172"/>
          </a:xfrm>
        </p:grpSpPr>
        <p:graphicFrame>
          <p:nvGraphicFramePr>
            <p:cNvPr id="14349" name="对象 7">
              <a:extLst>
                <a:ext uri="{FF2B5EF4-FFF2-40B4-BE49-F238E27FC236}">
                  <a16:creationId xmlns:a16="http://schemas.microsoft.com/office/drawing/2014/main" id="{D7757FDF-E823-FD40-B431-AB14775157A8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251075" y="3454879"/>
            <a:ext cx="736600" cy="4064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5837" name="Equation" r:id="rId9" imgW="4241800" imgH="2343150" progId="Equation.DSMT4">
                    <p:embed/>
                  </p:oleObj>
                </mc:Choice>
                <mc:Fallback>
                  <p:oleObj name="Equation" r:id="rId9" imgW="4241800" imgH="2343150" progId="Equation.DSMT4">
                    <p:embed/>
                    <p:pic>
                      <p:nvPicPr>
                        <p:cNvPr id="14349" name="对象 7">
                          <a:extLst>
                            <a:ext uri="{FF2B5EF4-FFF2-40B4-BE49-F238E27FC236}">
                              <a16:creationId xmlns:a16="http://schemas.microsoft.com/office/drawing/2014/main" id="{D7757FDF-E823-FD40-B431-AB14775157A8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51075" y="3454879"/>
                          <a:ext cx="736600" cy="406400"/>
                        </a:xfrm>
                        <a:prstGeom prst="rect">
                          <a:avLst/>
                        </a:prstGeom>
                        <a:solidFill>
                          <a:srgbClr val="FFFF99"/>
                        </a:solidFill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350" name="对象 8">
              <a:extLst>
                <a:ext uri="{FF2B5EF4-FFF2-40B4-BE49-F238E27FC236}">
                  <a16:creationId xmlns:a16="http://schemas.microsoft.com/office/drawing/2014/main" id="{B0B61912-8BB0-8847-80DB-87EFD09C5052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5303576" y="3521451"/>
            <a:ext cx="1117600" cy="3556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5838" name="Equation" r:id="rId11" imgW="6438900" imgH="2051050" progId="Equation.DSMT4">
                    <p:embed/>
                  </p:oleObj>
                </mc:Choice>
                <mc:Fallback>
                  <p:oleObj name="Equation" r:id="rId11" imgW="6438900" imgH="2051050" progId="Equation.DSMT4">
                    <p:embed/>
                    <p:pic>
                      <p:nvPicPr>
                        <p:cNvPr id="14350" name="对象 8">
                          <a:extLst>
                            <a:ext uri="{FF2B5EF4-FFF2-40B4-BE49-F238E27FC236}">
                              <a16:creationId xmlns:a16="http://schemas.microsoft.com/office/drawing/2014/main" id="{B0B61912-8BB0-8847-80DB-87EFD09C5052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303576" y="3521451"/>
                          <a:ext cx="1117600" cy="355600"/>
                        </a:xfrm>
                        <a:prstGeom prst="rect">
                          <a:avLst/>
                        </a:prstGeom>
                        <a:solidFill>
                          <a:srgbClr val="FFFF99"/>
                        </a:solidFill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94092AF6-2C88-3D44-BAA9-2B5FDB6EDD6D}"/>
              </a:ext>
            </a:extLst>
          </p:cNvPr>
          <p:cNvGrpSpPr>
            <a:grpSpLocks/>
          </p:cNvGrpSpPr>
          <p:nvPr/>
        </p:nvGrpSpPr>
        <p:grpSpPr bwMode="auto">
          <a:xfrm>
            <a:off x="2016919" y="5391701"/>
            <a:ext cx="5485457" cy="961056"/>
            <a:chOff x="1731070" y="5318276"/>
            <a:chExt cx="5485457" cy="961056"/>
          </a:xfrm>
        </p:grpSpPr>
        <p:graphicFrame>
          <p:nvGraphicFramePr>
            <p:cNvPr id="14346" name="对象 9">
              <a:extLst>
                <a:ext uri="{FF2B5EF4-FFF2-40B4-BE49-F238E27FC236}">
                  <a16:creationId xmlns:a16="http://schemas.microsoft.com/office/drawing/2014/main" id="{F5A057A2-95CF-234B-85B7-79F5E7B42866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895378" y="5318276"/>
            <a:ext cx="914400" cy="4318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5839" name="Equation" r:id="rId13" imgW="5264150" imgH="2489200" progId="Equation.DSMT4">
                    <p:embed/>
                  </p:oleObj>
                </mc:Choice>
                <mc:Fallback>
                  <p:oleObj name="Equation" r:id="rId13" imgW="5264150" imgH="2489200" progId="Equation.DSMT4">
                    <p:embed/>
                    <p:pic>
                      <p:nvPicPr>
                        <p:cNvPr id="14346" name="对象 9">
                          <a:extLst>
                            <a:ext uri="{FF2B5EF4-FFF2-40B4-BE49-F238E27FC236}">
                              <a16:creationId xmlns:a16="http://schemas.microsoft.com/office/drawing/2014/main" id="{F5A057A2-95CF-234B-85B7-79F5E7B42866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95378" y="5318276"/>
                          <a:ext cx="914400" cy="431800"/>
                        </a:xfrm>
                        <a:prstGeom prst="rect">
                          <a:avLst/>
                        </a:prstGeom>
                        <a:solidFill>
                          <a:srgbClr val="FFFF99"/>
                        </a:solidFill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347" name="对象 10">
              <a:extLst>
                <a:ext uri="{FF2B5EF4-FFF2-40B4-BE49-F238E27FC236}">
                  <a16:creationId xmlns:a16="http://schemas.microsoft.com/office/drawing/2014/main" id="{ACEC0782-2DE0-734C-8A0D-4DC2B171EF13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5870327" y="5374724"/>
            <a:ext cx="1346200" cy="457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5840" name="Equation" r:id="rId15" imgW="7753350" imgH="2635250" progId="Equation.DSMT4">
                    <p:embed/>
                  </p:oleObj>
                </mc:Choice>
                <mc:Fallback>
                  <p:oleObj name="Equation" r:id="rId15" imgW="7753350" imgH="2635250" progId="Equation.DSMT4">
                    <p:embed/>
                    <p:pic>
                      <p:nvPicPr>
                        <p:cNvPr id="14347" name="对象 10">
                          <a:extLst>
                            <a:ext uri="{FF2B5EF4-FFF2-40B4-BE49-F238E27FC236}">
                              <a16:creationId xmlns:a16="http://schemas.microsoft.com/office/drawing/2014/main" id="{ACEC0782-2DE0-734C-8A0D-4DC2B171EF13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870327" y="5374724"/>
                          <a:ext cx="1346200" cy="457200"/>
                        </a:xfrm>
                        <a:prstGeom prst="rect">
                          <a:avLst/>
                        </a:prstGeom>
                        <a:solidFill>
                          <a:srgbClr val="FFFF99"/>
                        </a:solidFill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348" name="对象 11">
              <a:extLst>
                <a:ext uri="{FF2B5EF4-FFF2-40B4-BE49-F238E27FC236}">
                  <a16:creationId xmlns:a16="http://schemas.microsoft.com/office/drawing/2014/main" id="{A384532A-E307-8A4D-8F54-A26185971F50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731070" y="5822132"/>
            <a:ext cx="609600" cy="457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5841" name="Equation" r:id="rId17" imgW="3511550" imgH="2635250" progId="Equation.DSMT4">
                    <p:embed/>
                  </p:oleObj>
                </mc:Choice>
                <mc:Fallback>
                  <p:oleObj name="Equation" r:id="rId17" imgW="3511550" imgH="2635250" progId="Equation.DSMT4">
                    <p:embed/>
                    <p:pic>
                      <p:nvPicPr>
                        <p:cNvPr id="14348" name="对象 11">
                          <a:extLst>
                            <a:ext uri="{FF2B5EF4-FFF2-40B4-BE49-F238E27FC236}">
                              <a16:creationId xmlns:a16="http://schemas.microsoft.com/office/drawing/2014/main" id="{A384532A-E307-8A4D-8F54-A26185971F5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31070" y="5822132"/>
                          <a:ext cx="609600" cy="457200"/>
                        </a:xfrm>
                        <a:prstGeom prst="rect">
                          <a:avLst/>
                        </a:prstGeom>
                        <a:solidFill>
                          <a:srgbClr val="FFFF99"/>
                        </a:solidFill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5" name="Text Box 14">
            <a:extLst>
              <a:ext uri="{FF2B5EF4-FFF2-40B4-BE49-F238E27FC236}">
                <a16:creationId xmlns:a16="http://schemas.microsoft.com/office/drawing/2014/main" id="{37E3F1DE-584F-9843-A6B1-BFC0D8BE9A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9226" y="226004"/>
            <a:ext cx="5654112" cy="5232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关于质点运动微分方程的若干概念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3DF2A79-B5A8-4451-93FE-10644B9FC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0AAC41C-04D6-504B-BE1A-FBC69733C12B}" type="slidenum">
              <a:rPr lang="en-US" altLang="zh-CN" smtClean="0"/>
              <a:pPr>
                <a:defRPr/>
              </a:pPr>
              <a:t>28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82151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1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2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41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41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41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41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4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4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410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 autoUpdateAnimBg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2">
                <a:extLst>
                  <a:ext uri="{FF2B5EF4-FFF2-40B4-BE49-F238E27FC236}">
                    <a16:creationId xmlns:a16="http://schemas.microsoft.com/office/drawing/2014/main" id="{A8EB43A3-B47D-437A-B1D7-5D5C3A3578E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1399" y="260648"/>
                <a:ext cx="8881201" cy="528958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5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imHei" panose="02010609060101010101" pitchFamily="49" charset="-122"/>
                    <a:ea typeface="SimHei" panose="02010609060101010101" pitchFamily="49" charset="-122"/>
                    <a:cs typeface="+mn-cs"/>
                  </a:rPr>
                  <a:t>练习列方程</a:t>
                </a:r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imHei" panose="02010609060101010101" pitchFamily="49" charset="-122"/>
                  <a:ea typeface="SimHei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5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imHei" panose="02010609060101010101" pitchFamily="49" charset="-122"/>
                    <a:ea typeface="SimHei" panose="02010609060101010101" pitchFamily="49" charset="-122"/>
                    <a:cs typeface="+mn-cs"/>
                  </a:rPr>
                  <a:t>1</a:t>
                </a: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imHei" panose="02010609060101010101" pitchFamily="49" charset="-122"/>
                    <a:ea typeface="SimHei" panose="02010609060101010101" pitchFamily="49" charset="-122"/>
                    <a:cs typeface="+mn-cs"/>
                  </a:rPr>
                  <a:t>、</a:t>
                </a:r>
                <a:r>
                  <a:rPr kumimoji="1" lang="en-US" altLang="zh-CN" sz="2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imHei" panose="02010609060101010101" pitchFamily="49" charset="-122"/>
                    <a:ea typeface="SimHei" panose="02010609060101010101" pitchFamily="49" charset="-122"/>
                    <a:cs typeface="+mn-cs"/>
                  </a:rPr>
                  <a:t>光滑管绕垂直于管的轴</a:t>
                </a: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imHei" panose="02010609060101010101" pitchFamily="49" charset="-122"/>
                    <a:ea typeface="SimHei" panose="02010609060101010101" pitchFamily="49" charset="-122"/>
                    <a:cs typeface="+mn-cs"/>
                  </a:rPr>
                  <a:t>在水平面内转动，</a:t>
                </a:r>
                <a:r>
                  <a:rPr kumimoji="1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imHei" panose="02010609060101010101" pitchFamily="49" charset="-122"/>
                    <a:ea typeface="SimHei" panose="02010609060101010101" pitchFamily="49" charset="-122"/>
                    <a:cs typeface="+mn-cs"/>
                  </a:rPr>
                  <a:t>角速</a:t>
                </a: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imHei" panose="02010609060101010101" pitchFamily="49" charset="-122"/>
                    <a:ea typeface="SimHei" panose="02010609060101010101" pitchFamily="49" charset="-122"/>
                    <a:cs typeface="+mn-cs"/>
                  </a:rPr>
                  <a:t>度大小为常数</a:t>
                </a:r>
                <a14:m>
                  <m:oMath xmlns:m="http://schemas.openxmlformats.org/officeDocument/2006/math">
                    <m:r>
                      <a:rPr kumimoji="1" lang="en-US" altLang="zh-CN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SimHei" panose="02010609060101010101" pitchFamily="49" charset="-122"/>
                        <a:cs typeface="+mn-cs"/>
                      </a:rPr>
                      <m:t>𝜔</m:t>
                    </m:r>
                  </m:oMath>
                </a14:m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imHei" panose="02010609060101010101" pitchFamily="49" charset="-122"/>
                    <a:ea typeface="SimHei" panose="02010609060101010101" pitchFamily="49" charset="-122"/>
                    <a:cs typeface="+mn-cs"/>
                  </a:rPr>
                  <a:t>，管内有一小球，列出小球的运动微分方程。</a:t>
                </a:r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imHei" panose="02010609060101010101" pitchFamily="49" charset="-122"/>
                  <a:ea typeface="SimHei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5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imHei" panose="02010609060101010101" pitchFamily="49" charset="-122"/>
                  <a:ea typeface="SimHei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5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imHei" panose="02010609060101010101" pitchFamily="49" charset="-122"/>
                  <a:ea typeface="SimHei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5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imHei" panose="02010609060101010101" pitchFamily="49" charset="-122"/>
                    <a:ea typeface="SimHei" panose="02010609060101010101" pitchFamily="49" charset="-122"/>
                    <a:cs typeface="+mn-cs"/>
                  </a:rPr>
                  <a:t>2</a:t>
                </a: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imHei" panose="02010609060101010101" pitchFamily="49" charset="-122"/>
                    <a:ea typeface="SimHei" panose="02010609060101010101" pitchFamily="49" charset="-122"/>
                    <a:cs typeface="+mn-cs"/>
                  </a:rPr>
                  <a:t>、套在光滑螺旋线上的小环，在重力作用下运动。螺旋线方程为</a:t>
                </a:r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imHei" panose="02010609060101010101" pitchFamily="49" charset="-122"/>
                  <a:ea typeface="SimHei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5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</m:ctrlPr>
                        </m:accPr>
                        <m:e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  <m:t>𝑟</m:t>
                          </m:r>
                        </m:e>
                      </m:acc>
                      <m:d>
                        <m:dPr>
                          <m:ctrlPr>
                            <a:rPr kumimoji="1" lang="en-US" altLang="zh-C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</m:ctrlPr>
                        </m:dPr>
                        <m:e>
                          <m:r>
                            <a:rPr kumimoji="1" lang="en-US" altLang="zh-C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  <m:t>𝑢</m:t>
                          </m:r>
                        </m:e>
                      </m:d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SimHei" panose="02010609060101010101" pitchFamily="49" charset="-122"/>
                          <a:cs typeface="+mn-cs"/>
                        </a:rPr>
                        <m:t>=</m:t>
                      </m:r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SimHei" panose="02010609060101010101" pitchFamily="49" charset="-122"/>
                          <a:cs typeface="+mn-cs"/>
                        </a:rPr>
                        <m:t>𝑎</m:t>
                      </m:r>
                      <m:func>
                        <m:funcPr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24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  <m:t>cos</m:t>
                          </m:r>
                        </m:fName>
                        <m:e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  <m:t>𝑢</m:t>
                          </m:r>
                        </m:e>
                      </m:func>
                      <m:acc>
                        <m:accPr>
                          <m:chr m:val="⃗"/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</m:ctrlPr>
                        </m:accPr>
                        <m:e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  <m:t>𝑖</m:t>
                          </m:r>
                        </m:e>
                      </m:acc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SimHei" panose="02010609060101010101" pitchFamily="49" charset="-122"/>
                          <a:cs typeface="+mn-cs"/>
                        </a:rPr>
                        <m:t>+</m:t>
                      </m:r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SimHei" panose="02010609060101010101" pitchFamily="49" charset="-122"/>
                          <a:cs typeface="+mn-cs"/>
                        </a:rPr>
                        <m:t>𝑎</m:t>
                      </m:r>
                      <m:func>
                        <m:funcPr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24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  <m:t>sin</m:t>
                          </m:r>
                        </m:fName>
                        <m:e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  <m:t>𝑢</m:t>
                          </m:r>
                        </m:e>
                      </m:func>
                      <m:acc>
                        <m:accPr>
                          <m:chr m:val="⃗"/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</m:ctrlPr>
                        </m:accPr>
                        <m:e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  <m:t>𝑗</m:t>
                          </m:r>
                        </m:e>
                      </m:acc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SimHei" panose="02010609060101010101" pitchFamily="49" charset="-122"/>
                          <a:cs typeface="+mn-cs"/>
                        </a:rPr>
                        <m:t>+</m:t>
                      </m:r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SimHei" panose="02010609060101010101" pitchFamily="49" charset="-122"/>
                          <a:cs typeface="+mn-cs"/>
                        </a:rPr>
                        <m:t>𝑏𝑢</m:t>
                      </m:r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SimHei" panose="02010609060101010101" pitchFamily="49" charset="-122"/>
                          <a:cs typeface="+mn-cs"/>
                        </a:rPr>
                        <m:t> </m:t>
                      </m:r>
                      <m:acc>
                        <m:accPr>
                          <m:chr m:val="⃗"/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</m:ctrlPr>
                        </m:accPr>
                        <m:e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  <m:t>𝑘</m:t>
                          </m:r>
                        </m:e>
                      </m:acc>
                    </m:oMath>
                  </m:oMathPara>
                </a14:m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imHei" panose="02010609060101010101" pitchFamily="49" charset="-122"/>
                  <a:ea typeface="SimHei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5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imHei" panose="02010609060101010101" pitchFamily="49" charset="-122"/>
                    <a:ea typeface="SimHei" panose="02010609060101010101" pitchFamily="49" charset="-122"/>
                    <a:cs typeface="+mn-cs"/>
                  </a:rPr>
                  <a:t>列出其运动微分方程。</a:t>
                </a:r>
                <a:endParaRPr kumimoji="1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imHei" panose="02010609060101010101" pitchFamily="49" charset="-122"/>
                  <a:ea typeface="SimHei" panose="02010609060101010101" pitchFamily="49" charset="-122"/>
                  <a:cs typeface="+mn-cs"/>
                </a:endParaRPr>
              </a:p>
            </p:txBody>
          </p:sp>
        </mc:Choice>
        <mc:Fallback xmlns="">
          <p:sp>
            <p:nvSpPr>
              <p:cNvPr id="2" name="Content Placeholder 2">
                <a:extLst>
                  <a:ext uri="{FF2B5EF4-FFF2-40B4-BE49-F238E27FC236}">
                    <a16:creationId xmlns:a16="http://schemas.microsoft.com/office/drawing/2014/main" id="{A8EB43A3-B47D-437A-B1D7-5D5C3A3578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399" y="260648"/>
                <a:ext cx="8881201" cy="5289586"/>
              </a:xfrm>
              <a:prstGeom prst="rect">
                <a:avLst/>
              </a:prstGeom>
              <a:blipFill>
                <a:blip r:embed="rId2"/>
                <a:stretch>
                  <a:fillRect l="-1029" r="-89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8">
            <a:extLst>
              <a:ext uri="{FF2B5EF4-FFF2-40B4-BE49-F238E27FC236}">
                <a16:creationId xmlns:a16="http://schemas.microsoft.com/office/drawing/2014/main" id="{D66C6D28-AEF1-410D-AC93-281BADB38F42}"/>
              </a:ext>
            </a:extLst>
          </p:cNvPr>
          <p:cNvGrpSpPr/>
          <p:nvPr/>
        </p:nvGrpSpPr>
        <p:grpSpPr>
          <a:xfrm>
            <a:off x="3131840" y="404664"/>
            <a:ext cx="5472608" cy="4320000"/>
            <a:chOff x="1817948" y="1518548"/>
            <a:chExt cx="5472608" cy="4320000"/>
          </a:xfrm>
        </p:grpSpPr>
        <p:sp>
          <p:nvSpPr>
            <p:cNvPr id="4" name="Arc 3">
              <a:extLst>
                <a:ext uri="{FF2B5EF4-FFF2-40B4-BE49-F238E27FC236}">
                  <a16:creationId xmlns:a16="http://schemas.microsoft.com/office/drawing/2014/main" id="{CC40A497-851C-429A-8377-B6DDC300001F}"/>
                </a:ext>
              </a:extLst>
            </p:cNvPr>
            <p:cNvSpPr/>
            <p:nvPr/>
          </p:nvSpPr>
          <p:spPr bwMode="auto">
            <a:xfrm>
              <a:off x="2322244" y="1518548"/>
              <a:ext cx="4320000" cy="4320000"/>
            </a:xfrm>
            <a:prstGeom prst="arc">
              <a:avLst>
                <a:gd name="adj1" fmla="val 20332517"/>
                <a:gd name="adj2" fmla="val 1031543"/>
              </a:avLst>
            </a:pr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arrow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5" name="Group 7">
              <a:extLst>
                <a:ext uri="{FF2B5EF4-FFF2-40B4-BE49-F238E27FC236}">
                  <a16:creationId xmlns:a16="http://schemas.microsoft.com/office/drawing/2014/main" id="{9387DBFB-EA9D-46ED-88C2-7CE04A27E51F}"/>
                </a:ext>
              </a:extLst>
            </p:cNvPr>
            <p:cNvGrpSpPr/>
            <p:nvPr/>
          </p:nvGrpSpPr>
          <p:grpSpPr>
            <a:xfrm>
              <a:off x="1817948" y="3530492"/>
              <a:ext cx="5472608" cy="292072"/>
              <a:chOff x="1817948" y="3530492"/>
              <a:chExt cx="5472608" cy="292072"/>
            </a:xfrm>
          </p:grpSpPr>
          <p:sp>
            <p:nvSpPr>
              <p:cNvPr id="6" name="Rectangle 1">
                <a:extLst>
                  <a:ext uri="{FF2B5EF4-FFF2-40B4-BE49-F238E27FC236}">
                    <a16:creationId xmlns:a16="http://schemas.microsoft.com/office/drawing/2014/main" id="{1578D493-158F-4DBA-A50E-15C6F9CCE0A1}"/>
                  </a:ext>
                </a:extLst>
              </p:cNvPr>
              <p:cNvSpPr/>
              <p:nvPr/>
            </p:nvSpPr>
            <p:spPr bwMode="auto">
              <a:xfrm>
                <a:off x="1817948" y="3534532"/>
                <a:ext cx="5472608" cy="288032"/>
              </a:xfrm>
              <a:prstGeom prst="rect">
                <a:avLst/>
              </a:prstGeom>
              <a:solidFill>
                <a:srgbClr val="FFC00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7" name="Oval 2">
                <a:extLst>
                  <a:ext uri="{FF2B5EF4-FFF2-40B4-BE49-F238E27FC236}">
                    <a16:creationId xmlns:a16="http://schemas.microsoft.com/office/drawing/2014/main" id="{CD6B96E2-6360-483A-9C78-B7909BF6173A}"/>
                  </a:ext>
                </a:extLst>
              </p:cNvPr>
              <p:cNvSpPr/>
              <p:nvPr/>
            </p:nvSpPr>
            <p:spPr bwMode="auto">
              <a:xfrm>
                <a:off x="4482244" y="3606540"/>
                <a:ext cx="144016" cy="144016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8" name="Oval 6">
                <a:extLst>
                  <a:ext uri="{FF2B5EF4-FFF2-40B4-BE49-F238E27FC236}">
                    <a16:creationId xmlns:a16="http://schemas.microsoft.com/office/drawing/2014/main" id="{A1A26BB1-8E5A-4732-BB83-F5C7761076FD}"/>
                  </a:ext>
                </a:extLst>
              </p:cNvPr>
              <p:cNvSpPr/>
              <p:nvPr/>
            </p:nvSpPr>
            <p:spPr bwMode="auto">
              <a:xfrm>
                <a:off x="5535354" y="3530492"/>
                <a:ext cx="288032" cy="288032"/>
              </a:xfrm>
              <a:prstGeom prst="ellipse">
                <a:avLst/>
              </a:prstGeom>
              <a:solidFill>
                <a:srgbClr val="0432FF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</p:grpSp>
      </p:grpSp>
      <p:pic>
        <p:nvPicPr>
          <p:cNvPr id="9" name="Picture 2">
            <a:extLst>
              <a:ext uri="{FF2B5EF4-FFF2-40B4-BE49-F238E27FC236}">
                <a16:creationId xmlns:a16="http://schemas.microsoft.com/office/drawing/2014/main" id="{F82A5175-92DF-4EE1-B9E6-A021B4A6D9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3262" y="3862814"/>
            <a:ext cx="2123616" cy="2505868"/>
          </a:xfrm>
          <a:prstGeom prst="rect">
            <a:avLst/>
          </a:prstGeom>
        </p:spPr>
      </p:pic>
      <p:sp>
        <p:nvSpPr>
          <p:cNvPr id="10" name="灯片编号占位符 9">
            <a:extLst>
              <a:ext uri="{FF2B5EF4-FFF2-40B4-BE49-F238E27FC236}">
                <a16:creationId xmlns:a16="http://schemas.microsoft.com/office/drawing/2014/main" id="{1CA24741-D0B6-4F7E-90C2-B38FE02422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0AAC41C-04D6-504B-BE1A-FBC69733C12B}" type="slidenum">
              <a:rPr lang="en-US" altLang="zh-CN" smtClean="0"/>
              <a:pPr>
                <a:defRPr/>
              </a:pPr>
              <a:t>29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63813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6">
            <a:extLst>
              <a:ext uri="{FF2B5EF4-FFF2-40B4-BE49-F238E27FC236}">
                <a16:creationId xmlns:a16="http://schemas.microsoft.com/office/drawing/2014/main" id="{0A1AA059-3085-AB4D-91AD-B2901FCF91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04813"/>
            <a:ext cx="4699000" cy="584200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牛顿运动定律的适用范围</a:t>
            </a:r>
          </a:p>
        </p:txBody>
      </p:sp>
      <p:sp>
        <p:nvSpPr>
          <p:cNvPr id="3" name="Rectangle 7">
            <a:extLst>
              <a:ext uri="{FF2B5EF4-FFF2-40B4-BE49-F238E27FC236}">
                <a16:creationId xmlns:a16="http://schemas.microsoft.com/office/drawing/2014/main" id="{D2D16ADC-361E-C343-8805-6F6AA40F65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124744"/>
            <a:ext cx="9144000" cy="48134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t" anchorCtr="0"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1257300" indent="-5143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25000"/>
              </a:lnSpc>
              <a:spcBef>
                <a:spcPct val="500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  <a:sym typeface="Wingdings 2" pitchFamily="2" charset="2"/>
              </a:rPr>
              <a:t>惯性系：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  <a:sym typeface="Wingdings 2" pitchFamily="2" charset="2"/>
              </a:rPr>
              <a:t>牛顿运动定律适用的参考系</a:t>
            </a:r>
            <a:endParaRPr kumimoji="1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pitchFamily="49" charset="-122"/>
              <a:cs typeface="+mn-cs"/>
              <a:sym typeface="Wingdings 2" pitchFamily="2" charset="2"/>
            </a:endParaRPr>
          </a:p>
          <a:p>
            <a:pPr>
              <a:lnSpc>
                <a:spcPct val="125000"/>
              </a:lnSpc>
              <a:spcBef>
                <a:spcPct val="5000"/>
              </a:spcBef>
              <a:buFont typeface="Wingdings" panose="05000000000000000000" pitchFamily="2" charset="2"/>
              <a:buChar char="Ø"/>
              <a:defRPr/>
            </a:pP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  <a:sym typeface="Wingdings 2" pitchFamily="2" charset="2"/>
              </a:rPr>
              <a:t>伽利略相对性原理：</a:t>
            </a:r>
            <a:endParaRPr lang="en-US" altLang="zh-CN" sz="2400" dirty="0">
              <a:solidFill>
                <a:srgbClr val="0432FF"/>
              </a:solidFill>
              <a:ea typeface="黑体" panose="02010609060101010101" pitchFamily="49" charset="-122"/>
              <a:sym typeface="Wingdings 2" pitchFamily="2" charset="2"/>
            </a:endParaRPr>
          </a:p>
          <a:p>
            <a:pPr marL="0" indent="0">
              <a:lnSpc>
                <a:spcPct val="125000"/>
              </a:lnSpc>
              <a:spcBef>
                <a:spcPct val="5000"/>
              </a:spcBef>
              <a:buNone/>
              <a:defRPr/>
            </a:pPr>
            <a:r>
              <a:rPr kumimoji="1" lang="en-US" altLang="zh-CN" sz="2400" b="0" i="0" u="none" strike="noStrike" kern="1200" cap="none" spc="0" normalizeH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  <a:sym typeface="Wingdings 2" pitchFamily="2" charset="2"/>
              </a:rPr>
              <a:t>    </a:t>
            </a:r>
            <a:r>
              <a:rPr lang="zh-CN" altLang="en-US" sz="2400" dirty="0">
                <a:ea typeface="黑体" panose="02010609060101010101" pitchFamily="49" charset="-122"/>
                <a:sym typeface="Wingdings 2" pitchFamily="2" charset="2"/>
              </a:rPr>
              <a:t>静系和匀速直线运动参考系中，力学定律（牛顿三定律）均满足</a:t>
            </a:r>
            <a:endParaRPr lang="en-US" altLang="zh-CN" sz="2400" dirty="0">
              <a:ea typeface="黑体" panose="02010609060101010101" pitchFamily="49" charset="-122"/>
              <a:sym typeface="Wingdings 2" pitchFamily="2" charset="2"/>
            </a:endParaRPr>
          </a:p>
          <a:p>
            <a:pPr marL="0" indent="0">
              <a:lnSpc>
                <a:spcPct val="125000"/>
              </a:lnSpc>
              <a:spcBef>
                <a:spcPct val="5000"/>
              </a:spcBef>
              <a:buNone/>
              <a:defRPr/>
            </a:pP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  <a:sym typeface="Wingdings 2" pitchFamily="2" charset="2"/>
              </a:rPr>
              <a:t>    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  <a:sym typeface="Wingdings 2" pitchFamily="2" charset="2"/>
              </a:rPr>
              <a:t>推论：相对于惯性系作匀速直线运动的新参考系，均属惯性系</a:t>
            </a:r>
            <a:endParaRPr kumimoji="1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pitchFamily="49" charset="-122"/>
              <a:cs typeface="+mn-cs"/>
              <a:sym typeface="Wingdings 2" pitchFamily="2" charset="2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25000"/>
              </a:lnSpc>
              <a:spcBef>
                <a:spcPct val="500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  <a:sym typeface="Wingdings 2" pitchFamily="2" charset="2"/>
              </a:rPr>
              <a:t>非惯性系：牛顿运动学定律不适用</a:t>
            </a:r>
            <a:endParaRPr kumimoji="1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0432FF"/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pitchFamily="49" charset="-122"/>
              <a:cs typeface="+mn-cs"/>
              <a:sym typeface="Wingdings 2" pitchFamily="2" charset="2"/>
            </a:endParaRPr>
          </a:p>
          <a:p>
            <a:pPr marL="0" marR="0" lvl="0" indent="0" algn="l" defTabSz="914400" rtl="0" eaLnBrk="0" fontAlgn="base" latinLnBrk="0" hangingPunct="0">
              <a:lnSpc>
                <a:spcPct val="125000"/>
              </a:lnSpc>
              <a:spcBef>
                <a:spcPct val="5000"/>
              </a:spcBef>
              <a:spcAft>
                <a:spcPct val="0"/>
              </a:spcAft>
              <a:buClrTx/>
              <a:buSzTx/>
              <a:buNone/>
              <a:tabLst/>
              <a:defRPr/>
            </a:pPr>
            <a:r>
              <a:rPr lang="zh-CN" altLang="en-US" sz="2400" dirty="0">
                <a:solidFill>
                  <a:srgbClr val="0432FF"/>
                </a:solidFill>
                <a:ea typeface="黑体" panose="02010609060101010101" pitchFamily="49" charset="-122"/>
                <a:sym typeface="Wingdings 2" pitchFamily="2" charset="2"/>
              </a:rPr>
              <a:t>    </a:t>
            </a:r>
            <a:r>
              <a:rPr lang="zh-CN" altLang="en-US" sz="2400" dirty="0">
                <a:ea typeface="黑体" panose="02010609060101010101" pitchFamily="49" charset="-122"/>
                <a:sym typeface="Wingdings 2" pitchFamily="2" charset="2"/>
              </a:rPr>
              <a:t>例如，在加速的列车中，没有外力的情况下，静止的小球自发地产生加速度，违反牛顿第二定律（？）</a:t>
            </a:r>
            <a:endParaRPr lang="en-US" altLang="zh-CN" sz="2400" dirty="0">
              <a:ea typeface="黑体" panose="02010609060101010101" pitchFamily="49" charset="-122"/>
              <a:sym typeface="Wingdings 2" pitchFamily="2" charset="2"/>
            </a:endParaRPr>
          </a:p>
          <a:p>
            <a:pPr marL="0" marR="0" lvl="0" indent="0" algn="l" defTabSz="914400" rtl="0" eaLnBrk="0" fontAlgn="base" latinLnBrk="0" hangingPunct="0">
              <a:lnSpc>
                <a:spcPct val="125000"/>
              </a:lnSpc>
              <a:spcBef>
                <a:spcPct val="5000"/>
              </a:spcBef>
              <a:spcAft>
                <a:spcPct val="0"/>
              </a:spcAft>
              <a:buClrTx/>
              <a:buSzTx/>
              <a:buNone/>
              <a:tabLst/>
              <a:defRPr/>
            </a:pPr>
            <a:r>
              <a:rPr lang="en-US" altLang="zh-CN" sz="2400" dirty="0">
                <a:ea typeface="黑体" panose="02010609060101010101" pitchFamily="49" charset="-122"/>
                <a:sym typeface="Wingdings 2" pitchFamily="2" charset="2"/>
              </a:rPr>
              <a:t>    </a:t>
            </a:r>
            <a:r>
              <a:rPr lang="zh-CN" altLang="en-US" sz="2400" dirty="0">
                <a:solidFill>
                  <a:srgbClr val="FF0000"/>
                </a:solidFill>
                <a:ea typeface="黑体" panose="02010609060101010101" pitchFamily="49" charset="-122"/>
                <a:sym typeface="Wingdings 2" pitchFamily="2" charset="2"/>
              </a:rPr>
              <a:t>相对于惯性系有加速度的参考系，属非惯性系</a:t>
            </a:r>
            <a:endParaRPr lang="en-US" altLang="zh-CN" sz="2400" dirty="0">
              <a:solidFill>
                <a:srgbClr val="FF0000"/>
              </a:solidFill>
              <a:ea typeface="黑体" panose="02010609060101010101" pitchFamily="49" charset="-122"/>
              <a:sym typeface="Wingdings 2" pitchFamily="2" charset="2"/>
            </a:endParaRPr>
          </a:p>
          <a:p>
            <a:pPr marL="0" marR="0" lvl="0" indent="0" algn="l" defTabSz="914400" rtl="0" eaLnBrk="0" fontAlgn="base" latinLnBrk="0" hangingPunct="0">
              <a:lnSpc>
                <a:spcPct val="125000"/>
              </a:lnSpc>
              <a:spcBef>
                <a:spcPct val="5000"/>
              </a:spcBef>
              <a:spcAft>
                <a:spcPct val="0"/>
              </a:spcAft>
              <a:buClrTx/>
              <a:buSzTx/>
              <a:buNone/>
              <a:tabLst/>
              <a:defRPr/>
            </a:pPr>
            <a:r>
              <a:rPr lang="zh-CN" altLang="en-US" sz="2400" dirty="0">
                <a:ea typeface="黑体" panose="02010609060101010101" pitchFamily="49" charset="-122"/>
                <a:sym typeface="Wingdings 2" pitchFamily="2" charset="2"/>
              </a:rPr>
              <a:t>    </a:t>
            </a:r>
            <a:r>
              <a:rPr lang="zh-CN" altLang="en-US" sz="2400" dirty="0">
                <a:solidFill>
                  <a:srgbClr val="0432FF"/>
                </a:solidFill>
                <a:ea typeface="黑体" panose="02010609060101010101" pitchFamily="49" charset="-122"/>
                <a:sym typeface="Wingdings 2" pitchFamily="2" charset="2"/>
              </a:rPr>
              <a:t>通过添加惯性力，牛顿运动定律恢复满足（</a:t>
            </a:r>
            <a:r>
              <a:rPr lang="en-US" altLang="zh-CN" sz="2400" dirty="0">
                <a:solidFill>
                  <a:srgbClr val="0432FF"/>
                </a:solidFill>
                <a:ea typeface="黑体" panose="02010609060101010101" pitchFamily="49" charset="-122"/>
                <a:cs typeface="Times New Roman" panose="02020603050405020304" pitchFamily="18" charset="0"/>
                <a:sym typeface="Wingdings 2" pitchFamily="2" charset="2"/>
              </a:rPr>
              <a:t>§1.6</a:t>
            </a:r>
            <a:r>
              <a:rPr lang="zh-CN" altLang="en-US" sz="2400" dirty="0">
                <a:solidFill>
                  <a:srgbClr val="0432FF"/>
                </a:solidFill>
                <a:ea typeface="黑体" panose="02010609060101010101" pitchFamily="49" charset="-122"/>
                <a:cs typeface="Times New Roman" panose="02020603050405020304" pitchFamily="18" charset="0"/>
                <a:sym typeface="Wingdings 2" pitchFamily="2" charset="2"/>
              </a:rPr>
              <a:t>，第</a:t>
            </a:r>
            <a:r>
              <a:rPr lang="en-US" altLang="zh-CN" sz="2400" dirty="0">
                <a:solidFill>
                  <a:srgbClr val="0432FF"/>
                </a:solidFill>
                <a:ea typeface="黑体" panose="02010609060101010101" pitchFamily="49" charset="-122"/>
                <a:cs typeface="Times New Roman" panose="02020603050405020304" pitchFamily="18" charset="0"/>
                <a:sym typeface="Wingdings 2" pitchFamily="2" charset="2"/>
              </a:rPr>
              <a:t>4</a:t>
            </a:r>
            <a:r>
              <a:rPr lang="zh-CN" altLang="en-US" sz="2400" dirty="0">
                <a:solidFill>
                  <a:srgbClr val="0432FF"/>
                </a:solidFill>
                <a:ea typeface="黑体" panose="02010609060101010101" pitchFamily="49" charset="-122"/>
                <a:cs typeface="Times New Roman" panose="02020603050405020304" pitchFamily="18" charset="0"/>
                <a:sym typeface="Wingdings 2" pitchFamily="2" charset="2"/>
              </a:rPr>
              <a:t>章</a:t>
            </a:r>
            <a:r>
              <a:rPr lang="zh-CN" altLang="en-US" sz="2400" dirty="0">
                <a:solidFill>
                  <a:srgbClr val="0432FF"/>
                </a:solidFill>
                <a:ea typeface="黑体" panose="02010609060101010101" pitchFamily="49" charset="-122"/>
                <a:sym typeface="Wingdings 2" pitchFamily="2" charset="2"/>
              </a:rPr>
              <a:t>）</a:t>
            </a:r>
            <a:endParaRPr lang="en-US" altLang="zh-CN" sz="2400" dirty="0">
              <a:solidFill>
                <a:srgbClr val="0432FF"/>
              </a:solidFill>
              <a:ea typeface="黑体" panose="02010609060101010101" pitchFamily="49" charset="-122"/>
              <a:sym typeface="Wingdings 2" pitchFamily="2" charset="2"/>
            </a:endParaRPr>
          </a:p>
          <a:p>
            <a:pPr marL="0" marR="0" lvl="0" indent="0" algn="l" defTabSz="914400" rtl="0" eaLnBrk="0" fontAlgn="base" latinLnBrk="0" hangingPunct="0">
              <a:lnSpc>
                <a:spcPct val="125000"/>
              </a:lnSpc>
              <a:spcBef>
                <a:spcPct val="5000"/>
              </a:spcBef>
              <a:spcAft>
                <a:spcPct val="0"/>
              </a:spcAft>
              <a:buClrTx/>
              <a:buSzTx/>
              <a:buNone/>
              <a:tabLst/>
              <a:defRPr/>
            </a:pPr>
            <a:endParaRPr kumimoji="1" lang="en-US" altLang="zh-CN" sz="2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ea typeface="黑体" panose="02010609060101010101" pitchFamily="49" charset="-122"/>
              <a:sym typeface="Wingdings 2" pitchFamily="2" charset="2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0B546F3-9AE5-4F07-83C0-A179E61CC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0AAC41C-04D6-504B-BE1A-FBC69733C12B}" type="slidenum">
              <a:rPr lang="en-US" altLang="zh-CN" smtClean="0"/>
              <a:pPr>
                <a:defRPr/>
              </a:pPr>
              <a:t>3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 autoUpdateAnimBg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2">
                <a:extLst>
                  <a:ext uri="{FF2B5EF4-FFF2-40B4-BE49-F238E27FC236}">
                    <a16:creationId xmlns:a16="http://schemas.microsoft.com/office/drawing/2014/main" id="{A8EB43A3-B47D-437A-B1D7-5D5C3A3578E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1399" y="-8122"/>
                <a:ext cx="8881201" cy="660547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5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imHei" panose="02010609060101010101" pitchFamily="49" charset="-122"/>
                    <a:ea typeface="SimHei" panose="02010609060101010101" pitchFamily="49" charset="-122"/>
                    <a:cs typeface="+mn-cs"/>
                  </a:rPr>
                  <a:t>练习答案</a:t>
                </a:r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imHei" panose="02010609060101010101" pitchFamily="49" charset="-122"/>
                  <a:ea typeface="SimHei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5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imHei" panose="02010609060101010101" pitchFamily="49" charset="-122"/>
                    <a:ea typeface="SimHei" panose="02010609060101010101" pitchFamily="49" charset="-122"/>
                    <a:cs typeface="+mn-cs"/>
                  </a:rPr>
                  <a:t>1</a:t>
                </a: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imHei" panose="02010609060101010101" pitchFamily="49" charset="-122"/>
                    <a:ea typeface="SimHei" panose="02010609060101010101" pitchFamily="49" charset="-122"/>
                    <a:cs typeface="+mn-cs"/>
                  </a:rPr>
                  <a:t>、</a:t>
                </a:r>
                <a:r>
                  <a:rPr kumimoji="1" lang="en-US" altLang="zh-CN" sz="2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imHei" panose="02010609060101010101" pitchFamily="49" charset="-122"/>
                    <a:ea typeface="SimHei" panose="02010609060101010101" pitchFamily="49" charset="-122"/>
                    <a:cs typeface="+mn-cs"/>
                  </a:rPr>
                  <a:t>光滑管绕垂直于管的轴</a:t>
                </a: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imHei" panose="02010609060101010101" pitchFamily="49" charset="-122"/>
                    <a:ea typeface="SimHei" panose="02010609060101010101" pitchFamily="49" charset="-122"/>
                    <a:cs typeface="+mn-cs"/>
                  </a:rPr>
                  <a:t>在</a:t>
                </a: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432FF"/>
                    </a:solidFill>
                    <a:effectLst/>
                    <a:uLnTx/>
                    <a:uFillTx/>
                    <a:latin typeface="SimHei" panose="02010609060101010101" pitchFamily="49" charset="-122"/>
                    <a:ea typeface="SimHei" panose="02010609060101010101" pitchFamily="49" charset="-122"/>
                    <a:cs typeface="+mn-cs"/>
                  </a:rPr>
                  <a:t>水平面内</a:t>
                </a: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imHei" panose="02010609060101010101" pitchFamily="49" charset="-122"/>
                    <a:ea typeface="SimHei" panose="02010609060101010101" pitchFamily="49" charset="-122"/>
                    <a:cs typeface="+mn-cs"/>
                  </a:rPr>
                  <a:t>转动，</a:t>
                </a:r>
                <a:r>
                  <a:rPr kumimoji="1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imHei" panose="02010609060101010101" pitchFamily="49" charset="-122"/>
                    <a:ea typeface="SimHei" panose="02010609060101010101" pitchFamily="49" charset="-122"/>
                    <a:cs typeface="+mn-cs"/>
                  </a:rPr>
                  <a:t>角速</a:t>
                </a: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imHei" panose="02010609060101010101" pitchFamily="49" charset="-122"/>
                    <a:ea typeface="SimHei" panose="02010609060101010101" pitchFamily="49" charset="-122"/>
                    <a:cs typeface="+mn-cs"/>
                  </a:rPr>
                  <a:t>度大小为常数</a:t>
                </a:r>
                <a14:m>
                  <m:oMath xmlns:m="http://schemas.openxmlformats.org/officeDocument/2006/math">
                    <m:r>
                      <a:rPr kumimoji="1" lang="en-US" altLang="zh-CN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SimHei" panose="02010609060101010101" pitchFamily="49" charset="-122"/>
                        <a:cs typeface="+mn-cs"/>
                      </a:rPr>
                      <m:t>𝜔</m:t>
                    </m:r>
                  </m:oMath>
                </a14:m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imHei" panose="02010609060101010101" pitchFamily="49" charset="-122"/>
                    <a:ea typeface="SimHei" panose="02010609060101010101" pitchFamily="49" charset="-122"/>
                    <a:cs typeface="+mn-cs"/>
                  </a:rPr>
                  <a:t>，管内有一小球，列出小球的运动微分方程。</a:t>
                </a:r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imHei" panose="02010609060101010101" pitchFamily="49" charset="-122"/>
                  <a:ea typeface="SimHei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5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imHei" panose="02010609060101010101" pitchFamily="49" charset="-122"/>
                  <a:ea typeface="SimHei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5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imHei" panose="02010609060101010101" pitchFamily="49" charset="-122"/>
                    <a:ea typeface="SimHei" panose="02010609060101010101" pitchFamily="49" charset="-122"/>
                    <a:cs typeface="+mn-cs"/>
                  </a:rPr>
                  <a:t>分析：小球仅受到垂直于管的作用力，采用极坐标系比较方便。</a:t>
                </a:r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imHei" panose="02010609060101010101" pitchFamily="49" charset="-122"/>
                  <a:ea typeface="SimHei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5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imHei" panose="02010609060101010101" pitchFamily="49" charset="-122"/>
                    <a:ea typeface="SimHei" panose="02010609060101010101" pitchFamily="49" charset="-122"/>
                    <a:cs typeface="+mn-cs"/>
                  </a:rPr>
                  <a:t>解答：以转轴为原点，建立极坐标系，水平面内小球受力</a:t>
                </a:r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imHei" panose="02010609060101010101" pitchFamily="49" charset="-122"/>
                  <a:ea typeface="SimHei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5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</m:ctrlPr>
                        </m:accPr>
                        <m:e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  <m:t>𝐹</m:t>
                          </m:r>
                        </m:e>
                      </m:acc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SimHei" panose="02010609060101010101" pitchFamily="49" charset="-122"/>
                          <a:cs typeface="+mn-cs"/>
                        </a:rPr>
                        <m:t>=</m:t>
                      </m:r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SimHei" panose="02010609060101010101" pitchFamily="49" charset="-122"/>
                          <a:cs typeface="+mn-cs"/>
                        </a:rPr>
                        <m:t>𝑁</m:t>
                      </m:r>
                      <m:acc>
                        <m:accPr>
                          <m:chr m:val="⃗"/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</m:ctrlPr>
                        </m:accPr>
                        <m:e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  <m:t>𝑗</m:t>
                          </m:r>
                        </m:e>
                      </m:acc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SimHei" panose="02010609060101010101" pitchFamily="49" charset="-122"/>
                          <a:cs typeface="+mn-cs"/>
                        </a:rPr>
                        <m:t>,  </m:t>
                      </m:r>
                    </m:oMath>
                  </m:oMathPara>
                </a14:m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imHei" panose="02010609060101010101" pitchFamily="49" charset="-122"/>
                  <a:ea typeface="SimHei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5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imHei" panose="02010609060101010101" pitchFamily="49" charset="-122"/>
                    <a:ea typeface="SimHei" panose="02010609060101010101" pitchFamily="49" charset="-122"/>
                    <a:cs typeface="+mn-cs"/>
                  </a:rPr>
                  <a:t>管的转速固定，故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+mn-cs"/>
                          </a:rPr>
                        </m:ctrlPr>
                      </m:accPr>
                      <m:e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+mn-cs"/>
                          </a:rPr>
                          <m:t>𝜃</m:t>
                        </m:r>
                      </m:e>
                    </m:acc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SimHei" panose="02010609060101010101" pitchFamily="49" charset="-122"/>
                        <a:cs typeface="+mn-cs"/>
                      </a:rPr>
                      <m:t>=</m:t>
                    </m:r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SimHei" panose="02010609060101010101" pitchFamily="49" charset="-122"/>
                        <a:cs typeface="+mn-cs"/>
                      </a:rPr>
                      <m:t>𝜔</m:t>
                    </m:r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SimHei" panose="02010609060101010101" pitchFamily="49" charset="-122"/>
                        <a:cs typeface="+mn-cs"/>
                      </a:rPr>
                      <m:t>, </m:t>
                    </m:r>
                    <m:acc>
                      <m:accPr>
                        <m:chr m:val="̈"/>
                        <m:ctrlP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+mn-cs"/>
                          </a:rPr>
                        </m:ctrlPr>
                      </m:accPr>
                      <m:e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+mn-cs"/>
                          </a:rPr>
                          <m:t>𝜃</m:t>
                        </m:r>
                      </m:e>
                    </m:acc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SimHei" panose="02010609060101010101" pitchFamily="49" charset="-122"/>
                        <a:cs typeface="+mn-cs"/>
                      </a:rPr>
                      <m:t>=0</m:t>
                    </m:r>
                    <m:r>
                      <a:rPr kumimoji="1" lang="zh-CN" altLang="en-US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SimHei" panose="02010609060101010101" pitchFamily="49" charset="-122"/>
                        <a:cs typeface="+mn-cs"/>
                      </a:rPr>
                      <m:t>，</m:t>
                    </m:r>
                  </m:oMath>
                </a14:m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imHei" panose="02010609060101010101" pitchFamily="49" charset="-122"/>
                    <a:ea typeface="SimHei" panose="02010609060101010101" pitchFamily="49" charset="-122"/>
                    <a:cs typeface="+mn-cs"/>
                  </a:rPr>
                  <a:t>加速度为 </a:t>
                </a:r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imHei" panose="02010609060101010101" pitchFamily="49" charset="-122"/>
                  <a:ea typeface="SimHei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5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</m:ctrlPr>
                        </m:accPr>
                        <m:e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  <m:t>𝑎</m:t>
                          </m:r>
                        </m:e>
                      </m:acc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SimHei" panose="02010609060101010101" pitchFamily="49" charset="-122"/>
                          <a:cs typeface="+mn-cs"/>
                        </a:rPr>
                        <m:t>=</m:t>
                      </m:r>
                      <m:d>
                        <m:dPr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</m:ctrlPr>
                        </m:dPr>
                        <m:e>
                          <m:acc>
                            <m:accPr>
                              <m:chr m:val="̈"/>
                              <m:ctrlP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+mn-cs"/>
                                </a:rPr>
                                <m:t>𝑟</m:t>
                              </m:r>
                            </m:e>
                          </m:acc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  <m:t>−</m:t>
                          </m:r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  <m:t>𝑟</m:t>
                          </m:r>
                          <m:sSup>
                            <m:sSupPr>
                              <m:ctrlP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+mn-cs"/>
                                </a:rPr>
                                <m:t>𝜔</m:t>
                              </m:r>
                            </m:e>
                            <m:sup>
                              <m: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acc>
                        <m:accPr>
                          <m:chr m:val="⃗"/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</m:ctrlPr>
                        </m:accPr>
                        <m:e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  <m:t>𝑖</m:t>
                          </m:r>
                        </m:e>
                      </m:acc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SimHei" panose="02010609060101010101" pitchFamily="49" charset="-122"/>
                          <a:cs typeface="+mn-cs"/>
                        </a:rPr>
                        <m:t>+2</m:t>
                      </m:r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SimHei" panose="02010609060101010101" pitchFamily="49" charset="-122"/>
                          <a:cs typeface="+mn-cs"/>
                        </a:rPr>
                        <m:t>𝜔</m:t>
                      </m:r>
                      <m:acc>
                        <m:accPr>
                          <m:chr m:val="̇"/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</m:ctrlPr>
                        </m:accPr>
                        <m:e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  <m:t>𝑟</m:t>
                          </m:r>
                        </m:e>
                      </m:acc>
                      <m:acc>
                        <m:accPr>
                          <m:chr m:val="⃗"/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</m:ctrlPr>
                        </m:accPr>
                        <m:e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  <m:t>𝑗</m:t>
                          </m:r>
                        </m:e>
                      </m:acc>
                    </m:oMath>
                  </m:oMathPara>
                </a14:m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imHei" panose="02010609060101010101" pitchFamily="49" charset="-122"/>
                  <a:ea typeface="SimHei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5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imHei" panose="02010609060101010101" pitchFamily="49" charset="-122"/>
                    <a:ea typeface="SimHei" panose="02010609060101010101" pitchFamily="49" charset="-122"/>
                    <a:cs typeface="+mn-cs"/>
                  </a:rPr>
                  <a:t>运动微分方程为       </a:t>
                </a:r>
                <a14:m>
                  <m:oMath xmlns:m="http://schemas.openxmlformats.org/officeDocument/2006/math"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432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SimHei" panose="02010609060101010101" pitchFamily="49" charset="-122"/>
                        <a:cs typeface="+mn-cs"/>
                      </a:rPr>
                      <m:t>𝑚</m:t>
                    </m:r>
                    <m:d>
                      <m:dPr>
                        <m:ctrlP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432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+mn-cs"/>
                          </a:rPr>
                        </m:ctrlPr>
                      </m:dPr>
                      <m:e>
                        <m:acc>
                          <m:accPr>
                            <m:chr m:val="̈"/>
                            <m:ctrlPr>
                              <a:rPr kumimoji="1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432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SimHei" panose="02010609060101010101" pitchFamily="49" charset="-122"/>
                                <a:cs typeface="+mn-cs"/>
                              </a:rPr>
                            </m:ctrlPr>
                          </m:accPr>
                          <m:e>
                            <m:r>
                              <a:rPr kumimoji="1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432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SimHei" panose="02010609060101010101" pitchFamily="49" charset="-122"/>
                                <a:cs typeface="+mn-cs"/>
                              </a:rPr>
                              <m:t>𝑟</m:t>
                            </m:r>
                          </m:e>
                        </m:acc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432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+mn-cs"/>
                          </a:rPr>
                          <m:t>−</m:t>
                        </m:r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432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+mn-cs"/>
                          </a:rPr>
                          <m:t>𝑟</m:t>
                        </m:r>
                        <m:sSup>
                          <m:sSupPr>
                            <m:ctrlPr>
                              <a:rPr kumimoji="1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432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SimHei" panose="02010609060101010101" pitchFamily="49" charset="-122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1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432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SimHei" panose="02010609060101010101" pitchFamily="49" charset="-122"/>
                                <a:cs typeface="+mn-cs"/>
                              </a:rPr>
                              <m:t>𝜔</m:t>
                            </m:r>
                          </m:e>
                          <m:sup>
                            <m:r>
                              <a:rPr kumimoji="1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432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SimHei" panose="02010609060101010101" pitchFamily="49" charset="-122"/>
                                <a:cs typeface="+mn-cs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432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SimHei" panose="02010609060101010101" pitchFamily="49" charset="-122"/>
                        <a:cs typeface="+mn-cs"/>
                      </a:rPr>
                      <m:t>=0</m:t>
                    </m:r>
                  </m:oMath>
                </a14:m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432FF"/>
                  </a:solidFill>
                  <a:effectLst/>
                  <a:uLnTx/>
                  <a:uFillTx/>
                  <a:latin typeface="SimHei" panose="02010609060101010101" pitchFamily="49" charset="-122"/>
                  <a:ea typeface="SimHei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5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432FF"/>
                    </a:solidFill>
                    <a:effectLst/>
                    <a:uLnTx/>
                    <a:uFillTx/>
                    <a:latin typeface="Times New Roman"/>
                    <a:ea typeface="SimHei" panose="02010609060101010101" pitchFamily="49" charset="-122"/>
                    <a:cs typeface="+mn-cs"/>
                  </a:rPr>
                  <a:t>                                                    </a:t>
                </a:r>
                <a14:m>
                  <m:oMath xmlns:m="http://schemas.openxmlformats.org/officeDocument/2006/math"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432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SimHei" panose="02010609060101010101" pitchFamily="49" charset="-122"/>
                        <a:cs typeface="+mn-cs"/>
                      </a:rPr>
                      <m:t>2</m:t>
                    </m:r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432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SimHei" panose="02010609060101010101" pitchFamily="49" charset="-122"/>
                        <a:cs typeface="+mn-cs"/>
                      </a:rPr>
                      <m:t>𝑚</m:t>
                    </m:r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432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SimHei" panose="02010609060101010101" pitchFamily="49" charset="-122"/>
                        <a:cs typeface="+mn-cs"/>
                      </a:rPr>
                      <m:t>𝜔</m:t>
                    </m:r>
                    <m:acc>
                      <m:accPr>
                        <m:chr m:val="̇"/>
                        <m:ctrlP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432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+mn-cs"/>
                          </a:rPr>
                        </m:ctrlPr>
                      </m:accPr>
                      <m:e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432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+mn-cs"/>
                          </a:rPr>
                          <m:t>𝑟</m:t>
                        </m:r>
                      </m:e>
                    </m:acc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432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SimHei" panose="02010609060101010101" pitchFamily="49" charset="-122"/>
                        <a:cs typeface="+mn-cs"/>
                      </a:rPr>
                      <m:t>=</m:t>
                    </m:r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432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SimHei" panose="02010609060101010101" pitchFamily="49" charset="-122"/>
                        <a:cs typeface="+mn-cs"/>
                      </a:rPr>
                      <m:t>𝑁</m:t>
                    </m:r>
                  </m:oMath>
                </a14:m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432FF"/>
                  </a:solidFill>
                  <a:effectLst/>
                  <a:uLnTx/>
                  <a:uFillTx/>
                  <a:latin typeface="SimHei" panose="02010609060101010101" pitchFamily="49" charset="-122"/>
                  <a:ea typeface="SimHei" panose="02010609060101010101" pitchFamily="49" charset="-122"/>
                  <a:cs typeface="+mn-cs"/>
                </a:endParaRPr>
              </a:p>
            </p:txBody>
          </p:sp>
        </mc:Choice>
        <mc:Fallback xmlns="">
          <p:sp>
            <p:nvSpPr>
              <p:cNvPr id="2" name="Content Placeholder 2">
                <a:extLst>
                  <a:ext uri="{FF2B5EF4-FFF2-40B4-BE49-F238E27FC236}">
                    <a16:creationId xmlns:a16="http://schemas.microsoft.com/office/drawing/2014/main" id="{A8EB43A3-B47D-437A-B1D7-5D5C3A3578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399" y="-8122"/>
                <a:ext cx="8881201" cy="6605473"/>
              </a:xfrm>
              <a:prstGeom prst="rect">
                <a:avLst/>
              </a:prstGeom>
              <a:blipFill>
                <a:blip r:embed="rId2"/>
                <a:stretch>
                  <a:fillRect l="-1029" b="-73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8">
            <a:extLst>
              <a:ext uri="{FF2B5EF4-FFF2-40B4-BE49-F238E27FC236}">
                <a16:creationId xmlns:a16="http://schemas.microsoft.com/office/drawing/2014/main" id="{D66C6D28-AEF1-410D-AC93-281BADB38F42}"/>
              </a:ext>
            </a:extLst>
          </p:cNvPr>
          <p:cNvGrpSpPr/>
          <p:nvPr/>
        </p:nvGrpSpPr>
        <p:grpSpPr>
          <a:xfrm>
            <a:off x="3203848" y="-99392"/>
            <a:ext cx="5472608" cy="4320000"/>
            <a:chOff x="1817948" y="1518548"/>
            <a:chExt cx="5472608" cy="4320000"/>
          </a:xfrm>
        </p:grpSpPr>
        <p:sp>
          <p:nvSpPr>
            <p:cNvPr id="4" name="Arc 3">
              <a:extLst>
                <a:ext uri="{FF2B5EF4-FFF2-40B4-BE49-F238E27FC236}">
                  <a16:creationId xmlns:a16="http://schemas.microsoft.com/office/drawing/2014/main" id="{CC40A497-851C-429A-8377-B6DDC300001F}"/>
                </a:ext>
              </a:extLst>
            </p:cNvPr>
            <p:cNvSpPr/>
            <p:nvPr/>
          </p:nvSpPr>
          <p:spPr bwMode="auto">
            <a:xfrm>
              <a:off x="2322244" y="1518548"/>
              <a:ext cx="4320000" cy="4320000"/>
            </a:xfrm>
            <a:prstGeom prst="arc">
              <a:avLst>
                <a:gd name="adj1" fmla="val 20332517"/>
                <a:gd name="adj2" fmla="val 1031543"/>
              </a:avLst>
            </a:pr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arrow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5" name="Group 7">
              <a:extLst>
                <a:ext uri="{FF2B5EF4-FFF2-40B4-BE49-F238E27FC236}">
                  <a16:creationId xmlns:a16="http://schemas.microsoft.com/office/drawing/2014/main" id="{9387DBFB-EA9D-46ED-88C2-7CE04A27E51F}"/>
                </a:ext>
              </a:extLst>
            </p:cNvPr>
            <p:cNvGrpSpPr/>
            <p:nvPr/>
          </p:nvGrpSpPr>
          <p:grpSpPr>
            <a:xfrm>
              <a:off x="1817948" y="3530492"/>
              <a:ext cx="5472608" cy="292072"/>
              <a:chOff x="1817948" y="3530492"/>
              <a:chExt cx="5472608" cy="292072"/>
            </a:xfrm>
          </p:grpSpPr>
          <p:sp>
            <p:nvSpPr>
              <p:cNvPr id="6" name="Rectangle 1">
                <a:extLst>
                  <a:ext uri="{FF2B5EF4-FFF2-40B4-BE49-F238E27FC236}">
                    <a16:creationId xmlns:a16="http://schemas.microsoft.com/office/drawing/2014/main" id="{1578D493-158F-4DBA-A50E-15C6F9CCE0A1}"/>
                  </a:ext>
                </a:extLst>
              </p:cNvPr>
              <p:cNvSpPr/>
              <p:nvPr/>
            </p:nvSpPr>
            <p:spPr bwMode="auto">
              <a:xfrm>
                <a:off x="1817948" y="3534532"/>
                <a:ext cx="5472608" cy="288032"/>
              </a:xfrm>
              <a:prstGeom prst="rect">
                <a:avLst/>
              </a:prstGeom>
              <a:solidFill>
                <a:srgbClr val="FFC00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7" name="Oval 2">
                <a:extLst>
                  <a:ext uri="{FF2B5EF4-FFF2-40B4-BE49-F238E27FC236}">
                    <a16:creationId xmlns:a16="http://schemas.microsoft.com/office/drawing/2014/main" id="{CD6B96E2-6360-483A-9C78-B7909BF6173A}"/>
                  </a:ext>
                </a:extLst>
              </p:cNvPr>
              <p:cNvSpPr/>
              <p:nvPr/>
            </p:nvSpPr>
            <p:spPr bwMode="auto">
              <a:xfrm>
                <a:off x="4482244" y="3606540"/>
                <a:ext cx="144016" cy="144016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8" name="Oval 6">
                <a:extLst>
                  <a:ext uri="{FF2B5EF4-FFF2-40B4-BE49-F238E27FC236}">
                    <a16:creationId xmlns:a16="http://schemas.microsoft.com/office/drawing/2014/main" id="{A1A26BB1-8E5A-4732-BB83-F5C7761076FD}"/>
                  </a:ext>
                </a:extLst>
              </p:cNvPr>
              <p:cNvSpPr/>
              <p:nvPr/>
            </p:nvSpPr>
            <p:spPr bwMode="auto">
              <a:xfrm>
                <a:off x="5535354" y="3530492"/>
                <a:ext cx="288032" cy="288032"/>
              </a:xfrm>
              <a:prstGeom prst="ellipse">
                <a:avLst/>
              </a:prstGeom>
              <a:solidFill>
                <a:srgbClr val="0432FF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</p:grpSp>
      </p:grp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B074801E-9659-47F5-BC1E-FDA00C1E9E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0AAC41C-04D6-504B-BE1A-FBC69733C12B}" type="slidenum">
              <a:rPr lang="en-US" altLang="zh-CN" smtClean="0"/>
              <a:pPr>
                <a:defRPr/>
              </a:pPr>
              <a:t>30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44374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2">
                <a:extLst>
                  <a:ext uri="{FF2B5EF4-FFF2-40B4-BE49-F238E27FC236}">
                    <a16:creationId xmlns:a16="http://schemas.microsoft.com/office/drawing/2014/main" id="{A8EB43A3-B47D-437A-B1D7-5D5C3A3578E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1399" y="0"/>
                <a:ext cx="8881201" cy="6858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5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imHei" panose="02010609060101010101" pitchFamily="49" charset="-122"/>
                    <a:ea typeface="SimHei" panose="02010609060101010101" pitchFamily="49" charset="-122"/>
                    <a:cs typeface="+mn-cs"/>
                  </a:rPr>
                  <a:t>练习列方程</a:t>
                </a:r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imHei" panose="02010609060101010101" pitchFamily="49" charset="-122"/>
                  <a:ea typeface="SimHei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5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imHei" panose="02010609060101010101" pitchFamily="49" charset="-122"/>
                    <a:ea typeface="SimHei" panose="02010609060101010101" pitchFamily="49" charset="-122"/>
                    <a:cs typeface="+mn-cs"/>
                  </a:rPr>
                  <a:t>2</a:t>
                </a: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imHei" panose="02010609060101010101" pitchFamily="49" charset="-122"/>
                    <a:ea typeface="SimHei" panose="02010609060101010101" pitchFamily="49" charset="-122"/>
                    <a:cs typeface="+mn-cs"/>
                  </a:rPr>
                  <a:t>、套在光滑螺旋线上的小环，在重力作用下运动。螺旋线方程为</a:t>
                </a:r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imHei" panose="02010609060101010101" pitchFamily="49" charset="-122"/>
                  <a:ea typeface="SimHei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5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SimHei" panose="02010609060101010101" pitchFamily="49" charset="-122"/>
                          <a:cs typeface="+mn-cs"/>
                        </a:rPr>
                        <m:t>𝑥</m:t>
                      </m:r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SimHei" panose="02010609060101010101" pitchFamily="49" charset="-122"/>
                          <a:cs typeface="+mn-cs"/>
                        </a:rPr>
                        <m:t>=</m:t>
                      </m:r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SimHei" panose="02010609060101010101" pitchFamily="49" charset="-122"/>
                          <a:cs typeface="+mn-cs"/>
                        </a:rPr>
                        <m:t>𝑎</m:t>
                      </m:r>
                      <m:func>
                        <m:funcPr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24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  <m:t>cos</m:t>
                          </m:r>
                        </m:fName>
                        <m:e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  <m:t>𝑢</m:t>
                          </m:r>
                        </m:e>
                      </m:func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SimHei" panose="02010609060101010101" pitchFamily="49" charset="-122"/>
                          <a:cs typeface="+mn-cs"/>
                        </a:rPr>
                        <m:t>,  </m:t>
                      </m:r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SimHei" panose="02010609060101010101" pitchFamily="49" charset="-122"/>
                          <a:cs typeface="+mn-cs"/>
                        </a:rPr>
                        <m:t>𝑦</m:t>
                      </m:r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SimHei" panose="02010609060101010101" pitchFamily="49" charset="-122"/>
                          <a:cs typeface="+mn-cs"/>
                        </a:rPr>
                        <m:t>=</m:t>
                      </m:r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SimHei" panose="02010609060101010101" pitchFamily="49" charset="-122"/>
                          <a:cs typeface="+mn-cs"/>
                        </a:rPr>
                        <m:t>𝑎</m:t>
                      </m:r>
                      <m:func>
                        <m:funcPr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24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  <m:t>sin</m:t>
                          </m:r>
                        </m:fName>
                        <m:e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  <m:t>𝑢</m:t>
                          </m:r>
                        </m:e>
                      </m:func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SimHei" panose="02010609060101010101" pitchFamily="49" charset="-122"/>
                          <a:cs typeface="+mn-cs"/>
                        </a:rPr>
                        <m:t>,  </m:t>
                      </m:r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SimHei" panose="02010609060101010101" pitchFamily="49" charset="-122"/>
                          <a:cs typeface="+mn-cs"/>
                        </a:rPr>
                        <m:t>𝑧</m:t>
                      </m:r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SimHei" panose="02010609060101010101" pitchFamily="49" charset="-122"/>
                          <a:cs typeface="+mn-cs"/>
                        </a:rPr>
                        <m:t>=</m:t>
                      </m:r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SimHei" panose="02010609060101010101" pitchFamily="49" charset="-122"/>
                          <a:cs typeface="+mn-cs"/>
                        </a:rPr>
                        <m:t>𝑏𝑢</m:t>
                      </m:r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SimHei" panose="02010609060101010101" pitchFamily="49" charset="-122"/>
                          <a:cs typeface="+mn-cs"/>
                        </a:rPr>
                        <m:t> </m:t>
                      </m:r>
                    </m:oMath>
                  </m:oMathPara>
                </a14:m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imHei" panose="02010609060101010101" pitchFamily="49" charset="-122"/>
                  <a:ea typeface="SimHei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5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imHei" panose="02010609060101010101" pitchFamily="49" charset="-122"/>
                    <a:ea typeface="SimHei" panose="02010609060101010101" pitchFamily="49" charset="-122"/>
                    <a:cs typeface="+mn-cs"/>
                  </a:rPr>
                  <a:t>列出其运动微分方程。</a:t>
                </a:r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imHei" panose="02010609060101010101" pitchFamily="49" charset="-122"/>
                  <a:ea typeface="SimHei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5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imHei" panose="02010609060101010101" pitchFamily="49" charset="-122"/>
                    <a:ea typeface="SimHei" panose="02010609060101010101" pitchFamily="49" charset="-122"/>
                    <a:cs typeface="+mn-cs"/>
                  </a:rPr>
                  <a:t>分析：已知轨道形状，采用自然坐标系较方便</a:t>
                </a:r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imHei" panose="02010609060101010101" pitchFamily="49" charset="-122"/>
                  <a:ea typeface="SimHei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5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imHei" panose="02010609060101010101" pitchFamily="49" charset="-122"/>
                    <a:ea typeface="SimHei" panose="02010609060101010101" pitchFamily="49" charset="-122"/>
                    <a:cs typeface="+mn-cs"/>
                  </a:rPr>
                  <a:t>自然系单位矢量如图，受力为</a:t>
                </a:r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imHei" panose="02010609060101010101" pitchFamily="49" charset="-122"/>
                  <a:ea typeface="SimHei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5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SimHei" panose="02010609060101010101" pitchFamily="49" charset="-122"/>
                          <a:cs typeface="+mn-cs"/>
                        </a:rPr>
                        <m:t>𝐹</m:t>
                      </m:r>
                      <m:r>
                        <a:rPr kumimoji="1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SimHei" panose="02010609060101010101" pitchFamily="49" charset="-122"/>
                          <a:cs typeface="+mn-cs"/>
                        </a:rPr>
                        <m:t>=</m:t>
                      </m:r>
                      <m:r>
                        <a:rPr kumimoji="1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SimHei" panose="02010609060101010101" pitchFamily="49" charset="-122"/>
                          <a:cs typeface="+mn-cs"/>
                        </a:rPr>
                        <m:t>𝑚𝑔</m:t>
                      </m:r>
                      <m:func>
                        <m:funcPr>
                          <m:ctrlPr>
                            <a:rPr kumimoji="1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sz="24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  <m:t>sin</m:t>
                          </m:r>
                        </m:fName>
                        <m:e>
                          <m:r>
                            <a:rPr kumimoji="1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  <m:t>𝜃</m:t>
                          </m:r>
                        </m:e>
                      </m:func>
                      <m:acc>
                        <m:accPr>
                          <m:chr m:val="⃗"/>
                          <m:ctrlPr>
                            <a:rPr kumimoji="1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</m:ctrlPr>
                        </m:accPr>
                        <m:e>
                          <m:r>
                            <a:rPr kumimoji="1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  <m:t>𝑖</m:t>
                          </m:r>
                        </m:e>
                      </m:acc>
                      <m:r>
                        <a:rPr kumimoji="1" lang="en-US" altLang="zh-CN" sz="2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SimHei" panose="02010609060101010101" pitchFamily="49" charset="-122"/>
                          <a:cs typeface="+mn-cs"/>
                        </a:rPr>
                        <m:t>−</m:t>
                      </m:r>
                      <m:r>
                        <a:rPr kumimoji="1" lang="en-US" altLang="zh-CN" sz="2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SimHei" panose="02010609060101010101" pitchFamily="49" charset="-122"/>
                          <a:cs typeface="+mn-cs"/>
                        </a:rPr>
                        <m:t>𝑚𝑔</m:t>
                      </m:r>
                      <m:func>
                        <m:funcPr>
                          <m:ctrlPr>
                            <a:rPr kumimoji="1" lang="en-US" altLang="zh-C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2400" b="0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  <m:t>cos</m:t>
                          </m:r>
                        </m:fName>
                        <m:e>
                          <m:r>
                            <a:rPr kumimoji="1" lang="en-US" altLang="zh-C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  <m:t>𝜃</m:t>
                          </m:r>
                        </m:e>
                      </m:func>
                      <m:acc>
                        <m:accPr>
                          <m:chr m:val="⃗"/>
                          <m:ctrlPr>
                            <a:rPr kumimoji="1" lang="en-US" altLang="zh-C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</m:ctrlPr>
                        </m:accPr>
                        <m:e>
                          <m:r>
                            <a:rPr kumimoji="1" lang="en-US" altLang="zh-C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  <m:t>𝑘</m:t>
                          </m:r>
                        </m:e>
                      </m:acc>
                      <m:r>
                        <a:rPr kumimoji="1" lang="en-US" altLang="zh-CN" sz="2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SimHei" panose="02010609060101010101" pitchFamily="49" charset="-122"/>
                          <a:cs typeface="+mn-cs"/>
                        </a:rPr>
                        <m:t>+</m:t>
                      </m:r>
                      <m:acc>
                        <m:accPr>
                          <m:chr m:val="⃗"/>
                          <m:ctrlPr>
                            <a:rPr kumimoji="1" lang="en-US" altLang="zh-C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</m:ctrlPr>
                        </m:accPr>
                        <m:e>
                          <m:r>
                            <a:rPr kumimoji="1" lang="en-US" altLang="zh-C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  <m:t>𝑁</m:t>
                          </m:r>
                        </m:e>
                      </m:acc>
                    </m:oMath>
                  </m:oMathPara>
                </a14:m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imHei" panose="02010609060101010101" pitchFamily="49" charset="-122"/>
                  <a:ea typeface="SimHei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imHei" panose="02010609060101010101" pitchFamily="49" charset="-122"/>
                    <a:ea typeface="SimHei" panose="02010609060101010101" pitchFamily="49" charset="-122"/>
                    <a:cs typeface="+mn-cs"/>
                  </a:rPr>
                  <a:t>其中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+mn-cs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1" lang="en-US" altLang="zh-CN" sz="24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+mn-cs"/>
                          </a:rPr>
                          <m:t>sin</m:t>
                        </m:r>
                      </m:fName>
                      <m:e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+mn-cs"/>
                          </a:rPr>
                          <m:t>𝜃</m:t>
                        </m:r>
                      </m:e>
                    </m:func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SimHei" panose="02010609060101010101" pitchFamily="49" charset="-122"/>
                        <a:cs typeface="+mn-cs"/>
                      </a:rPr>
                      <m:t>=</m:t>
                    </m:r>
                    <m:f>
                      <m:fPr>
                        <m:ctrlP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+mn-cs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kumimoji="1" lang="en-US" altLang="zh-CN" sz="24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+mn-cs"/>
                          </a:rPr>
                          <m:t>d</m:t>
                        </m:r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+mn-cs"/>
                          </a:rPr>
                          <m:t>𝑧</m:t>
                        </m:r>
                      </m:num>
                      <m:den>
                        <m:r>
                          <m:rPr>
                            <m:sty m:val="p"/>
                          </m:rPr>
                          <a:rPr kumimoji="1" lang="en-US" altLang="zh-CN" sz="24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+mn-cs"/>
                          </a:rPr>
                          <m:t>d</m:t>
                        </m:r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+mn-cs"/>
                          </a:rPr>
                          <m:t>𝑠</m:t>
                        </m:r>
                      </m:den>
                    </m:f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SimHei" panose="02010609060101010101" pitchFamily="49" charset="-122"/>
                        <a:cs typeface="+mn-cs"/>
                      </a:rPr>
                      <m:t>=</m:t>
                    </m:r>
                    <m:f>
                      <m:fPr>
                        <m:ctrlP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+mn-cs"/>
                          </a:rPr>
                        </m:ctrlPr>
                      </m:fPr>
                      <m:num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+mn-cs"/>
                          </a:rPr>
                          <m:t>𝑏</m:t>
                        </m:r>
                        <m:r>
                          <m:rPr>
                            <m:sty m:val="p"/>
                          </m:rPr>
                          <a:rPr kumimoji="1" lang="en-US" altLang="zh-CN" sz="24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+mn-cs"/>
                          </a:rPr>
                          <m:t>d</m:t>
                        </m:r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+mn-cs"/>
                          </a:rPr>
                          <m:t>𝑢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kumimoji="1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SimHei" panose="02010609060101010101" pitchFamily="49" charset="-122"/>
                                <a:cs typeface="+mn-cs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kumimoji="1" lang="en-US" altLang="zh-CN" sz="2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SimHei" panose="02010609060101010101" pitchFamily="49" charset="-122"/>
                                    <a:cs typeface="+mn-cs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kumimoji="1" lang="en-US" altLang="zh-CN" sz="2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SimHei" panose="02010609060101010101" pitchFamily="49" charset="-122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r>
                                      <a:rPr kumimoji="1" lang="en-US" altLang="zh-CN" sz="2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SimHei" panose="02010609060101010101" pitchFamily="49" charset="-122"/>
                                        <a:cs typeface="+mn-cs"/>
                                      </a:rPr>
                                      <m:t>𝑎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kumimoji="1" lang="en-US" altLang="zh-CN" sz="24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SimHei" panose="02010609060101010101" pitchFamily="49" charset="-122"/>
                                        <a:cs typeface="+mn-cs"/>
                                      </a:rPr>
                                      <m:t>d</m:t>
                                    </m:r>
                                    <m:r>
                                      <a:rPr kumimoji="1" lang="en-US" altLang="zh-CN" sz="2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SimHei" panose="02010609060101010101" pitchFamily="49" charset="-122"/>
                                        <a:cs typeface="+mn-cs"/>
                                      </a:rPr>
                                      <m:t>𝑢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kumimoji="1" lang="en-US" altLang="zh-CN" sz="2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SimHei" panose="02010609060101010101" pitchFamily="49" charset="-122"/>
                                    <a:cs typeface="+mn-cs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kumimoji="1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SimHei" panose="02010609060101010101" pitchFamily="49" charset="-122"/>
                                <a:cs typeface="+mn-cs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kumimoji="1" lang="en-US" altLang="zh-CN" sz="2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SimHei" panose="02010609060101010101" pitchFamily="49" charset="-122"/>
                                    <a:cs typeface="+mn-cs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kumimoji="1" lang="en-US" altLang="zh-CN" sz="2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SimHei" panose="02010609060101010101" pitchFamily="49" charset="-122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r>
                                      <a:rPr kumimoji="1" lang="en-US" altLang="zh-CN" sz="2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SimHei" panose="02010609060101010101" pitchFamily="49" charset="-122"/>
                                        <a:cs typeface="+mn-cs"/>
                                      </a:rPr>
                                      <m:t>𝑏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kumimoji="1" lang="en-US" altLang="zh-CN" sz="24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SimHei" panose="02010609060101010101" pitchFamily="49" charset="-122"/>
                                        <a:cs typeface="+mn-cs"/>
                                      </a:rPr>
                                      <m:t>d</m:t>
                                    </m:r>
                                    <m:r>
                                      <a:rPr kumimoji="1" lang="en-US" altLang="zh-CN" sz="2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SimHei" panose="02010609060101010101" pitchFamily="49" charset="-122"/>
                                        <a:cs typeface="+mn-cs"/>
                                      </a:rPr>
                                      <m:t>𝑢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kumimoji="1" lang="en-US" altLang="zh-CN" sz="2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SimHei" panose="02010609060101010101" pitchFamily="49" charset="-122"/>
                                    <a:cs typeface="+mn-cs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</m:den>
                    </m:f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SimHei" panose="02010609060101010101" pitchFamily="49" charset="-122"/>
                        <a:cs typeface="+mn-cs"/>
                      </a:rPr>
                      <m:t>=</m:t>
                    </m:r>
                    <m:f>
                      <m:fPr>
                        <m:ctrlP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+mn-cs"/>
                          </a:rPr>
                        </m:ctrlPr>
                      </m:fPr>
                      <m:num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+mn-cs"/>
                          </a:rPr>
                          <m:t>𝑏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kumimoji="1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SimHei" panose="02010609060101010101" pitchFamily="49" charset="-122"/>
                                <a:cs typeface="+mn-cs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kumimoji="1" lang="en-US" altLang="zh-CN" sz="2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SimHei" panose="02010609060101010101" pitchFamily="49" charset="-122"/>
                                    <a:cs typeface="+mn-cs"/>
                                  </a:rPr>
                                </m:ctrlPr>
                              </m:sSupPr>
                              <m:e>
                                <m:r>
                                  <a:rPr kumimoji="1" lang="en-US" altLang="zh-CN" sz="2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SimHei" panose="02010609060101010101" pitchFamily="49" charset="-122"/>
                                    <a:cs typeface="+mn-cs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kumimoji="1" lang="en-US" altLang="zh-CN" sz="2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SimHei" panose="02010609060101010101" pitchFamily="49" charset="-122"/>
                                    <a:cs typeface="+mn-cs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kumimoji="1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SimHei" panose="02010609060101010101" pitchFamily="49" charset="-122"/>
                                <a:cs typeface="+mn-cs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kumimoji="1" lang="en-US" altLang="zh-CN" sz="2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SimHei" panose="02010609060101010101" pitchFamily="49" charset="-122"/>
                                    <a:cs typeface="+mn-cs"/>
                                  </a:rPr>
                                </m:ctrlPr>
                              </m:sSupPr>
                              <m:e>
                                <m:r>
                                  <a:rPr kumimoji="1" lang="en-US" altLang="zh-CN" sz="2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SimHei" panose="02010609060101010101" pitchFamily="49" charset="-122"/>
                                    <a:cs typeface="+mn-cs"/>
                                  </a:rPr>
                                  <m:t>𝑏</m:t>
                                </m:r>
                              </m:e>
                              <m:sup>
                                <m:r>
                                  <a:rPr kumimoji="1" lang="en-US" altLang="zh-CN" sz="2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SimHei" panose="02010609060101010101" pitchFamily="49" charset="-122"/>
                                    <a:cs typeface="+mn-cs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</m:den>
                    </m:f>
                  </m:oMath>
                </a14:m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imHei" panose="02010609060101010101" pitchFamily="49" charset="-122"/>
                    <a:ea typeface="SimHei" panose="02010609060101010101" pitchFamily="49" charset="-122"/>
                    <a:cs typeface="+mn-cs"/>
                  </a:rPr>
                  <a:t>为常数</a:t>
                </a:r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imHei" panose="02010609060101010101" pitchFamily="49" charset="-122"/>
                  <a:ea typeface="SimHei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imHei" panose="02010609060101010101" pitchFamily="49" charset="-122"/>
                    <a:ea typeface="SimHei" panose="02010609060101010101" pitchFamily="49" charset="-122"/>
                    <a:cs typeface="+mn-cs"/>
                  </a:rPr>
                  <a:t>根据加速度的表达式，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+mn-cs"/>
                          </a:rPr>
                        </m:ctrlPr>
                      </m:accPr>
                      <m:e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+mn-cs"/>
                          </a:rPr>
                          <m:t>𝑎</m:t>
                        </m:r>
                      </m:e>
                    </m:acc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SimHei" panose="02010609060101010101" pitchFamily="49" charset="-122"/>
                        <a:cs typeface="+mn-cs"/>
                      </a:rPr>
                      <m:t>=</m:t>
                    </m:r>
                    <m:acc>
                      <m:accPr>
                        <m:chr m:val="̇"/>
                        <m:ctrlP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+mn-cs"/>
                          </a:rPr>
                        </m:ctrlPr>
                      </m:accPr>
                      <m:e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+mn-cs"/>
                          </a:rPr>
                          <m:t>𝑣</m:t>
                        </m:r>
                      </m:e>
                    </m:acc>
                    <m:acc>
                      <m:accPr>
                        <m:chr m:val="⃗"/>
                        <m:ctrlP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+mn-cs"/>
                          </a:rPr>
                        </m:ctrlPr>
                      </m:accPr>
                      <m:e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+mn-cs"/>
                          </a:rPr>
                          <m:t>𝑖</m:t>
                        </m:r>
                      </m:e>
                    </m:acc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SimHei" panose="02010609060101010101" pitchFamily="49" charset="-122"/>
                        <a:cs typeface="+mn-cs"/>
                      </a:rPr>
                      <m:t>+</m:t>
                    </m:r>
                    <m:f>
                      <m:fPr>
                        <m:ctrlP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+mn-cs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kumimoji="1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SimHei" panose="02010609060101010101" pitchFamily="49" charset="-122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1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SimHei" panose="02010609060101010101" pitchFamily="49" charset="-122"/>
                                <a:cs typeface="+mn-cs"/>
                              </a:rPr>
                              <m:t>𝑣</m:t>
                            </m:r>
                          </m:e>
                          <m:sup>
                            <m:r>
                              <a:rPr kumimoji="1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SimHei" panose="02010609060101010101" pitchFamily="49" charset="-122"/>
                                <a:cs typeface="+mn-cs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+mn-cs"/>
                          </a:rPr>
                          <m:t>𝜌</m:t>
                        </m:r>
                      </m:den>
                    </m:f>
                    <m:acc>
                      <m:accPr>
                        <m:chr m:val="⃗"/>
                        <m:ctrlP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+mn-cs"/>
                          </a:rPr>
                        </m:ctrlPr>
                      </m:accPr>
                      <m:e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+mn-cs"/>
                          </a:rPr>
                          <m:t>𝑗</m:t>
                        </m:r>
                      </m:e>
                    </m:acc>
                  </m:oMath>
                </a14:m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imHei" panose="02010609060101010101" pitchFamily="49" charset="-122"/>
                    <a:ea typeface="SimHei" panose="02010609060101010101" pitchFamily="49" charset="-122"/>
                    <a:cs typeface="+mn-cs"/>
                  </a:rPr>
                  <a:t>，运动微分方程为</a:t>
                </a:r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imHei" panose="02010609060101010101" pitchFamily="49" charset="-122"/>
                  <a:ea typeface="SimHei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SimHei" panose="02010609060101010101" pitchFamily="49" charset="-122"/>
                          <a:cs typeface="+mn-cs"/>
                        </a:rPr>
                        <m:t>𝑚</m:t>
                      </m:r>
                      <m:acc>
                        <m:accPr>
                          <m:chr m:val="̇"/>
                          <m:ctrlPr>
                            <a:rPr kumimoji="1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</m:ctrlPr>
                        </m:accPr>
                        <m:e>
                          <m:r>
                            <a:rPr kumimoji="1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  <m:t>𝑣</m:t>
                          </m:r>
                        </m:e>
                      </m:acc>
                      <m:r>
                        <a:rPr kumimoji="1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SimHei" panose="02010609060101010101" pitchFamily="49" charset="-122"/>
                          <a:cs typeface="+mn-cs"/>
                        </a:rPr>
                        <m:t>=</m:t>
                      </m:r>
                      <m:r>
                        <a:rPr kumimoji="1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SimHei" panose="02010609060101010101" pitchFamily="49" charset="-122"/>
                          <a:cs typeface="+mn-cs"/>
                        </a:rPr>
                        <m:t>𝑚𝑔</m:t>
                      </m:r>
                      <m:func>
                        <m:funcPr>
                          <m:ctrlPr>
                            <a:rPr kumimoji="1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sz="24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  <m:t>sin</m:t>
                          </m:r>
                        </m:fName>
                        <m:e>
                          <m:r>
                            <a:rPr kumimoji="1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  <m:t>𝜃</m:t>
                          </m:r>
                        </m:e>
                      </m:func>
                      <m:r>
                        <a:rPr kumimoji="1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SimHei" panose="02010609060101010101" pitchFamily="49" charset="-122"/>
                          <a:cs typeface="+mn-cs"/>
                        </a:rPr>
                        <m:t>,  </m:t>
                      </m:r>
                      <m:f>
                        <m:fPr>
                          <m:ctrlPr>
                            <a:rPr kumimoji="1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</m:ctrlPr>
                        </m:fPr>
                        <m:num>
                          <m:r>
                            <a:rPr kumimoji="1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  <m:t>𝑚</m:t>
                          </m:r>
                          <m:sSup>
                            <m:sSupPr>
                              <m:ctrlPr>
                                <a:rPr kumimoji="1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1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+mn-cs"/>
                                </a:rPr>
                                <m:t>𝑣</m:t>
                              </m:r>
                            </m:e>
                            <m:sup>
                              <m:r>
                                <a:rPr kumimoji="1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kumimoji="1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  <m:t>𝜌</m:t>
                          </m:r>
                        </m:den>
                      </m:f>
                      <m:r>
                        <a:rPr kumimoji="1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SimHei" panose="02010609060101010101" pitchFamily="49" charset="-122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kumimoji="1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</m:ctrlPr>
                        </m:sSubPr>
                        <m:e>
                          <m:r>
                            <a:rPr kumimoji="1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  <m:t>𝑁</m:t>
                          </m:r>
                        </m:e>
                        <m:sub>
                          <m:r>
                            <a:rPr kumimoji="1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  <m:t>𝑛</m:t>
                          </m:r>
                        </m:sub>
                      </m:sSub>
                      <m:r>
                        <a:rPr kumimoji="1" lang="en-US" sz="24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SimHei" panose="02010609060101010101" pitchFamily="49" charset="-122"/>
                          <a:cs typeface="+mn-cs"/>
                        </a:rPr>
                        <m:t>,   0</m:t>
                      </m:r>
                      <m:r>
                        <a:rPr kumimoji="1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SimHei" panose="02010609060101010101" pitchFamily="49" charset="-122"/>
                          <a:cs typeface="+mn-cs"/>
                        </a:rPr>
                        <m:t>=−</m:t>
                      </m:r>
                      <m:r>
                        <a:rPr kumimoji="1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SimHei" panose="02010609060101010101" pitchFamily="49" charset="-122"/>
                          <a:cs typeface="+mn-cs"/>
                        </a:rPr>
                        <m:t>𝑚𝑔</m:t>
                      </m:r>
                      <m:func>
                        <m:funcPr>
                          <m:ctrlPr>
                            <a:rPr kumimoji="1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sz="24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  <m:t>cos</m:t>
                          </m:r>
                        </m:fName>
                        <m:e>
                          <m:r>
                            <a:rPr kumimoji="1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  <m:t>𝜃</m:t>
                          </m:r>
                        </m:e>
                      </m:func>
                      <m:r>
                        <a:rPr kumimoji="1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SimHei" panose="02010609060101010101" pitchFamily="49" charset="-122"/>
                          <a:cs typeface="+mn-cs"/>
                        </a:rPr>
                        <m:t>+</m:t>
                      </m:r>
                      <m:sSub>
                        <m:sSubPr>
                          <m:ctrlPr>
                            <a:rPr kumimoji="1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</m:ctrlPr>
                        </m:sSubPr>
                        <m:e>
                          <m:r>
                            <a:rPr kumimoji="1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  <m:t>𝑁</m:t>
                          </m:r>
                        </m:e>
                        <m:sub>
                          <m:r>
                            <a:rPr kumimoji="1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  <m:t>𝑏</m:t>
                          </m:r>
                        </m:sub>
                      </m:sSub>
                      <m:r>
                        <a:rPr kumimoji="1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SimHei" panose="02010609060101010101" pitchFamily="49" charset="-122"/>
                          <a:cs typeface="+mn-cs"/>
                        </a:rPr>
                        <m:t> </m:t>
                      </m:r>
                    </m:oMath>
                  </m:oMathPara>
                </a14:m>
                <a:endParaRPr kumimoji="1" lang="en-US" sz="24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imHei" panose="02010609060101010101" pitchFamily="49" charset="-122"/>
                  <a:ea typeface="SimHei" panose="02010609060101010101" pitchFamily="49" charset="-122"/>
                  <a:cs typeface="+mn-cs"/>
                </a:endParaRPr>
              </a:p>
            </p:txBody>
          </p:sp>
        </mc:Choice>
        <mc:Fallback xmlns="">
          <p:sp>
            <p:nvSpPr>
              <p:cNvPr id="2" name="Content Placeholder 2">
                <a:extLst>
                  <a:ext uri="{FF2B5EF4-FFF2-40B4-BE49-F238E27FC236}">
                    <a16:creationId xmlns:a16="http://schemas.microsoft.com/office/drawing/2014/main" id="{A8EB43A3-B47D-437A-B1D7-5D5C3A3578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399" y="0"/>
                <a:ext cx="8881201" cy="6858000"/>
              </a:xfrm>
              <a:prstGeom prst="rect">
                <a:avLst/>
              </a:prstGeom>
              <a:blipFill>
                <a:blip r:embed="rId2"/>
                <a:stretch>
                  <a:fillRect l="-1029" r="-89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2">
            <a:extLst>
              <a:ext uri="{FF2B5EF4-FFF2-40B4-BE49-F238E27FC236}">
                <a16:creationId xmlns:a16="http://schemas.microsoft.com/office/drawing/2014/main" id="{F82A5175-92DF-4EE1-B9E6-A021B4A6D9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4248" y="1652507"/>
            <a:ext cx="2123616" cy="2505868"/>
          </a:xfrm>
          <a:prstGeom prst="rect">
            <a:avLst/>
          </a:prstGeom>
        </p:spPr>
      </p:pic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4FD23DFB-F695-4931-86EF-AD4A1FC9B6CA}"/>
              </a:ext>
            </a:extLst>
          </p:cNvPr>
          <p:cNvCxnSpPr/>
          <p:nvPr/>
        </p:nvCxnSpPr>
        <p:spPr bwMode="auto">
          <a:xfrm>
            <a:off x="7452320" y="2905441"/>
            <a:ext cx="1080120" cy="523559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0432FF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5BDACD7B-BF08-4673-828B-6BDA3355F5E8}"/>
              </a:ext>
            </a:extLst>
          </p:cNvPr>
          <p:cNvCxnSpPr>
            <a:cxnSpLocks/>
          </p:cNvCxnSpPr>
          <p:nvPr/>
        </p:nvCxnSpPr>
        <p:spPr bwMode="auto">
          <a:xfrm flipV="1">
            <a:off x="7453250" y="1762153"/>
            <a:ext cx="364585" cy="1143288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0432FF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ACC07B3F-08A8-47B3-A589-B97792AF6A9B}"/>
              </a:ext>
            </a:extLst>
          </p:cNvPr>
          <p:cNvCxnSpPr>
            <a:cxnSpLocks/>
          </p:cNvCxnSpPr>
          <p:nvPr/>
        </p:nvCxnSpPr>
        <p:spPr bwMode="auto">
          <a:xfrm flipV="1">
            <a:off x="7448523" y="2719862"/>
            <a:ext cx="738625" cy="176898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0432FF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FBF714CD-3A7E-4A57-8E34-D317D4C64CD4}"/>
                  </a:ext>
                </a:extLst>
              </p:cNvPr>
              <p:cNvSpPr/>
              <p:nvPr/>
            </p:nvSpPr>
            <p:spPr>
              <a:xfrm>
                <a:off x="8394374" y="3415199"/>
                <a:ext cx="36086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kumimoji="1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</m:ctrlPr>
                        </m:accPr>
                        <m:e>
                          <m:r>
                            <a:rPr kumimoji="1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  <m:t>𝑖</m:t>
                          </m:r>
                        </m:e>
                      </m:acc>
                    </m:oMath>
                  </m:oMathPara>
                </a14:m>
                <a:endParaRPr kumimoji="1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FBF714CD-3A7E-4A57-8E34-D317D4C64C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4374" y="3415199"/>
                <a:ext cx="360868" cy="461665"/>
              </a:xfrm>
              <a:prstGeom prst="rect">
                <a:avLst/>
              </a:prstGeom>
              <a:blipFill>
                <a:blip r:embed="rId4"/>
                <a:stretch>
                  <a:fillRect l="-1695" t="-18421" r="-305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10FC283A-4757-46C4-B925-2BE56F2E5A45}"/>
                  </a:ext>
                </a:extLst>
              </p:cNvPr>
              <p:cNvSpPr/>
              <p:nvPr/>
            </p:nvSpPr>
            <p:spPr>
              <a:xfrm>
                <a:off x="8102539" y="2489029"/>
                <a:ext cx="37523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</m:ctrlPr>
                        </m:accPr>
                        <m:e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  <m:t>𝑗</m:t>
                          </m:r>
                        </m:e>
                      </m:acc>
                    </m:oMath>
                  </m:oMathPara>
                </a14:m>
                <a:endParaRPr kumimoji="1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10FC283A-4757-46C4-B925-2BE56F2E5A4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2539" y="2489029"/>
                <a:ext cx="375231" cy="461665"/>
              </a:xfrm>
              <a:prstGeom prst="rect">
                <a:avLst/>
              </a:prstGeom>
              <a:blipFill>
                <a:blip r:embed="rId5"/>
                <a:stretch>
                  <a:fillRect t="-18421" r="-32258" b="-118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80E67EFB-BEC6-4B57-8A7A-F977546F7446}"/>
                  </a:ext>
                </a:extLst>
              </p:cNvPr>
              <p:cNvSpPr/>
              <p:nvPr/>
            </p:nvSpPr>
            <p:spPr>
              <a:xfrm>
                <a:off x="7674040" y="1281700"/>
                <a:ext cx="440569" cy="5162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</m:ctrlPr>
                        </m:accPr>
                        <m:e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  <m:t>𝑘</m:t>
                          </m:r>
                        </m:e>
                      </m:acc>
                    </m:oMath>
                  </m:oMathPara>
                </a14:m>
                <a:endParaRPr kumimoji="1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80E67EFB-BEC6-4B57-8A7A-F977546F744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4040" y="1281700"/>
                <a:ext cx="440569" cy="5162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任意多边形: 形状 18">
            <a:extLst>
              <a:ext uri="{FF2B5EF4-FFF2-40B4-BE49-F238E27FC236}">
                <a16:creationId xmlns:a16="http://schemas.microsoft.com/office/drawing/2014/main" id="{88F11C44-05C7-4526-ABDE-02D1E7C500C1}"/>
              </a:ext>
            </a:extLst>
          </p:cNvPr>
          <p:cNvSpPr/>
          <p:nvPr/>
        </p:nvSpPr>
        <p:spPr bwMode="auto">
          <a:xfrm>
            <a:off x="7448523" y="3863150"/>
            <a:ext cx="1377387" cy="702552"/>
          </a:xfrm>
          <a:custGeom>
            <a:avLst/>
            <a:gdLst>
              <a:gd name="connsiteX0" fmla="*/ 0 w 1377387"/>
              <a:gd name="connsiteY0" fmla="*/ 0 h 636608"/>
              <a:gd name="connsiteX1" fmla="*/ 763929 w 1377387"/>
              <a:gd name="connsiteY1" fmla="*/ 462987 h 636608"/>
              <a:gd name="connsiteX2" fmla="*/ 1377387 w 1377387"/>
              <a:gd name="connsiteY2" fmla="*/ 636608 h 636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77387" h="636608">
                <a:moveTo>
                  <a:pt x="0" y="0"/>
                </a:moveTo>
                <a:cubicBezTo>
                  <a:pt x="267182" y="178443"/>
                  <a:pt x="534365" y="356886"/>
                  <a:pt x="763929" y="462987"/>
                </a:cubicBezTo>
                <a:cubicBezTo>
                  <a:pt x="993493" y="569088"/>
                  <a:pt x="1185440" y="602848"/>
                  <a:pt x="1377387" y="636608"/>
                </a:cubicBez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86DF3501-E373-43A8-8CE4-C1CD3DCFC01E}"/>
              </a:ext>
            </a:extLst>
          </p:cNvPr>
          <p:cNvCxnSpPr>
            <a:cxnSpLocks/>
          </p:cNvCxnSpPr>
          <p:nvPr/>
        </p:nvCxnSpPr>
        <p:spPr bwMode="auto">
          <a:xfrm>
            <a:off x="7624068" y="4005064"/>
            <a:ext cx="0" cy="432048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BCF4A4D8-12FB-4286-8538-64A09AFD2EE1}"/>
              </a:ext>
            </a:extLst>
          </p:cNvPr>
          <p:cNvCxnSpPr>
            <a:cxnSpLocks/>
          </p:cNvCxnSpPr>
          <p:nvPr/>
        </p:nvCxnSpPr>
        <p:spPr bwMode="auto">
          <a:xfrm flipH="1">
            <a:off x="7624068" y="4437112"/>
            <a:ext cx="666086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935C13B8-DDFE-4609-B411-BD4241AB28F9}"/>
                  </a:ext>
                </a:extLst>
              </p:cNvPr>
              <p:cNvSpPr/>
              <p:nvPr/>
            </p:nvSpPr>
            <p:spPr>
              <a:xfrm>
                <a:off x="7992380" y="3845412"/>
                <a:ext cx="58849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CN" sz="24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SimHei" panose="02010609060101010101" pitchFamily="49" charset="-122"/>
                          <a:cs typeface="+mn-cs"/>
                        </a:rPr>
                        <m:t>d</m:t>
                      </m:r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SimHei" panose="02010609060101010101" pitchFamily="49" charset="-122"/>
                          <a:cs typeface="+mn-cs"/>
                        </a:rPr>
                        <m:t>𝑠</m:t>
                      </m:r>
                    </m:oMath>
                  </m:oMathPara>
                </a14:m>
                <a:endParaRPr kumimoji="1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935C13B8-DDFE-4609-B411-BD4241AB28F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2380" y="3845412"/>
                <a:ext cx="588494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0C68A49D-314D-4FF2-9D9F-0088741E9041}"/>
                  </a:ext>
                </a:extLst>
              </p:cNvPr>
              <p:cNvSpPr/>
              <p:nvPr/>
            </p:nvSpPr>
            <p:spPr>
              <a:xfrm>
                <a:off x="7044523" y="4001894"/>
                <a:ext cx="58746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CN" sz="24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SimHei" panose="02010609060101010101" pitchFamily="49" charset="-122"/>
                          <a:cs typeface="+mn-cs"/>
                        </a:rPr>
                        <m:t>d</m:t>
                      </m:r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SimHei" panose="02010609060101010101" pitchFamily="49" charset="-122"/>
                          <a:cs typeface="+mn-cs"/>
                        </a:rPr>
                        <m:t>𝑧</m:t>
                      </m:r>
                    </m:oMath>
                  </m:oMathPara>
                </a14:m>
                <a:endParaRPr kumimoji="1" lang="zh-CN" altLang="en-US" sz="24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0C68A49D-314D-4FF2-9D9F-0088741E90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4523" y="4001894"/>
                <a:ext cx="587469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弧形 31">
            <a:extLst>
              <a:ext uri="{FF2B5EF4-FFF2-40B4-BE49-F238E27FC236}">
                <a16:creationId xmlns:a16="http://schemas.microsoft.com/office/drawing/2014/main" id="{DB3210C1-90EA-4EB1-AE12-85E54DC82063}"/>
              </a:ext>
            </a:extLst>
          </p:cNvPr>
          <p:cNvSpPr/>
          <p:nvPr/>
        </p:nvSpPr>
        <p:spPr bwMode="auto">
          <a:xfrm flipH="1">
            <a:off x="7932969" y="4077112"/>
            <a:ext cx="720000" cy="720000"/>
          </a:xfrm>
          <a:prstGeom prst="arc">
            <a:avLst>
              <a:gd name="adj1" fmla="val 19445515"/>
              <a:gd name="adj2" fmla="val 0"/>
            </a:avLst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F54E2701-4E55-4F8E-A068-FA16D451E970}"/>
                  </a:ext>
                </a:extLst>
              </p:cNvPr>
              <p:cNvSpPr/>
              <p:nvPr/>
            </p:nvSpPr>
            <p:spPr>
              <a:xfrm>
                <a:off x="7835325" y="4395390"/>
                <a:ext cx="44377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𝜃</m:t>
                      </m:r>
                    </m:oMath>
                  </m:oMathPara>
                </a14:m>
                <a:endParaRPr kumimoji="1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F54E2701-4E55-4F8E-A068-FA16D451E9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5325" y="4395390"/>
                <a:ext cx="443775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46350C8-8A78-4B95-BFE2-2685B4DDB0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0AAC41C-04D6-504B-BE1A-FBC69733C12B}" type="slidenum">
              <a:rPr lang="en-US" altLang="zh-CN" smtClean="0"/>
              <a:pPr>
                <a:defRPr/>
              </a:pPr>
              <a:t>31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82449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24302C8B-408B-432A-8C57-52AB12E8751B}"/>
                  </a:ext>
                </a:extLst>
              </p:cNvPr>
              <p:cNvSpPr/>
              <p:nvPr/>
            </p:nvSpPr>
            <p:spPr>
              <a:xfrm>
                <a:off x="179512" y="116632"/>
                <a:ext cx="8856984" cy="659648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SimHei" panose="02010609060101010101" pitchFamily="49" charset="-122"/>
                    <a:cs typeface="+mn-cs"/>
                  </a:rPr>
                  <a:t>练习中光滑管中小球的运动微分方程</a:t>
                </a:r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SimHei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SimHei" panose="02010609060101010101" pitchFamily="49" charset="-122"/>
                          <a:cs typeface="+mn-cs"/>
                        </a:rPr>
                        <m:t>𝑚</m:t>
                      </m:r>
                      <m:d>
                        <m:dPr>
                          <m:ctrlPr>
                            <a:rPr kumimoji="1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</m:ctrlPr>
                        </m:dPr>
                        <m:e>
                          <m:acc>
                            <m:accPr>
                              <m:chr m:val="̈"/>
                              <m:ctrlPr>
                                <a:rPr kumimoji="1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+mn-cs"/>
                                </a:rPr>
                                <m:t>𝑟</m:t>
                              </m:r>
                            </m:e>
                          </m:acc>
                          <m:r>
                            <a:rPr kumimoji="1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  <m:t>−</m:t>
                          </m:r>
                          <m:r>
                            <a:rPr kumimoji="1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  <m:t>𝑟</m:t>
                          </m:r>
                          <m:sSup>
                            <m:sSupPr>
                              <m:ctrlPr>
                                <a:rPr kumimoji="1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+mn-cs"/>
                                </a:rPr>
                                <m:t>𝜔</m:t>
                              </m:r>
                            </m:e>
                            <m:sup>
                              <m:r>
                                <a:rPr kumimoji="1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kumimoji="1" lang="en-US" altLang="zh-CN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SimHei" panose="02010609060101010101" pitchFamily="49" charset="-122"/>
                          <a:cs typeface="+mn-cs"/>
                        </a:rPr>
                        <m:t>=0</m:t>
                      </m:r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SimHei" panose="02010609060101010101" pitchFamily="49" charset="-122"/>
                          <a:cs typeface="+mn-cs"/>
                        </a:rPr>
                        <m:t>  </m:t>
                      </m:r>
                      <m:r>
                        <a:rPr kumimoji="1" lang="zh-CN" altLang="en-US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SimHei" panose="02010609060101010101" pitchFamily="49" charset="-122"/>
                          <a:cs typeface="+mn-cs"/>
                        </a:rPr>
                        <m:t>（</m:t>
                      </m:r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SimHei" panose="02010609060101010101" pitchFamily="49" charset="-122"/>
                          <a:cs typeface="+mn-cs"/>
                        </a:rPr>
                        <m:t>1</m:t>
                      </m:r>
                      <m:r>
                        <a:rPr kumimoji="1" lang="zh-CN" altLang="en-US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SimHei" panose="02010609060101010101" pitchFamily="49" charset="-122"/>
                          <a:cs typeface="+mn-cs"/>
                        </a:rPr>
                        <m:t>）</m:t>
                      </m:r>
                    </m:oMath>
                  </m:oMathPara>
                </a14:m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imHei" panose="02010609060101010101" pitchFamily="49" charset="-122"/>
                  <a:ea typeface="SimHei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SimHei" panose="02010609060101010101" pitchFamily="49" charset="-122"/>
                          <a:cs typeface="+mn-cs"/>
                        </a:rPr>
                        <m:t>2</m:t>
                      </m:r>
                      <m:r>
                        <a:rPr kumimoji="1" lang="en-US" altLang="zh-CN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SimHei" panose="02010609060101010101" pitchFamily="49" charset="-122"/>
                          <a:cs typeface="+mn-cs"/>
                        </a:rPr>
                        <m:t>𝑚</m:t>
                      </m:r>
                      <m:r>
                        <a:rPr kumimoji="1" lang="en-US" altLang="zh-CN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SimHei" panose="02010609060101010101" pitchFamily="49" charset="-122"/>
                          <a:cs typeface="+mn-cs"/>
                        </a:rPr>
                        <m:t>𝜔</m:t>
                      </m:r>
                      <m:acc>
                        <m:accPr>
                          <m:chr m:val="̇"/>
                          <m:ctrlPr>
                            <a:rPr kumimoji="1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</m:ctrlPr>
                        </m:accPr>
                        <m:e>
                          <m:r>
                            <a:rPr kumimoji="1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  <m:t>𝑟</m:t>
                          </m:r>
                        </m:e>
                      </m:acc>
                      <m:r>
                        <a:rPr kumimoji="1" lang="en-US" altLang="zh-CN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SimHei" panose="02010609060101010101" pitchFamily="49" charset="-122"/>
                          <a:cs typeface="+mn-cs"/>
                        </a:rPr>
                        <m:t>=</m:t>
                      </m:r>
                      <m:r>
                        <a:rPr kumimoji="1" lang="en-US" altLang="zh-CN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SimHei" panose="02010609060101010101" pitchFamily="49" charset="-122"/>
                          <a:cs typeface="+mn-cs"/>
                        </a:rPr>
                        <m:t>𝑁</m:t>
                      </m:r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SimHei" panose="02010609060101010101" pitchFamily="49" charset="-122"/>
                          <a:cs typeface="+mn-cs"/>
                        </a:rPr>
                        <m:t>            </m:t>
                      </m:r>
                      <m:r>
                        <a:rPr kumimoji="1" lang="zh-CN" altLang="en-US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SimHei" panose="02010609060101010101" pitchFamily="49" charset="-122"/>
                          <a:cs typeface="+mn-cs"/>
                        </a:rPr>
                        <m:t>（</m:t>
                      </m:r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SimHei" panose="02010609060101010101" pitchFamily="49" charset="-122"/>
                          <a:cs typeface="+mn-cs"/>
                        </a:rPr>
                        <m:t>2</m:t>
                      </m:r>
                      <m:r>
                        <a:rPr kumimoji="1" lang="zh-CN" altLang="en-US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SimHei" panose="02010609060101010101" pitchFamily="49" charset="-122"/>
                          <a:cs typeface="+mn-cs"/>
                        </a:rPr>
                        <m:t>）</m:t>
                      </m:r>
                    </m:oMath>
                  </m:oMathPara>
                </a14:m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imHei" panose="02010609060101010101" pitchFamily="49" charset="-122"/>
                  <a:ea typeface="SimHei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imHei" panose="02010609060101010101" pitchFamily="49" charset="-122"/>
                    <a:ea typeface="SimHei" panose="02010609060101010101" pitchFamily="49" charset="-122"/>
                    <a:cs typeface="+mn-cs"/>
                  </a:rPr>
                  <a:t>第一个方程为  </a:t>
                </a: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SimHei" panose="02010609060101010101" pitchFamily="49" charset="-122"/>
                    <a:ea typeface="SimHei" panose="02010609060101010101" pitchFamily="49" charset="-122"/>
                    <a:cs typeface="+mn-cs"/>
                  </a:rPr>
                  <a:t>二阶常系数齐次线性常微分方程</a:t>
                </a: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imHei" panose="02010609060101010101" pitchFamily="49" charset="-122"/>
                    <a:ea typeface="SimHei" panose="02010609060101010101" pitchFamily="49" charset="-122"/>
                    <a:cs typeface="+mn-cs"/>
                  </a:rPr>
                  <a:t>，一般形式</a:t>
                </a:r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imHei" panose="02010609060101010101" pitchFamily="49" charset="-122"/>
                  <a:ea typeface="SimHei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</m:ctrlPr>
                        </m:sSupPr>
                        <m:e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  <m:t>𝑦</m:t>
                          </m:r>
                        </m:e>
                        <m:sup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  <m:t>′′</m:t>
                          </m:r>
                        </m:sup>
                      </m:sSup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SimHei" panose="02010609060101010101" pitchFamily="49" charset="-122"/>
                          <a:cs typeface="+mn-cs"/>
                        </a:rPr>
                        <m:t>+</m:t>
                      </m:r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SimHei" panose="02010609060101010101" pitchFamily="49" charset="-122"/>
                          <a:cs typeface="+mn-cs"/>
                        </a:rPr>
                        <m:t>𝑝</m:t>
                      </m:r>
                      <m:sSup>
                        <m:sSupPr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</m:ctrlPr>
                        </m:sSupPr>
                        <m:e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  <m:t>𝑦</m:t>
                          </m:r>
                        </m:e>
                        <m:sup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  <m:t>′</m:t>
                          </m:r>
                        </m:sup>
                      </m:sSup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SimHei" panose="02010609060101010101" pitchFamily="49" charset="-122"/>
                          <a:cs typeface="+mn-cs"/>
                        </a:rPr>
                        <m:t>+</m:t>
                      </m:r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SimHei" panose="02010609060101010101" pitchFamily="49" charset="-122"/>
                          <a:cs typeface="+mn-cs"/>
                        </a:rPr>
                        <m:t>𝑞𝑦</m:t>
                      </m:r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SimHei" panose="02010609060101010101" pitchFamily="49" charset="-122"/>
                          <a:cs typeface="+mn-cs"/>
                        </a:rPr>
                        <m:t>=0</m:t>
                      </m:r>
                    </m:oMath>
                  </m:oMathPara>
                </a14:m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SimHei" panose="02010609060101010101" pitchFamily="49" charset="-122"/>
                  <a:ea typeface="SimHei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imHei" panose="02010609060101010101" pitchFamily="49" charset="-122"/>
                    <a:ea typeface="SimHei" panose="02010609060101010101" pitchFamily="49" charset="-122"/>
                    <a:cs typeface="+mn-cs"/>
                  </a:rPr>
                  <a:t>其解取决于特征方程解的形式</a:t>
                </a:r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imHei" panose="02010609060101010101" pitchFamily="49" charset="-122"/>
                  <a:ea typeface="SimHei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</m:ctrlPr>
                        </m:sSupPr>
                        <m:e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  <m:t>𝜆</m:t>
                          </m:r>
                        </m:e>
                        <m:sup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  <m:t>2</m:t>
                          </m:r>
                        </m:sup>
                      </m:sSup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SimHei" panose="02010609060101010101" pitchFamily="49" charset="-122"/>
                          <a:cs typeface="+mn-cs"/>
                        </a:rPr>
                        <m:t>+</m:t>
                      </m:r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SimHei" panose="02010609060101010101" pitchFamily="49" charset="-122"/>
                          <a:cs typeface="+mn-cs"/>
                        </a:rPr>
                        <m:t>𝑝</m:t>
                      </m:r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SimHei" panose="02010609060101010101" pitchFamily="49" charset="-122"/>
                          <a:cs typeface="+mn-cs"/>
                        </a:rPr>
                        <m:t>𝜆</m:t>
                      </m:r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SimHei" panose="02010609060101010101" pitchFamily="49" charset="-122"/>
                          <a:cs typeface="+mn-cs"/>
                        </a:rPr>
                        <m:t>+</m:t>
                      </m:r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SimHei" panose="02010609060101010101" pitchFamily="49" charset="-122"/>
                          <a:cs typeface="+mn-cs"/>
                        </a:rPr>
                        <m:t>𝑞</m:t>
                      </m:r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SimHei" panose="02010609060101010101" pitchFamily="49" charset="-122"/>
                          <a:cs typeface="+mn-cs"/>
                        </a:rPr>
                        <m:t>=0  ⟹   </m:t>
                      </m:r>
                      <m:sSub>
                        <m:sSubPr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</m:ctrlPr>
                        </m:sSubPr>
                        <m:e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  <m:t>𝜆</m:t>
                          </m:r>
                        </m:e>
                        <m:sub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  <m:t>1,2</m:t>
                          </m:r>
                        </m:sub>
                      </m:sSub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SimHei" panose="02010609060101010101" pitchFamily="49" charset="-122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</m:ctrlPr>
                        </m:fPr>
                        <m:num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</m:ctrlPr>
                        </m:dPr>
                        <m:e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  <m:t>−</m:t>
                          </m:r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  <m:t>𝑝</m:t>
                          </m:r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  <m:t>±</m:t>
                          </m:r>
                          <m:rad>
                            <m:radPr>
                              <m:degHide m:val="on"/>
                              <m:ctrlP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+mn-cs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kumimoji="1" lang="en-US" altLang="zh-CN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SimHei" panose="02010609060101010101" pitchFamily="49" charset="-122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zh-CN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SimHei" panose="02010609060101010101" pitchFamily="49" charset="-122"/>
                                      <a:cs typeface="+mn-cs"/>
                                    </a:rPr>
                                    <m:t>𝑝</m:t>
                                  </m:r>
                                </m:e>
                                <m:sup>
                                  <m:r>
                                    <a:rPr kumimoji="1" lang="en-US" altLang="zh-CN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SimHei" panose="02010609060101010101" pitchFamily="49" charset="-122"/>
                                      <a:cs typeface="+mn-cs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+mn-cs"/>
                                </a:rPr>
                                <m:t>−4</m:t>
                              </m:r>
                              <m: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+mn-cs"/>
                                </a:rPr>
                                <m:t>𝑞</m:t>
                              </m:r>
                            </m:e>
                          </m:rad>
                        </m:e>
                      </m:d>
                    </m:oMath>
                  </m:oMathPara>
                </a14:m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imHei" panose="02010609060101010101" pitchFamily="49" charset="-122"/>
                  <a:ea typeface="SimHei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SimHei" panose="02010609060101010101" pitchFamily="49" charset="-122"/>
                    <a:ea typeface="SimHei" panose="02010609060101010101" pitchFamily="49" charset="-122"/>
                    <a:cs typeface="+mn-cs"/>
                  </a:rPr>
                  <a:t>(1)</a:t>
                </a: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SimHei" panose="02010609060101010101" pitchFamily="49" charset="-122"/>
                    <a:ea typeface="SimHei" panose="02010609060101010101" pitchFamily="49" charset="-122"/>
                    <a:cs typeface="+mn-cs"/>
                  </a:rPr>
                  <a:t>双实根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+mn-cs"/>
                          </a:rPr>
                        </m:ctrlPr>
                      </m:sSubPr>
                      <m:e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+mn-cs"/>
                          </a:rPr>
                          <m:t>𝛼</m:t>
                        </m:r>
                      </m:e>
                      <m:sub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+mn-cs"/>
                          </a:rPr>
                          <m:t>1</m:t>
                        </m:r>
                      </m:sub>
                    </m:sSub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SimHei" panose="02010609060101010101" pitchFamily="49" charset="-122"/>
                        <a:cs typeface="+mn-cs"/>
                      </a:rPr>
                      <m:t>,</m:t>
                    </m:r>
                    <m:sSub>
                      <m:sSubPr>
                        <m:ctrlP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+mn-cs"/>
                          </a:rPr>
                        </m:ctrlPr>
                      </m:sSubPr>
                      <m:e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+mn-cs"/>
                          </a:rPr>
                          <m:t>𝛼</m:t>
                        </m:r>
                      </m:e>
                      <m:sub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+mn-cs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imHei" panose="02010609060101010101" pitchFamily="49" charset="-122"/>
                    <a:ea typeface="SimHei" panose="02010609060101010101" pitchFamily="49" charset="-122"/>
                    <a:cs typeface="+mn-cs"/>
                  </a:rPr>
                  <a:t>：</a:t>
                </a:r>
                <a14:m>
                  <m:oMath xmlns:m="http://schemas.openxmlformats.org/officeDocument/2006/math">
                    <m:r>
                      <a:rPr kumimoji="1" lang="en-US" altLang="zh-CN" sz="2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432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SimHei" panose="02010609060101010101" pitchFamily="49" charset="-122"/>
                        <a:cs typeface="+mn-cs"/>
                      </a:rPr>
                      <m:t>𝑦</m:t>
                    </m:r>
                    <m:r>
                      <a:rPr kumimoji="1" lang="en-US" altLang="zh-CN" sz="2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432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SimHei" panose="02010609060101010101" pitchFamily="49" charset="-122"/>
                        <a:cs typeface="+mn-cs"/>
                      </a:rPr>
                      <m:t>=</m:t>
                    </m:r>
                    <m:sSub>
                      <m:sSubPr>
                        <m:ctrlPr>
                          <a:rPr kumimoji="1" lang="en-US" altLang="zh-CN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432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+mn-cs"/>
                          </a:rPr>
                        </m:ctrlPr>
                      </m:sSubPr>
                      <m:e>
                        <m:r>
                          <a:rPr kumimoji="1" lang="en-US" altLang="zh-CN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432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+mn-cs"/>
                          </a:rPr>
                          <m:t>𝐶</m:t>
                        </m:r>
                      </m:e>
                      <m:sub>
                        <m:r>
                          <a:rPr kumimoji="1" lang="en-US" altLang="zh-CN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432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+mn-cs"/>
                          </a:rPr>
                          <m:t>1</m:t>
                        </m:r>
                      </m:sub>
                    </m:sSub>
                    <m:sSup>
                      <m:sSupPr>
                        <m:ctrlPr>
                          <a:rPr kumimoji="1" lang="en-US" altLang="zh-CN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432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+mn-cs"/>
                          </a:rPr>
                        </m:ctrlPr>
                      </m:sSupPr>
                      <m:e>
                        <m:r>
                          <a:rPr kumimoji="1" lang="en-US" altLang="zh-CN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432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+mn-cs"/>
                          </a:rPr>
                          <m:t>𝑒</m:t>
                        </m:r>
                      </m:e>
                      <m:sup>
                        <m:sSub>
                          <m:sSubPr>
                            <m:ctrlPr>
                              <a:rPr kumimoji="1" lang="en-US" altLang="zh-CN" sz="24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rgbClr val="0432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SimHei" panose="02010609060101010101" pitchFamily="49" charset="-122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1" lang="en-US" altLang="zh-CN" sz="24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rgbClr val="0432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SimHei" panose="02010609060101010101" pitchFamily="49" charset="-122"/>
                                <a:cs typeface="+mn-cs"/>
                              </a:rPr>
                              <m:t>𝛼</m:t>
                            </m:r>
                          </m:e>
                          <m:sub>
                            <m:r>
                              <a:rPr kumimoji="1" lang="en-US" altLang="zh-CN" sz="24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rgbClr val="0432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SimHei" panose="02010609060101010101" pitchFamily="49" charset="-122"/>
                                <a:cs typeface="+mn-cs"/>
                              </a:rPr>
                              <m:t>1</m:t>
                            </m:r>
                          </m:sub>
                        </m:sSub>
                        <m:r>
                          <a:rPr kumimoji="1" lang="en-US" altLang="zh-CN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432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+mn-cs"/>
                          </a:rPr>
                          <m:t>𝑡</m:t>
                        </m:r>
                      </m:sup>
                    </m:sSup>
                    <m:r>
                      <a:rPr kumimoji="1" lang="en-US" altLang="zh-CN" sz="2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432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SimHei" panose="02010609060101010101" pitchFamily="49" charset="-122"/>
                        <a:cs typeface="+mn-cs"/>
                      </a:rPr>
                      <m:t>+</m:t>
                    </m:r>
                    <m:sSub>
                      <m:sSubPr>
                        <m:ctrlPr>
                          <a:rPr kumimoji="1" lang="en-US" altLang="zh-CN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432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+mn-cs"/>
                          </a:rPr>
                        </m:ctrlPr>
                      </m:sSubPr>
                      <m:e>
                        <m:r>
                          <a:rPr kumimoji="1" lang="en-US" altLang="zh-CN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432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+mn-cs"/>
                          </a:rPr>
                          <m:t>𝐶</m:t>
                        </m:r>
                      </m:e>
                      <m:sub>
                        <m:r>
                          <a:rPr kumimoji="1" lang="en-US" altLang="zh-CN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432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+mn-cs"/>
                          </a:rPr>
                          <m:t>2</m:t>
                        </m:r>
                      </m:sub>
                    </m:sSub>
                    <m:sSup>
                      <m:sSupPr>
                        <m:ctrlPr>
                          <a:rPr kumimoji="1" lang="en-US" altLang="zh-CN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432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+mn-cs"/>
                          </a:rPr>
                        </m:ctrlPr>
                      </m:sSupPr>
                      <m:e>
                        <m:r>
                          <a:rPr kumimoji="1" lang="en-US" altLang="zh-CN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432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+mn-cs"/>
                          </a:rPr>
                          <m:t>𝑒</m:t>
                        </m:r>
                      </m:e>
                      <m:sup>
                        <m:sSub>
                          <m:sSubPr>
                            <m:ctrlPr>
                              <a:rPr kumimoji="1" lang="en-US" altLang="zh-CN" sz="24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rgbClr val="0432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SimHei" panose="02010609060101010101" pitchFamily="49" charset="-122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1" lang="en-US" altLang="zh-CN" sz="24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rgbClr val="0432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SimHei" panose="02010609060101010101" pitchFamily="49" charset="-122"/>
                                <a:cs typeface="+mn-cs"/>
                              </a:rPr>
                              <m:t>𝛼</m:t>
                            </m:r>
                          </m:e>
                          <m:sub>
                            <m:r>
                              <a:rPr kumimoji="1" lang="en-US" altLang="zh-CN" sz="24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rgbClr val="0432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SimHei" panose="02010609060101010101" pitchFamily="49" charset="-122"/>
                                <a:cs typeface="+mn-cs"/>
                              </a:rPr>
                              <m:t>2</m:t>
                            </m:r>
                          </m:sub>
                        </m:sSub>
                        <m:r>
                          <a:rPr kumimoji="1" lang="en-US" altLang="zh-CN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432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+mn-cs"/>
                          </a:rPr>
                          <m:t>𝑡</m:t>
                        </m:r>
                      </m:sup>
                    </m:sSup>
                  </m:oMath>
                </a14:m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imHei" panose="02010609060101010101" pitchFamily="49" charset="-122"/>
                  <a:ea typeface="SimHei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SimHei" panose="02010609060101010101" pitchFamily="49" charset="-122"/>
                    <a:ea typeface="SimHei" panose="02010609060101010101" pitchFamily="49" charset="-122"/>
                    <a:cs typeface="+mn-cs"/>
                  </a:rPr>
                  <a:t>(2)</a:t>
                </a: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SimHei" panose="02010609060101010101" pitchFamily="49" charset="-122"/>
                    <a:ea typeface="SimHei" panose="02010609060101010101" pitchFamily="49" charset="-122"/>
                    <a:cs typeface="+mn-cs"/>
                  </a:rPr>
                  <a:t>二重实根 </a:t>
                </a:r>
                <a14:m>
                  <m:oMath xmlns:m="http://schemas.openxmlformats.org/officeDocument/2006/math"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SimHei" panose="02010609060101010101" pitchFamily="49" charset="-122"/>
                        <a:cs typeface="+mn-cs"/>
                      </a:rPr>
                      <m:t>𝛼</m:t>
                    </m:r>
                  </m:oMath>
                </a14:m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imHei" panose="02010609060101010101" pitchFamily="49" charset="-122"/>
                    <a:ea typeface="SimHei" panose="02010609060101010101" pitchFamily="49" charset="-122"/>
                    <a:cs typeface="+mn-cs"/>
                  </a:rPr>
                  <a:t>： </a:t>
                </a:r>
                <a14:m>
                  <m:oMath xmlns:m="http://schemas.openxmlformats.org/officeDocument/2006/math"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432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SimHei" panose="02010609060101010101" pitchFamily="49" charset="-122"/>
                        <a:cs typeface="+mn-cs"/>
                      </a:rPr>
                      <m:t>𝑦</m:t>
                    </m:r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432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SimHei" panose="02010609060101010101" pitchFamily="49" charset="-122"/>
                        <a:cs typeface="+mn-cs"/>
                      </a:rPr>
                      <m:t>=</m:t>
                    </m:r>
                    <m:d>
                      <m:dPr>
                        <m:ctrlP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432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+mn-cs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432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SimHei" panose="02010609060101010101" pitchFamily="49" charset="-122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1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432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SimHei" panose="02010609060101010101" pitchFamily="49" charset="-122"/>
                                <a:cs typeface="+mn-cs"/>
                              </a:rPr>
                              <m:t>𝐶</m:t>
                            </m:r>
                          </m:e>
                          <m:sub>
                            <m:r>
                              <a:rPr kumimoji="1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432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SimHei" panose="02010609060101010101" pitchFamily="49" charset="-122"/>
                                <a:cs typeface="+mn-cs"/>
                              </a:rPr>
                              <m:t>1</m:t>
                            </m:r>
                          </m:sub>
                        </m:sSub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432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+mn-cs"/>
                          </a:rPr>
                          <m:t>+</m:t>
                        </m:r>
                        <m:sSub>
                          <m:sSubPr>
                            <m:ctrlPr>
                              <a:rPr kumimoji="1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432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SimHei" panose="02010609060101010101" pitchFamily="49" charset="-122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1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432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SimHei" panose="02010609060101010101" pitchFamily="49" charset="-122"/>
                                <a:cs typeface="+mn-cs"/>
                              </a:rPr>
                              <m:t>𝐶</m:t>
                            </m:r>
                          </m:e>
                          <m:sub>
                            <m:r>
                              <a:rPr kumimoji="1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432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SimHei" panose="02010609060101010101" pitchFamily="49" charset="-122"/>
                                <a:cs typeface="+mn-cs"/>
                              </a:rPr>
                              <m:t>2</m:t>
                            </m:r>
                          </m:sub>
                        </m:sSub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432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+mn-cs"/>
                          </a:rPr>
                          <m:t>𝑥</m:t>
                        </m:r>
                      </m:e>
                    </m:d>
                    <m:sSup>
                      <m:sSupPr>
                        <m:ctrlP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432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+mn-cs"/>
                          </a:rPr>
                        </m:ctrlPr>
                      </m:sSupPr>
                      <m:e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432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+mn-cs"/>
                          </a:rPr>
                          <m:t>𝑒</m:t>
                        </m:r>
                      </m:e>
                      <m:sup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432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+mn-cs"/>
                          </a:rPr>
                          <m:t>𝛼</m:t>
                        </m:r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432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+mn-cs"/>
                          </a:rPr>
                          <m:t>𝑡</m:t>
                        </m:r>
                      </m:sup>
                    </m:sSup>
                  </m:oMath>
                </a14:m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imHei" panose="02010609060101010101" pitchFamily="49" charset="-122"/>
                  <a:ea typeface="SimHei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SimHei" panose="02010609060101010101" pitchFamily="49" charset="-122"/>
                    <a:ea typeface="SimHei" panose="02010609060101010101" pitchFamily="49" charset="-122"/>
                    <a:cs typeface="+mn-cs"/>
                  </a:rPr>
                  <a:t>(3)</a:t>
                </a: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SimHei" panose="02010609060101010101" pitchFamily="49" charset="-122"/>
                    <a:ea typeface="SimHei" panose="02010609060101010101" pitchFamily="49" charset="-122"/>
                    <a:cs typeface="+mn-cs"/>
                  </a:rPr>
                  <a:t>双复根 </a:t>
                </a:r>
                <a14:m>
                  <m:oMath xmlns:m="http://schemas.openxmlformats.org/officeDocument/2006/math"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SimHei" panose="02010609060101010101" pitchFamily="49" charset="-122"/>
                        <a:cs typeface="+mn-cs"/>
                      </a:rPr>
                      <m:t>𝛼</m:t>
                    </m:r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SimHei" panose="02010609060101010101" pitchFamily="49" charset="-122"/>
                        <a:cs typeface="+mn-cs"/>
                      </a:rPr>
                      <m:t>±</m:t>
                    </m:r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SimHei" panose="02010609060101010101" pitchFamily="49" charset="-122"/>
                        <a:cs typeface="+mn-cs"/>
                      </a:rPr>
                      <m:t>𝑖</m:t>
                    </m:r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SimHei" panose="02010609060101010101" pitchFamily="49" charset="-122"/>
                        <a:cs typeface="+mn-cs"/>
                      </a:rPr>
                      <m:t>𝛽</m:t>
                    </m:r>
                  </m:oMath>
                </a14:m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imHei" panose="02010609060101010101" pitchFamily="49" charset="-122"/>
                    <a:ea typeface="SimHei" panose="02010609060101010101" pitchFamily="49" charset="-122"/>
                    <a:cs typeface="+mn-cs"/>
                  </a:rPr>
                  <a:t>：</a:t>
                </a:r>
                <a14:m>
                  <m:oMath xmlns:m="http://schemas.openxmlformats.org/officeDocument/2006/math">
                    <m:r>
                      <a:rPr kumimoji="1" lang="en-US" altLang="zh-CN" sz="2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432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SimHei" panose="02010609060101010101" pitchFamily="49" charset="-122"/>
                        <a:cs typeface="+mn-cs"/>
                      </a:rPr>
                      <m:t>𝑦</m:t>
                    </m:r>
                    <m:r>
                      <a:rPr kumimoji="1" lang="en-US" altLang="zh-CN" sz="2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432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SimHei" panose="02010609060101010101" pitchFamily="49" charset="-122"/>
                        <a:cs typeface="+mn-cs"/>
                      </a:rPr>
                      <m:t>=</m:t>
                    </m:r>
                    <m:sSup>
                      <m:sSupPr>
                        <m:ctrlPr>
                          <a:rPr kumimoji="1" lang="en-US" altLang="zh-CN" sz="2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432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+mn-cs"/>
                          </a:rPr>
                        </m:ctrlPr>
                      </m:sSupPr>
                      <m:e>
                        <m:r>
                          <a:rPr kumimoji="1" lang="en-US" altLang="zh-CN" sz="2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432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+mn-cs"/>
                          </a:rPr>
                          <m:t>𝑒</m:t>
                        </m:r>
                      </m:e>
                      <m:sup>
                        <m:r>
                          <a:rPr kumimoji="1" lang="en-US" altLang="zh-CN" sz="2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432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+mn-cs"/>
                          </a:rPr>
                          <m:t>𝛼</m:t>
                        </m:r>
                        <m:r>
                          <a:rPr kumimoji="1" lang="en-US" altLang="zh-CN" sz="2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432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+mn-cs"/>
                          </a:rPr>
                          <m:t>𝑡</m:t>
                        </m:r>
                      </m:sup>
                    </m:sSup>
                    <m:d>
                      <m:dPr>
                        <m:ctrlPr>
                          <a:rPr kumimoji="1" lang="en-US" altLang="zh-CN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432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+mn-cs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sz="24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rgbClr val="0432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SimHei" panose="02010609060101010101" pitchFamily="49" charset="-122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1" lang="en-US" altLang="zh-CN" sz="24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rgbClr val="0432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SimHei" panose="02010609060101010101" pitchFamily="49" charset="-122"/>
                                <a:cs typeface="+mn-cs"/>
                              </a:rPr>
                              <m:t>𝐶</m:t>
                            </m:r>
                          </m:e>
                          <m:sub>
                            <m:r>
                              <a:rPr kumimoji="1" lang="en-US" altLang="zh-CN" sz="24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rgbClr val="0432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SimHei" panose="02010609060101010101" pitchFamily="49" charset="-122"/>
                                <a:cs typeface="+mn-cs"/>
                              </a:rPr>
                              <m:t>1</m:t>
                            </m:r>
                          </m:sub>
                        </m:sSub>
                        <m:func>
                          <m:funcPr>
                            <m:ctrlPr>
                              <a:rPr kumimoji="1" lang="en-US" altLang="zh-CN" sz="24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rgbClr val="0432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SimHei" panose="02010609060101010101" pitchFamily="49" charset="-122"/>
                                <a:cs typeface="+mn-cs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kumimoji="1" lang="en-US" altLang="zh-CN" sz="2400" b="0" i="0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rgbClr val="0432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SimHei" panose="02010609060101010101" pitchFamily="49" charset="-122"/>
                                <a:cs typeface="+mn-cs"/>
                              </a:rPr>
                              <m:t>cos</m:t>
                            </m:r>
                          </m:fName>
                          <m:e>
                            <m:r>
                              <a:rPr kumimoji="1" lang="en-US" altLang="zh-CN" sz="24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rgbClr val="0432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SimHei" panose="02010609060101010101" pitchFamily="49" charset="-122"/>
                                <a:cs typeface="+mn-cs"/>
                              </a:rPr>
                              <m:t>𝛽</m:t>
                            </m:r>
                            <m:r>
                              <a:rPr kumimoji="1" lang="en-US" altLang="zh-CN" sz="24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rgbClr val="0432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SimHei" panose="02010609060101010101" pitchFamily="49" charset="-122"/>
                                <a:cs typeface="+mn-cs"/>
                              </a:rPr>
                              <m:t>𝑡</m:t>
                            </m:r>
                          </m:e>
                        </m:func>
                        <m:r>
                          <a:rPr kumimoji="1" lang="en-US" altLang="zh-CN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432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+mn-cs"/>
                          </a:rPr>
                          <m:t>+</m:t>
                        </m:r>
                        <m:sSub>
                          <m:sSubPr>
                            <m:ctrlPr>
                              <a:rPr kumimoji="1" lang="en-US" altLang="zh-CN" sz="24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rgbClr val="0432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SimHei" panose="02010609060101010101" pitchFamily="49" charset="-122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1" lang="en-US" altLang="zh-CN" sz="24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rgbClr val="0432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SimHei" panose="02010609060101010101" pitchFamily="49" charset="-122"/>
                                <a:cs typeface="+mn-cs"/>
                              </a:rPr>
                              <m:t>𝐶</m:t>
                            </m:r>
                          </m:e>
                          <m:sub>
                            <m:r>
                              <a:rPr kumimoji="1" lang="en-US" altLang="zh-CN" sz="24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rgbClr val="0432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SimHei" panose="02010609060101010101" pitchFamily="49" charset="-122"/>
                                <a:cs typeface="+mn-cs"/>
                              </a:rPr>
                              <m:t>2</m:t>
                            </m:r>
                          </m:sub>
                        </m:sSub>
                        <m:func>
                          <m:funcPr>
                            <m:ctrlPr>
                              <a:rPr kumimoji="1" lang="en-US" altLang="zh-CN" sz="24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rgbClr val="0432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SimHei" panose="02010609060101010101" pitchFamily="49" charset="-122"/>
                                <a:cs typeface="+mn-cs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kumimoji="1" lang="en-US" altLang="zh-CN" sz="2400" b="0" i="0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rgbClr val="0432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SimHei" panose="02010609060101010101" pitchFamily="49" charset="-122"/>
                                <a:cs typeface="+mn-cs"/>
                              </a:rPr>
                              <m:t>sin</m:t>
                            </m:r>
                          </m:fName>
                          <m:e>
                            <m:r>
                              <a:rPr kumimoji="1" lang="en-US" altLang="zh-CN" sz="24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rgbClr val="0432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SimHei" panose="02010609060101010101" pitchFamily="49" charset="-122"/>
                                <a:cs typeface="+mn-cs"/>
                              </a:rPr>
                              <m:t>𝛽</m:t>
                            </m:r>
                            <m:r>
                              <a:rPr kumimoji="1" lang="en-US" altLang="zh-CN" sz="24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rgbClr val="0432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SimHei" panose="02010609060101010101" pitchFamily="49" charset="-122"/>
                                <a:cs typeface="+mn-cs"/>
                              </a:rPr>
                              <m:t>𝑡</m:t>
                            </m:r>
                          </m:e>
                        </m:func>
                      </m:e>
                    </m:d>
                  </m:oMath>
                </a14:m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432FF"/>
                  </a:solidFill>
                  <a:effectLst/>
                  <a:uLnTx/>
                  <a:uFillTx/>
                  <a:latin typeface="SimHei" panose="02010609060101010101" pitchFamily="49" charset="-122"/>
                  <a:ea typeface="SimHei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432FF"/>
                    </a:solidFill>
                    <a:effectLst/>
                    <a:uLnTx/>
                    <a:uFillTx/>
                    <a:latin typeface="SimHei" panose="02010609060101010101" pitchFamily="49" charset="-122"/>
                    <a:ea typeface="SimHei" panose="02010609060101010101" pitchFamily="49" charset="-122"/>
                    <a:cs typeface="+mn-cs"/>
                  </a:rPr>
                  <a:t>练习中小球，特征方程根为</a:t>
                </a:r>
                <a14:m>
                  <m:oMath xmlns:m="http://schemas.openxmlformats.org/officeDocument/2006/math"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432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SimHei" panose="02010609060101010101" pitchFamily="49" charset="-122"/>
                        <a:cs typeface="+mn-cs"/>
                      </a:rPr>
                      <m:t>±</m:t>
                    </m:r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432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SimHei" panose="02010609060101010101" pitchFamily="49" charset="-122"/>
                        <a:cs typeface="+mn-cs"/>
                      </a:rPr>
                      <m:t>𝜔</m:t>
                    </m:r>
                  </m:oMath>
                </a14:m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432FF"/>
                    </a:solidFill>
                    <a:effectLst/>
                    <a:uLnTx/>
                    <a:uFillTx/>
                    <a:latin typeface="SimHei" panose="02010609060101010101" pitchFamily="49" charset="-122"/>
                    <a:ea typeface="SimHei" panose="02010609060101010101" pitchFamily="49" charset="-122"/>
                    <a:cs typeface="+mn-cs"/>
                  </a:rPr>
                  <a:t>，通解为 </a:t>
                </a:r>
                <a14:m>
                  <m:oMath xmlns:m="http://schemas.openxmlformats.org/officeDocument/2006/math"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432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SimHei" panose="02010609060101010101" pitchFamily="49" charset="-122"/>
                        <a:cs typeface="+mn-cs"/>
                      </a:rPr>
                      <m:t>𝑟</m:t>
                    </m:r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432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SimHei" panose="02010609060101010101" pitchFamily="49" charset="-122"/>
                        <a:cs typeface="+mn-cs"/>
                      </a:rPr>
                      <m:t>=</m:t>
                    </m:r>
                    <m:sSub>
                      <m:sSubPr>
                        <m:ctrlP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432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+mn-cs"/>
                          </a:rPr>
                        </m:ctrlPr>
                      </m:sSubPr>
                      <m:e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432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+mn-cs"/>
                          </a:rPr>
                          <m:t>𝐶</m:t>
                        </m:r>
                      </m:e>
                      <m:sub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432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+mn-cs"/>
                          </a:rPr>
                          <m:t>1</m:t>
                        </m:r>
                      </m:sub>
                    </m:sSub>
                    <m:sSup>
                      <m:sSupPr>
                        <m:ctrlP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432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+mn-cs"/>
                          </a:rPr>
                        </m:ctrlPr>
                      </m:sSupPr>
                      <m:e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432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+mn-cs"/>
                          </a:rPr>
                          <m:t>𝑒</m:t>
                        </m:r>
                      </m:e>
                      <m:sup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432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+mn-cs"/>
                          </a:rPr>
                          <m:t>𝜔</m:t>
                        </m:r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432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+mn-cs"/>
                          </a:rPr>
                          <m:t>𝑡</m:t>
                        </m:r>
                      </m:sup>
                    </m:sSup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432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SimHei" panose="02010609060101010101" pitchFamily="49" charset="-122"/>
                        <a:cs typeface="+mn-cs"/>
                      </a:rPr>
                      <m:t>+</m:t>
                    </m:r>
                    <m:sSub>
                      <m:sSubPr>
                        <m:ctrlP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432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+mn-cs"/>
                          </a:rPr>
                        </m:ctrlPr>
                      </m:sSubPr>
                      <m:e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432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+mn-cs"/>
                          </a:rPr>
                          <m:t>𝐶</m:t>
                        </m:r>
                      </m:e>
                      <m:sub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432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+mn-cs"/>
                          </a:rPr>
                          <m:t>2</m:t>
                        </m:r>
                      </m:sub>
                    </m:sSub>
                    <m:sSup>
                      <m:sSupPr>
                        <m:ctrlP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432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+mn-cs"/>
                          </a:rPr>
                        </m:ctrlPr>
                      </m:sSupPr>
                      <m:e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432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+mn-cs"/>
                          </a:rPr>
                          <m:t>𝑒</m:t>
                        </m:r>
                      </m:e>
                      <m:sup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432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+mn-cs"/>
                          </a:rPr>
                          <m:t>−</m:t>
                        </m:r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432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+mn-cs"/>
                          </a:rPr>
                          <m:t>𝜔</m:t>
                        </m:r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432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+mn-cs"/>
                          </a:rPr>
                          <m:t>𝑡</m:t>
                        </m:r>
                      </m:sup>
                    </m:sSup>
                  </m:oMath>
                </a14:m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432FF"/>
                  </a:solidFill>
                  <a:effectLst/>
                  <a:uLnTx/>
                  <a:uFillTx/>
                  <a:latin typeface="SimHei" panose="02010609060101010101" pitchFamily="49" charset="-122"/>
                  <a:ea typeface="SimHei" panose="02010609060101010101" pitchFamily="49" charset="-122"/>
                  <a:cs typeface="+mn-cs"/>
                </a:endParaRPr>
              </a:p>
            </p:txBody>
          </p:sp>
        </mc:Choice>
        <mc:Fallback xmlns="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24302C8B-408B-432A-8C57-52AB12E875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512" y="116632"/>
                <a:ext cx="8856984" cy="6596486"/>
              </a:xfrm>
              <a:prstGeom prst="rect">
                <a:avLst/>
              </a:prstGeom>
              <a:blipFill>
                <a:blip r:embed="rId2"/>
                <a:stretch>
                  <a:fillRect l="-1032" b="-9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E7885F1C-0D93-413E-8A60-5F5C1D54C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0AAC41C-04D6-504B-BE1A-FBC69733C12B}" type="slidenum">
              <a:rPr lang="en-US" altLang="zh-CN" smtClean="0"/>
              <a:pPr>
                <a:defRPr/>
              </a:pPr>
              <a:t>32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29452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319F046-16CD-4F0A-A8F6-02DBD1B5D33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95536" y="620688"/>
                <a:ext cx="8352928" cy="4114800"/>
              </a:xfrm>
              <a:solidFill>
                <a:schemeClr val="bg1"/>
              </a:solidFill>
            </p:spPr>
            <p:txBody>
              <a:bodyPr/>
              <a:lstStyle/>
              <a:p>
                <a:pPr marL="0" indent="0" algn="ctr">
                  <a:buNone/>
                </a:pPr>
                <a:r>
                  <a:rPr lang="zh-CN" altLang="en-US" sz="2400" dirty="0">
                    <a:solidFill>
                      <a:srgbClr val="FF0000"/>
                    </a:solidFill>
                    <a:latin typeface="+mj-lt"/>
                    <a:ea typeface="黑体" panose="02010609060101010101" pitchFamily="49" charset="-122"/>
                  </a:rPr>
                  <a:t>练习</a:t>
                </a:r>
                <a:endParaRPr lang="en-US" altLang="zh-CN" sz="2400" dirty="0">
                  <a:solidFill>
                    <a:srgbClr val="FF0000"/>
                  </a:solidFill>
                  <a:latin typeface="+mj-lt"/>
                  <a:ea typeface="黑体" panose="02010609060101010101" pitchFamily="49" charset="-122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altLang="zh-CN" sz="2400" dirty="0">
                    <a:latin typeface="+mj-lt"/>
                    <a:ea typeface="黑体" panose="02010609060101010101" pitchFamily="49" charset="-122"/>
                  </a:rPr>
                  <a:t>1</a:t>
                </a:r>
                <a:r>
                  <a:rPr lang="zh-CN" altLang="en-US" sz="2400" dirty="0">
                    <a:latin typeface="+mj-lt"/>
                    <a:ea typeface="黑体" panose="02010609060101010101" pitchFamily="49" charset="-122"/>
                  </a:rPr>
                  <a:t>、质量为</a:t>
                </a:r>
                <a:r>
                  <a:rPr lang="en-US" altLang="zh-CN" sz="2400" dirty="0">
                    <a:latin typeface="+mj-lt"/>
                    <a:ea typeface="黑体" panose="02010609060101010101" pitchFamily="49" charset="-122"/>
                  </a:rPr>
                  <a:t>m</a:t>
                </a:r>
                <a:r>
                  <a:rPr lang="zh-CN" altLang="en-US" sz="2400" dirty="0">
                    <a:latin typeface="+mj-lt"/>
                    <a:ea typeface="黑体" panose="02010609060101010101" pitchFamily="49" charset="-122"/>
                  </a:rPr>
                  <a:t>的质点，在有阻力的空气中无初速地自离地面为</a:t>
                </a:r>
                <a:r>
                  <a:rPr lang="en-US" altLang="zh-CN" sz="2400" dirty="0">
                    <a:latin typeface="+mj-lt"/>
                    <a:ea typeface="黑体" panose="02010609060101010101" pitchFamily="49" charset="-122"/>
                  </a:rPr>
                  <a:t>h</a:t>
                </a:r>
                <a:r>
                  <a:rPr lang="zh-CN" altLang="en-US" sz="2400" dirty="0">
                    <a:latin typeface="+mj-lt"/>
                    <a:ea typeface="黑体" panose="02010609060101010101" pitchFamily="49" charset="-122"/>
                  </a:rPr>
                  <a:t>的地方竖直下落。如阻力与速度成正比即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𝑅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=−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𝑚𝑘𝑣</m:t>
                    </m:r>
                  </m:oMath>
                </a14:m>
                <a:r>
                  <a:rPr lang="zh-CN" altLang="en-US" sz="2400" dirty="0">
                    <a:latin typeface="+mj-lt"/>
                    <a:ea typeface="黑体" panose="02010609060101010101" pitchFamily="49" charset="-122"/>
                  </a:rPr>
                  <a:t>，试研究其运动。</a:t>
                </a:r>
                <a:endParaRPr lang="en-US" altLang="zh-CN" sz="2400" dirty="0">
                  <a:latin typeface="+mj-lt"/>
                  <a:ea typeface="黑体" panose="02010609060101010101" pitchFamily="49" charset="-122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altLang="zh-CN" sz="2400" dirty="0">
                    <a:latin typeface="+mj-lt"/>
                    <a:ea typeface="黑体" panose="02010609060101010101" pitchFamily="49" charset="-122"/>
                  </a:rPr>
                  <a:t>2</a:t>
                </a:r>
                <a:r>
                  <a:rPr lang="zh-CN" altLang="en-US" sz="2400" dirty="0">
                    <a:latin typeface="+mj-lt"/>
                    <a:ea typeface="黑体" panose="02010609060101010101" pitchFamily="49" charset="-122"/>
                  </a:rPr>
                  <a:t>、如阻力与速度平方成正比，即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𝑅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=−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𝑚</m:t>
                    </m:r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𝑘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2</m:t>
                        </m:r>
                      </m:sup>
                    </m:sSup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𝑔</m:t>
                    </m:r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𝑣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2</m:t>
                        </m:r>
                      </m:sup>
                    </m:sSup>
                  </m:oMath>
                </a14:m>
                <a:r>
                  <a:rPr lang="zh-CN" altLang="en-US" sz="2400" dirty="0">
                    <a:latin typeface="+mj-lt"/>
                    <a:ea typeface="黑体" panose="02010609060101010101" pitchFamily="49" charset="-122"/>
                  </a:rPr>
                  <a:t>，试研究该质点的运动。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319F046-16CD-4F0A-A8F6-02DBD1B5D33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5536" y="620688"/>
                <a:ext cx="8352928" cy="4114800"/>
              </a:xfrm>
              <a:blipFill>
                <a:blip r:embed="rId2"/>
                <a:stretch>
                  <a:fillRect l="-1168" t="-1630" r="-80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90F920E-DDBC-45B5-A2BB-2E372610BA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8446281-1404-0546-B560-F408992A2079}" type="slidenum">
              <a:rPr lang="en-US" altLang="zh-CN" smtClean="0"/>
              <a:pPr>
                <a:defRPr/>
              </a:pPr>
              <a:t>33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363249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30">
            <a:extLst>
              <a:ext uri="{FF2B5EF4-FFF2-40B4-BE49-F238E27FC236}">
                <a16:creationId xmlns:a16="http://schemas.microsoft.com/office/drawing/2014/main" id="{EE9394FB-9B1D-0F4A-9F94-E8A5A598379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pPr algn="l" eaLnBrk="1" hangingPunct="1"/>
            <a:r>
              <a:rPr lang="en-US" altLang="zh-CN" sz="2800">
                <a:ea typeface="黑体" panose="02010609060101010101" pitchFamily="49" charset="-122"/>
              </a:rPr>
              <a:t> </a:t>
            </a:r>
          </a:p>
        </p:txBody>
      </p:sp>
      <p:graphicFrame>
        <p:nvGraphicFramePr>
          <p:cNvPr id="38964" name="Object 52">
            <a:extLst>
              <a:ext uri="{FF2B5EF4-FFF2-40B4-BE49-F238E27FC236}">
                <a16:creationId xmlns:a16="http://schemas.microsoft.com/office/drawing/2014/main" id="{30A7A5EA-2E2C-C14F-966F-26A8FA8A084B}"/>
              </a:ext>
            </a:extLst>
          </p:cNvPr>
          <p:cNvGraphicFramePr>
            <a:graphicFrameLocks noGrp="1" noChangeAspect="1"/>
          </p:cNvGraphicFramePr>
          <p:nvPr>
            <p:ph sz="half" idx="1"/>
          </p:nvPr>
        </p:nvGraphicFramePr>
        <p:xfrm>
          <a:off x="3795657" y="990600"/>
          <a:ext cx="936625" cy="312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738" name="公式" r:id="rId3" imgW="6146800" imgH="2051050" progId="Equation.3">
                  <p:embed/>
                </p:oleObj>
              </mc:Choice>
              <mc:Fallback>
                <p:oleObj name="公式" r:id="rId3" imgW="6146800" imgH="2051050" progId="Equation.3">
                  <p:embed/>
                  <p:pic>
                    <p:nvPicPr>
                      <p:cNvPr id="38964" name="Object 52">
                        <a:extLst>
                          <a:ext uri="{FF2B5EF4-FFF2-40B4-BE49-F238E27FC236}">
                            <a16:creationId xmlns:a16="http://schemas.microsoft.com/office/drawing/2014/main" id="{30A7A5EA-2E2C-C14F-966F-26A8FA8A084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95657" y="990600"/>
                        <a:ext cx="936625" cy="312738"/>
                      </a:xfrm>
                      <a:prstGeom prst="rect">
                        <a:avLst/>
                      </a:prstGeom>
                      <a:solidFill>
                        <a:srgbClr val="FFFFCC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748" name="Object 31">
            <a:extLst>
              <a:ext uri="{FF2B5EF4-FFF2-40B4-BE49-F238E27FC236}">
                <a16:creationId xmlns:a16="http://schemas.microsoft.com/office/drawing/2014/main" id="{D2DA5CAF-D2BB-344B-8711-C136AF7AD58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848600" y="1219200"/>
          <a:ext cx="1027113" cy="274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739" name="位图图像" r:id="rId5" imgW="482600" imgH="1314450" progId="Paint.Picture">
                  <p:embed/>
                </p:oleObj>
              </mc:Choice>
              <mc:Fallback>
                <p:oleObj name="位图图像" r:id="rId5" imgW="482600" imgH="1314450" progId="Paint.Picture">
                  <p:embed/>
                  <p:pic>
                    <p:nvPicPr>
                      <p:cNvPr id="31748" name="Object 31">
                        <a:extLst>
                          <a:ext uri="{FF2B5EF4-FFF2-40B4-BE49-F238E27FC236}">
                            <a16:creationId xmlns:a16="http://schemas.microsoft.com/office/drawing/2014/main" id="{D2DA5CAF-D2BB-344B-8711-C136AF7AD58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48600" y="1219200"/>
                        <a:ext cx="1027113" cy="2743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944" name="Text Box 32">
            <a:extLst>
              <a:ext uri="{FF2B5EF4-FFF2-40B4-BE49-F238E27FC236}">
                <a16:creationId xmlns:a16="http://schemas.microsoft.com/office/drawing/2014/main" id="{30E4DA6F-4EA1-8A45-AF5F-D5A98B8844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1341438"/>
            <a:ext cx="7559675" cy="83026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2000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解：</a:t>
            </a:r>
            <a:r>
              <a: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质点受力分析如图所示，选取直角坐标系，其运动微分方程为：</a:t>
            </a:r>
          </a:p>
        </p:txBody>
      </p:sp>
      <p:pic>
        <p:nvPicPr>
          <p:cNvPr id="38945" name="Picture 33">
            <a:extLst>
              <a:ext uri="{FF2B5EF4-FFF2-40B4-BE49-F238E27FC236}">
                <a16:creationId xmlns:a16="http://schemas.microsoft.com/office/drawing/2014/main" id="{D3DA6089-B3A8-AC49-A62D-016E4DDEA1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1828800"/>
            <a:ext cx="2303463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51" name="Text Box 34">
            <a:extLst>
              <a:ext uri="{FF2B5EF4-FFF2-40B4-BE49-F238E27FC236}">
                <a16:creationId xmlns:a16="http://schemas.microsoft.com/office/drawing/2014/main" id="{431A0E81-D5B0-2344-BFEC-1D339C8345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2057400"/>
            <a:ext cx="6286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20000"/>
              </a:spcAft>
              <a:buClrTx/>
              <a:buSzTx/>
              <a:buFontTx/>
              <a:buNone/>
              <a:tabLst/>
              <a:defRPr/>
            </a:pPr>
            <a:endParaRPr kumimoji="1" lang="zh-CN" altLang="zh-CN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pitchFamily="49" charset="-122"/>
              <a:cs typeface="+mn-cs"/>
            </a:endParaRPr>
          </a:p>
        </p:txBody>
      </p:sp>
      <p:graphicFrame>
        <p:nvGraphicFramePr>
          <p:cNvPr id="31752" name="Object 35">
            <a:extLst>
              <a:ext uri="{FF2B5EF4-FFF2-40B4-BE49-F238E27FC236}">
                <a16:creationId xmlns:a16="http://schemas.microsoft.com/office/drawing/2014/main" id="{2EF78862-F7E7-A146-9C33-371D6026DDF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019550" y="3130550"/>
          <a:ext cx="1270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740" name="Equation" r:id="rId8" imgW="1314450" imgH="2489200" progId="Equation.3">
                  <p:embed/>
                </p:oleObj>
              </mc:Choice>
              <mc:Fallback>
                <p:oleObj name="Equation" r:id="rId8" imgW="1314450" imgH="2489200" progId="Equation.3">
                  <p:embed/>
                  <p:pic>
                    <p:nvPicPr>
                      <p:cNvPr id="31752" name="Object 35">
                        <a:extLst>
                          <a:ext uri="{FF2B5EF4-FFF2-40B4-BE49-F238E27FC236}">
                            <a16:creationId xmlns:a16="http://schemas.microsoft.com/office/drawing/2014/main" id="{2EF78862-F7E7-A146-9C33-371D6026DDF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19550" y="3130550"/>
                        <a:ext cx="127000" cy="241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" name="组合 2">
            <a:extLst>
              <a:ext uri="{FF2B5EF4-FFF2-40B4-BE49-F238E27FC236}">
                <a16:creationId xmlns:a16="http://schemas.microsoft.com/office/drawing/2014/main" id="{410C2669-3EEA-824C-92B6-0AF7637BF635}"/>
              </a:ext>
            </a:extLst>
          </p:cNvPr>
          <p:cNvGrpSpPr>
            <a:grpSpLocks/>
          </p:cNvGrpSpPr>
          <p:nvPr/>
        </p:nvGrpSpPr>
        <p:grpSpPr bwMode="auto">
          <a:xfrm>
            <a:off x="2949575" y="2781300"/>
            <a:ext cx="2451100" cy="354013"/>
            <a:chOff x="2949258" y="2781300"/>
            <a:chExt cx="2451417" cy="353996"/>
          </a:xfrm>
        </p:grpSpPr>
        <p:pic>
          <p:nvPicPr>
            <p:cNvPr id="31767" name="Picture 36">
              <a:extLst>
                <a:ext uri="{FF2B5EF4-FFF2-40B4-BE49-F238E27FC236}">
                  <a16:creationId xmlns:a16="http://schemas.microsoft.com/office/drawing/2014/main" id="{73AEB22D-E801-9A45-AA03-983B083A4A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16463" y="2781300"/>
              <a:ext cx="684212" cy="333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1768" name="Picture 39">
              <a:extLst>
                <a:ext uri="{FF2B5EF4-FFF2-40B4-BE49-F238E27FC236}">
                  <a16:creationId xmlns:a16="http://schemas.microsoft.com/office/drawing/2014/main" id="{9B97CA11-2FD9-3F44-A0EC-88FE49EB85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49258" y="2802680"/>
              <a:ext cx="565487" cy="3326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1769" name="Picture 40">
              <a:extLst>
                <a:ext uri="{FF2B5EF4-FFF2-40B4-BE49-F238E27FC236}">
                  <a16:creationId xmlns:a16="http://schemas.microsoft.com/office/drawing/2014/main" id="{5ED9F4ED-7D2A-0C43-B0C6-248B032573E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14699" y="2802680"/>
              <a:ext cx="550736" cy="3077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9129C40D-0F74-F14C-89E5-EC2FCF3F705B}"/>
              </a:ext>
            </a:extLst>
          </p:cNvPr>
          <p:cNvGrpSpPr>
            <a:grpSpLocks/>
          </p:cNvGrpSpPr>
          <p:nvPr/>
        </p:nvGrpSpPr>
        <p:grpSpPr bwMode="auto">
          <a:xfrm>
            <a:off x="2555875" y="2205038"/>
            <a:ext cx="1966913" cy="974725"/>
            <a:chOff x="2555875" y="2205038"/>
            <a:chExt cx="1966913" cy="974725"/>
          </a:xfrm>
        </p:grpSpPr>
        <p:pic>
          <p:nvPicPr>
            <p:cNvPr id="31765" name="Picture 38">
              <a:extLst>
                <a:ext uri="{FF2B5EF4-FFF2-40B4-BE49-F238E27FC236}">
                  <a16:creationId xmlns:a16="http://schemas.microsoft.com/office/drawing/2014/main" id="{0CAF553A-B03A-4449-A4C0-C11A83F81DE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27934" y="2205038"/>
              <a:ext cx="1494854" cy="426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aphicFrame>
          <p:nvGraphicFramePr>
            <p:cNvPr id="31766" name="Object 41">
              <a:extLst>
                <a:ext uri="{FF2B5EF4-FFF2-40B4-BE49-F238E27FC236}">
                  <a16:creationId xmlns:a16="http://schemas.microsoft.com/office/drawing/2014/main" id="{79CEADB7-7BB5-A643-BFA0-F4BE8BB92882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555875" y="2290415"/>
            <a:ext cx="445834" cy="8893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2741" name="Equation" r:id="rId14" imgW="1898650" imgH="2489200" progId="Equation.3">
                    <p:embed/>
                  </p:oleObj>
                </mc:Choice>
                <mc:Fallback>
                  <p:oleObj name="Equation" r:id="rId14" imgW="1898650" imgH="2489200" progId="Equation.3">
                    <p:embed/>
                    <p:pic>
                      <p:nvPicPr>
                        <p:cNvPr id="31766" name="Object 41">
                          <a:extLst>
                            <a:ext uri="{FF2B5EF4-FFF2-40B4-BE49-F238E27FC236}">
                              <a16:creationId xmlns:a16="http://schemas.microsoft.com/office/drawing/2014/main" id="{79CEADB7-7BB5-A643-BFA0-F4BE8BB92882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55875" y="2290415"/>
                          <a:ext cx="445834" cy="88934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8954" name="Text Box 42">
            <a:extLst>
              <a:ext uri="{FF2B5EF4-FFF2-40B4-BE49-F238E27FC236}">
                <a16:creationId xmlns:a16="http://schemas.microsoft.com/office/drawing/2014/main" id="{188D6F25-CA0E-2044-8DE3-2EF3E51D7C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400" y="2209800"/>
            <a:ext cx="5508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2000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即 </a:t>
            </a:r>
          </a:p>
        </p:txBody>
      </p:sp>
      <p:sp>
        <p:nvSpPr>
          <p:cNvPr id="38955" name="Text Box 43">
            <a:extLst>
              <a:ext uri="{FF2B5EF4-FFF2-40B4-BE49-F238E27FC236}">
                <a16:creationId xmlns:a16="http://schemas.microsoft.com/office/drawing/2014/main" id="{97B1DB62-680E-784B-A292-73352C23B5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2819400"/>
            <a:ext cx="21240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2000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上式积分得：</a:t>
            </a:r>
          </a:p>
        </p:txBody>
      </p:sp>
      <p:pic>
        <p:nvPicPr>
          <p:cNvPr id="38956" name="Picture 44">
            <a:extLst>
              <a:ext uri="{FF2B5EF4-FFF2-40B4-BE49-F238E27FC236}">
                <a16:creationId xmlns:a16="http://schemas.microsoft.com/office/drawing/2014/main" id="{821E0F9F-E8F7-1B43-8517-B6D0B4D1D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324225"/>
            <a:ext cx="3244850" cy="8255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957" name="Text Box 45">
            <a:extLst>
              <a:ext uri="{FF2B5EF4-FFF2-40B4-BE49-F238E27FC236}">
                <a16:creationId xmlns:a16="http://schemas.microsoft.com/office/drawing/2014/main" id="{9C203AB1-5265-134B-8D08-20D803BB34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267200"/>
            <a:ext cx="8305800" cy="1938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200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    </a:t>
            </a:r>
            <a:r>
              <a: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当时间逐渐增加时，速度逐渐接近于定值极限速度       ，而运动几乎是匀速直线运动。这是因为时间增加时，和重力相反的阻力也随之增加（因速度随着时间逐渐加大），等它增加到和重力</a:t>
            </a:r>
            <a:r>
              <a:rPr kumimoji="1" lang="en-US" altLang="zh-CN" sz="24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mg</a:t>
            </a:r>
            <a:r>
              <a:rPr kumimoji="1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 </a:t>
            </a:r>
            <a:r>
              <a: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相等时，物体等于没有受到外力作用，因而作匀速直线运动。</a:t>
            </a:r>
          </a:p>
        </p:txBody>
      </p:sp>
      <p:pic>
        <p:nvPicPr>
          <p:cNvPr id="38958" name="Picture 46">
            <a:extLst>
              <a:ext uri="{FF2B5EF4-FFF2-40B4-BE49-F238E27FC236}">
                <a16:creationId xmlns:a16="http://schemas.microsoft.com/office/drawing/2014/main" id="{56AEDDA3-765A-A042-A3BD-A876601CF1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725" y="3298825"/>
            <a:ext cx="4010025" cy="8604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959" name="Picture 47">
            <a:extLst>
              <a:ext uri="{FF2B5EF4-FFF2-40B4-BE49-F238E27FC236}">
                <a16:creationId xmlns:a16="http://schemas.microsoft.com/office/drawing/2014/main" id="{A83947D3-6010-A94B-AEA9-19AC24995E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267200"/>
            <a:ext cx="685800" cy="37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1761" name="Object 48">
            <a:extLst>
              <a:ext uri="{FF2B5EF4-FFF2-40B4-BE49-F238E27FC236}">
                <a16:creationId xmlns:a16="http://schemas.microsoft.com/office/drawing/2014/main" id="{88EA05DA-1445-BA48-B0B0-3858D0E7935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534400" y="1676400"/>
          <a:ext cx="255588" cy="255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742" name="Equation" r:id="rId19" imgW="1898650" imgH="1898650" progId="Equation.3">
                  <p:embed/>
                </p:oleObj>
              </mc:Choice>
              <mc:Fallback>
                <p:oleObj name="Equation" r:id="rId19" imgW="1898650" imgH="1898650" progId="Equation.3">
                  <p:embed/>
                  <p:pic>
                    <p:nvPicPr>
                      <p:cNvPr id="31761" name="Object 48">
                        <a:extLst>
                          <a:ext uri="{FF2B5EF4-FFF2-40B4-BE49-F238E27FC236}">
                            <a16:creationId xmlns:a16="http://schemas.microsoft.com/office/drawing/2014/main" id="{88EA05DA-1445-BA48-B0B0-3858D0E7935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34400" y="1676400"/>
                        <a:ext cx="255588" cy="255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762" name="Text Box 49">
            <a:extLst>
              <a:ext uri="{FF2B5EF4-FFF2-40B4-BE49-F238E27FC236}">
                <a16:creationId xmlns:a16="http://schemas.microsoft.com/office/drawing/2014/main" id="{D0C5BECB-7A54-B84F-AB87-B4FEC9E810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115888"/>
            <a:ext cx="8321675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练习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1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：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质量为</a:t>
            </a:r>
            <a:r>
              <a:rPr kumimoji="1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m 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的质点，在有阻力的空气中无初速地自离地面为</a:t>
            </a:r>
            <a:r>
              <a:rPr kumimoji="1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h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的地方竖直下落。如阻力与速度成正比，试研究其运动。</a:t>
            </a:r>
          </a:p>
        </p:txBody>
      </p:sp>
      <p:sp>
        <p:nvSpPr>
          <p:cNvPr id="38963" name="Line 51">
            <a:extLst>
              <a:ext uri="{FF2B5EF4-FFF2-40B4-BE49-F238E27FC236}">
                <a16:creationId xmlns:a16="http://schemas.microsoft.com/office/drawing/2014/main" id="{E9D8A0F0-32FF-F04C-8A21-640ED1FFE1B3}"/>
              </a:ext>
            </a:extLst>
          </p:cNvPr>
          <p:cNvSpPr>
            <a:spLocks noChangeShapeType="1"/>
          </p:cNvSpPr>
          <p:nvPr/>
        </p:nvSpPr>
        <p:spPr bwMode="auto">
          <a:xfrm>
            <a:off x="3924300" y="908050"/>
            <a:ext cx="2232025" cy="0"/>
          </a:xfrm>
          <a:prstGeom prst="line">
            <a:avLst/>
          </a:prstGeom>
          <a:noFill/>
          <a:ln w="28575">
            <a:solidFill>
              <a:srgbClr val="FFCC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graphicFrame>
        <p:nvGraphicFramePr>
          <p:cNvPr id="38966" name="Object 54">
            <a:extLst>
              <a:ext uri="{FF2B5EF4-FFF2-40B4-BE49-F238E27FC236}">
                <a16:creationId xmlns:a16="http://schemas.microsoft.com/office/drawing/2014/main" id="{4C8DF675-0DF1-2C4F-934E-B2B6414C4A6B}"/>
              </a:ext>
            </a:extLst>
          </p:cNvPr>
          <p:cNvGraphicFramePr>
            <a:graphicFrameLocks noGrp="1" noChangeAspect="1"/>
          </p:cNvGraphicFramePr>
          <p:nvPr>
            <p:ph sz="half" idx="2"/>
          </p:nvPr>
        </p:nvGraphicFramePr>
        <p:xfrm>
          <a:off x="4716463" y="981075"/>
          <a:ext cx="1008062" cy="35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743" name="公式" r:id="rId21" imgW="5848350" imgH="2051050" progId="Equation.3">
                  <p:embed/>
                </p:oleObj>
              </mc:Choice>
              <mc:Fallback>
                <p:oleObj name="公式" r:id="rId21" imgW="5848350" imgH="2051050" progId="Equation.3">
                  <p:embed/>
                  <p:pic>
                    <p:nvPicPr>
                      <p:cNvPr id="38966" name="Object 54">
                        <a:extLst>
                          <a:ext uri="{FF2B5EF4-FFF2-40B4-BE49-F238E27FC236}">
                            <a16:creationId xmlns:a16="http://schemas.microsoft.com/office/drawing/2014/main" id="{4C8DF675-0DF1-2C4F-934E-B2B6414C4A6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16463" y="981075"/>
                        <a:ext cx="1008062" cy="352425"/>
                      </a:xfrm>
                      <a:prstGeom prst="rect">
                        <a:avLst/>
                      </a:prstGeom>
                      <a:solidFill>
                        <a:srgbClr val="FFFFCC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FAA2679-A5AB-4E81-87DD-488161AEA0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AECF17D-C68B-D248-86E3-0451684EEB87}" type="slidenum">
              <a:rPr lang="en-US" altLang="zh-CN" smtClean="0"/>
              <a:pPr>
                <a:defRPr/>
              </a:pPr>
              <a:t>34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80583449"/>
      </p:ext>
    </p:extLst>
  </p:cSld>
  <p:clrMapOvr>
    <a:masterClrMapping/>
  </p:clrMapOvr>
  <p:transition>
    <p:pull dir="r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89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89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89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89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89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89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389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389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389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389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389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944" grpId="0" animBg="1" autoUpdateAnimBg="0"/>
      <p:bldP spid="38954" grpId="0" autoUpdateAnimBg="0"/>
      <p:bldP spid="38955" grpId="0" autoUpdateAnimBg="0"/>
      <p:bldP spid="38957" grpId="0" autoUpdateAnimBg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70" name="Text Box 34">
            <a:extLst>
              <a:ext uri="{FF2B5EF4-FFF2-40B4-BE49-F238E27FC236}">
                <a16:creationId xmlns:a16="http://schemas.microsoft.com/office/drawing/2014/main" id="{1028BE64-ECB9-A949-842E-11F69A2124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628775"/>
            <a:ext cx="7696200" cy="457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2000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质点运动微分方程为（步骤与例题</a:t>
            </a:r>
            <a:r>
              <a:rPr kumimoji="1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1</a:t>
            </a:r>
            <a:r>
              <a: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相仿，故从略）：</a:t>
            </a:r>
          </a:p>
        </p:txBody>
      </p:sp>
      <p:pic>
        <p:nvPicPr>
          <p:cNvPr id="39971" name="Picture 35">
            <a:extLst>
              <a:ext uri="{FF2B5EF4-FFF2-40B4-BE49-F238E27FC236}">
                <a16:creationId xmlns:a16="http://schemas.microsoft.com/office/drawing/2014/main" id="{94576731-24F7-EF49-9F01-9F55136846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2085975"/>
            <a:ext cx="2611438" cy="490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9972" name="Group 36">
            <a:extLst>
              <a:ext uri="{FF2B5EF4-FFF2-40B4-BE49-F238E27FC236}">
                <a16:creationId xmlns:a16="http://schemas.microsoft.com/office/drawing/2014/main" id="{F66C77AD-ED25-ED4B-98AF-299FE9704896}"/>
              </a:ext>
            </a:extLst>
          </p:cNvPr>
          <p:cNvGrpSpPr>
            <a:grpSpLocks/>
          </p:cNvGrpSpPr>
          <p:nvPr/>
        </p:nvGrpSpPr>
        <p:grpSpPr bwMode="auto">
          <a:xfrm>
            <a:off x="2057400" y="2781300"/>
            <a:ext cx="2668588" cy="1108075"/>
            <a:chOff x="1457" y="1776"/>
            <a:chExt cx="1423" cy="571"/>
          </a:xfrm>
        </p:grpSpPr>
        <p:pic>
          <p:nvPicPr>
            <p:cNvPr id="32788" name="Picture 37">
              <a:extLst>
                <a:ext uri="{FF2B5EF4-FFF2-40B4-BE49-F238E27FC236}">
                  <a16:creationId xmlns:a16="http://schemas.microsoft.com/office/drawing/2014/main" id="{C48BBFCD-C44F-6046-85D5-B97B4D43F5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57" y="1776"/>
              <a:ext cx="1125" cy="2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2789" name="Picture 38">
              <a:extLst>
                <a:ext uri="{FF2B5EF4-FFF2-40B4-BE49-F238E27FC236}">
                  <a16:creationId xmlns:a16="http://schemas.microsoft.com/office/drawing/2014/main" id="{FE51D2F0-0D42-BD4A-8F1E-A8BB7974E4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57" y="2160"/>
              <a:ext cx="345" cy="1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2790" name="Picture 39">
              <a:extLst>
                <a:ext uri="{FF2B5EF4-FFF2-40B4-BE49-F238E27FC236}">
                  <a16:creationId xmlns:a16="http://schemas.microsoft.com/office/drawing/2014/main" id="{D2BF04D5-F2D6-394A-A857-188DE646C5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85" y="2160"/>
              <a:ext cx="336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2791" name="Picture 40">
              <a:extLst>
                <a:ext uri="{FF2B5EF4-FFF2-40B4-BE49-F238E27FC236}">
                  <a16:creationId xmlns:a16="http://schemas.microsoft.com/office/drawing/2014/main" id="{7074F48B-5747-4F44-A16B-1D8DDB4E21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96" y="2160"/>
              <a:ext cx="384" cy="1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aphicFrame>
        <p:nvGraphicFramePr>
          <p:cNvPr id="39977" name="Object 41">
            <a:extLst>
              <a:ext uri="{FF2B5EF4-FFF2-40B4-BE49-F238E27FC236}">
                <a16:creationId xmlns:a16="http://schemas.microsoft.com/office/drawing/2014/main" id="{CC1DA662-4B87-F643-ABB1-69F1DAB8CB6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763713" y="2954338"/>
          <a:ext cx="373062" cy="971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682" name="Equation" r:id="rId8" imgW="1898650" imgH="2489200" progId="Equation.3">
                  <p:embed/>
                </p:oleObj>
              </mc:Choice>
              <mc:Fallback>
                <p:oleObj name="Equation" r:id="rId8" imgW="1898650" imgH="2489200" progId="Equation.3">
                  <p:embed/>
                  <p:pic>
                    <p:nvPicPr>
                      <p:cNvPr id="39977" name="Object 41">
                        <a:extLst>
                          <a:ext uri="{FF2B5EF4-FFF2-40B4-BE49-F238E27FC236}">
                            <a16:creationId xmlns:a16="http://schemas.microsoft.com/office/drawing/2014/main" id="{CC1DA662-4B87-F643-ABB1-69F1DAB8CB6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63713" y="2954338"/>
                        <a:ext cx="373062" cy="971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978" name="Text Box 42">
            <a:extLst>
              <a:ext uri="{FF2B5EF4-FFF2-40B4-BE49-F238E27FC236}">
                <a16:creationId xmlns:a16="http://schemas.microsoft.com/office/drawing/2014/main" id="{4FD1C168-2237-0743-89C7-9BA38DE464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400" y="3543300"/>
            <a:ext cx="15303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20000"/>
              </a:spcAft>
              <a:buClrTx/>
              <a:buSzTx/>
              <a:buFontTx/>
              <a:buNone/>
              <a:tabLst/>
              <a:defRPr/>
            </a:pPr>
            <a:endParaRPr kumimoji="1" lang="zh-CN" altLang="zh-CN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39979" name="Text Box 43">
            <a:extLst>
              <a:ext uri="{FF2B5EF4-FFF2-40B4-BE49-F238E27FC236}">
                <a16:creationId xmlns:a16="http://schemas.microsoft.com/office/drawing/2014/main" id="{2574F433-4900-F34C-BC1B-BB1D81BD9F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800" y="4152900"/>
            <a:ext cx="15367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2000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积分得：</a:t>
            </a:r>
          </a:p>
        </p:txBody>
      </p:sp>
      <p:pic>
        <p:nvPicPr>
          <p:cNvPr id="39980" name="Picture 44">
            <a:extLst>
              <a:ext uri="{FF2B5EF4-FFF2-40B4-BE49-F238E27FC236}">
                <a16:creationId xmlns:a16="http://schemas.microsoft.com/office/drawing/2014/main" id="{274D5F8F-2E90-AC44-B4BB-9806E246CF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3875088"/>
            <a:ext cx="2009775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81" name="Picture 45">
            <a:extLst>
              <a:ext uri="{FF2B5EF4-FFF2-40B4-BE49-F238E27FC236}">
                <a16:creationId xmlns:a16="http://schemas.microsoft.com/office/drawing/2014/main" id="{7E60EC95-32C7-FE49-A581-FF7AD0DEAD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9338" y="3746500"/>
            <a:ext cx="3097212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9989" name="Group 53">
            <a:extLst>
              <a:ext uri="{FF2B5EF4-FFF2-40B4-BE49-F238E27FC236}">
                <a16:creationId xmlns:a16="http://schemas.microsoft.com/office/drawing/2014/main" id="{F6F45D3A-5ADC-AE44-91F7-298BEDF8D837}"/>
              </a:ext>
            </a:extLst>
          </p:cNvPr>
          <p:cNvGrpSpPr>
            <a:grpSpLocks/>
          </p:cNvGrpSpPr>
          <p:nvPr/>
        </p:nvGrpSpPr>
        <p:grpSpPr bwMode="auto">
          <a:xfrm>
            <a:off x="533400" y="4800600"/>
            <a:ext cx="7924800" cy="1200150"/>
            <a:chOff x="336" y="3024"/>
            <a:chExt cx="4992" cy="756"/>
          </a:xfrm>
        </p:grpSpPr>
        <p:sp>
          <p:nvSpPr>
            <p:cNvPr id="32784" name="Text Box 46">
              <a:extLst>
                <a:ext uri="{FF2B5EF4-FFF2-40B4-BE49-F238E27FC236}">
                  <a16:creationId xmlns:a16="http://schemas.microsoft.com/office/drawing/2014/main" id="{3E50E7C0-D6CA-2144-825F-B94F142594A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6" y="3024"/>
              <a:ext cx="4992" cy="7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20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    </a:t>
              </a:r>
              <a:r>
                <a:rPr kumimoji="1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当   </a:t>
              </a:r>
              <a:r>
                <a:rPr kumimoji="1" lang="en-US" altLang="zh-CN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    </a:t>
              </a:r>
              <a:r>
                <a:rPr kumimoji="1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   时，             ，故物体的速度由零逐渐增大，但以定值      为其极限。极限速度与运动物体在运动垂直方向的最大截面积有关（通过</a:t>
              </a:r>
              <a:r>
                <a:rPr kumimoji="1" lang="en-US" altLang="zh-CN" sz="2400" b="0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k</a:t>
              </a:r>
              <a:r>
                <a:rPr kumimoji="1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）。 </a:t>
              </a:r>
            </a:p>
          </p:txBody>
        </p:sp>
        <p:pic>
          <p:nvPicPr>
            <p:cNvPr id="32785" name="Picture 47">
              <a:extLst>
                <a:ext uri="{FF2B5EF4-FFF2-40B4-BE49-F238E27FC236}">
                  <a16:creationId xmlns:a16="http://schemas.microsoft.com/office/drawing/2014/main" id="{6DA94DE6-8BB7-7047-8A1F-194971423C5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9" y="3094"/>
              <a:ext cx="480" cy="1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2786" name="Picture 48">
              <a:extLst>
                <a:ext uri="{FF2B5EF4-FFF2-40B4-BE49-F238E27FC236}">
                  <a16:creationId xmlns:a16="http://schemas.microsoft.com/office/drawing/2014/main" id="{21D33112-E66A-B943-9907-3D9A3811C8B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46" y="3084"/>
              <a:ext cx="720" cy="2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2787" name="Picture 49">
              <a:extLst>
                <a:ext uri="{FF2B5EF4-FFF2-40B4-BE49-F238E27FC236}">
                  <a16:creationId xmlns:a16="http://schemas.microsoft.com/office/drawing/2014/main" id="{128BE1FC-3DDF-DF42-B2D7-67DB841477A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0" y="3287"/>
              <a:ext cx="240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2779" name="Text Box 50">
            <a:extLst>
              <a:ext uri="{FF2B5EF4-FFF2-40B4-BE49-F238E27FC236}">
                <a16:creationId xmlns:a16="http://schemas.microsoft.com/office/drawing/2014/main" id="{26C7146F-E6FF-2549-A2F4-87CC3F1DB1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503" y="227995"/>
            <a:ext cx="8169275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练习</a:t>
            </a:r>
            <a:r>
              <a:rPr kumimoji="1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2</a:t>
            </a:r>
            <a:r>
              <a:rPr kumimoji="1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：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如阻力与速度平方成正比，试研究该 质点的运动。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FE2CECA5-2519-5043-82E7-1F715DF2C342}"/>
              </a:ext>
            </a:extLst>
          </p:cNvPr>
          <p:cNvGrpSpPr>
            <a:grpSpLocks/>
          </p:cNvGrpSpPr>
          <p:nvPr/>
        </p:nvGrpSpPr>
        <p:grpSpPr bwMode="auto">
          <a:xfrm>
            <a:off x="304800" y="990600"/>
            <a:ext cx="6067425" cy="519113"/>
            <a:chOff x="304800" y="990600"/>
            <a:chExt cx="6067425" cy="519113"/>
          </a:xfrm>
        </p:grpSpPr>
        <p:sp>
          <p:nvSpPr>
            <p:cNvPr id="32781" name="Text Box 51">
              <a:extLst>
                <a:ext uri="{FF2B5EF4-FFF2-40B4-BE49-F238E27FC236}">
                  <a16:creationId xmlns:a16="http://schemas.microsoft.com/office/drawing/2014/main" id="{0AA4B9E2-592D-2E47-B093-6D282E0A3E7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4800" y="990600"/>
              <a:ext cx="6067425" cy="5191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Char char="•"/>
                <a:tabLst/>
                <a:defRPr/>
              </a:pPr>
              <a:r>
                <a:rPr kumimoji="1" lang="zh-CN" altLang="en-US" sz="2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解</a:t>
              </a:r>
              <a:r>
                <a:rPr kumimoji="1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：</a:t>
              </a:r>
              <a:r>
                <a:rPr kumimoji="1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阻力表示为               ，式中    为常数</a:t>
              </a:r>
            </a:p>
          </p:txBody>
        </p:sp>
        <p:pic>
          <p:nvPicPr>
            <p:cNvPr id="32782" name="Picture 32">
              <a:extLst>
                <a:ext uri="{FF2B5EF4-FFF2-40B4-BE49-F238E27FC236}">
                  <a16:creationId xmlns:a16="http://schemas.microsoft.com/office/drawing/2014/main" id="{51406877-C12C-9344-AC24-17D5E4F3108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71775" y="1035050"/>
              <a:ext cx="1079500" cy="4714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2783" name="Picture 33">
              <a:extLst>
                <a:ext uri="{FF2B5EF4-FFF2-40B4-BE49-F238E27FC236}">
                  <a16:creationId xmlns:a16="http://schemas.microsoft.com/office/drawing/2014/main" id="{95C5A198-4BDB-464A-87E6-7FE5D1CE20F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0600" y="1143000"/>
              <a:ext cx="312738" cy="3286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4C0FFA2-3DB0-4B95-B733-F8B894C404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8446281-1404-0546-B560-F408992A2079}" type="slidenum">
              <a:rPr lang="en-US" altLang="zh-CN" smtClean="0"/>
              <a:pPr>
                <a:defRPr/>
              </a:pPr>
              <a:t>35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30061098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99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99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99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99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399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99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399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399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399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970" grpId="0" animBg="1" autoUpdateAnimBg="0"/>
      <p:bldP spid="39978" grpId="0" autoUpdateAnimBg="0"/>
      <p:bldP spid="39979" grpId="0" autoUpdateAnimBg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5">
            <a:extLst>
              <a:ext uri="{FF2B5EF4-FFF2-40B4-BE49-F238E27FC236}">
                <a16:creationId xmlns:a16="http://schemas.microsoft.com/office/drawing/2014/main" id="{6A1ED8DC-6C10-49F0-A3F7-12510B9C7D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504" y="58875"/>
            <a:ext cx="1620957" cy="523220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dirty="0">
                <a:ea typeface="黑体" panose="02010609060101010101" pitchFamily="49" charset="-122"/>
              </a:rPr>
              <a:t>参数变换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0EDF0643-FF47-4EAB-AFAC-3A2DD421526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5179" y="682854"/>
                <a:ext cx="8928992" cy="3841727"/>
              </a:xfrm>
              <a:solidFill>
                <a:schemeClr val="bg1"/>
              </a:solidFill>
            </p:spPr>
            <p:txBody>
              <a:bodyPr/>
              <a:lstStyle/>
              <a:p>
                <a:pPr marL="0" indent="0">
                  <a:lnSpc>
                    <a:spcPct val="125000"/>
                  </a:lnSpc>
                  <a:buNone/>
                </a:pPr>
                <a:r>
                  <a:rPr lang="zh-CN" altLang="en-US" sz="2400" dirty="0">
                    <a:solidFill>
                      <a:srgbClr val="0432FF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在求解微分方程过程中，经常遇到参数变换，如</a:t>
                </a:r>
                <a:endParaRPr lang="en-US" altLang="zh-CN" sz="2400" dirty="0">
                  <a:solidFill>
                    <a:srgbClr val="0432FF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  <a:p>
                <a:pPr marL="0" indent="0">
                  <a:lnSpc>
                    <a:spcPct val="125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SimHei" panose="02010609060101010101" pitchFamily="49" charset="-122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latin typeface="Cambria Math" panose="02040503050406030204" pitchFamily="18" charset="0"/>
                              <a:ea typeface="SimHei" panose="02010609060101010101" pitchFamily="49" charset="-122"/>
                            </a:rPr>
                            <m:t>d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SimHei" panose="02010609060101010101" pitchFamily="49" charset="-122"/>
                            </a:rPr>
                            <m:t>𝑣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latin typeface="Cambria Math" panose="02040503050406030204" pitchFamily="18" charset="0"/>
                              <a:ea typeface="SimHei" panose="02010609060101010101" pitchFamily="49" charset="-122"/>
                            </a:rPr>
                            <m:t>d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SimHei" panose="02010609060101010101" pitchFamily="49" charset="-122"/>
                            </a:rPr>
                            <m:t>𝑡</m:t>
                          </m:r>
                        </m:den>
                      </m:f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SimHei" panose="02010609060101010101" pitchFamily="49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SimHei" panose="02010609060101010101" pitchFamily="49" charset="-122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latin typeface="Cambria Math" panose="02040503050406030204" pitchFamily="18" charset="0"/>
                              <a:ea typeface="SimHei" panose="02010609060101010101" pitchFamily="49" charset="-122"/>
                            </a:rPr>
                            <m:t>d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SimHei" panose="02010609060101010101" pitchFamily="49" charset="-122"/>
                            </a:rPr>
                            <m:t>𝑣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latin typeface="Cambria Math" panose="02040503050406030204" pitchFamily="18" charset="0"/>
                              <a:ea typeface="SimHei" panose="02010609060101010101" pitchFamily="49" charset="-122"/>
                            </a:rPr>
                            <m:t>d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SimHei" panose="02010609060101010101" pitchFamily="49" charset="-122"/>
                            </a:rPr>
                            <m:t>𝑠</m:t>
                          </m:r>
                        </m:den>
                      </m:f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SimHei" panose="02010609060101010101" pitchFamily="49" charset="-122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latin typeface="Cambria Math" panose="02040503050406030204" pitchFamily="18" charset="0"/>
                              <a:ea typeface="SimHei" panose="02010609060101010101" pitchFamily="49" charset="-122"/>
                            </a:rPr>
                            <m:t>d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SimHei" panose="02010609060101010101" pitchFamily="49" charset="-122"/>
                            </a:rPr>
                            <m:t>𝑠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latin typeface="Cambria Math" panose="02040503050406030204" pitchFamily="18" charset="0"/>
                              <a:ea typeface="SimHei" panose="02010609060101010101" pitchFamily="49" charset="-122"/>
                            </a:rPr>
                            <m:t>d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SimHei" panose="02010609060101010101" pitchFamily="49" charset="-122"/>
                            </a:rPr>
                            <m:t>𝑡</m:t>
                          </m:r>
                        </m:den>
                      </m:f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SimHei" panose="02010609060101010101" pitchFamily="49" charset="-122"/>
                        </a:rPr>
                        <m:t>=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SimHei" panose="02010609060101010101" pitchFamily="49" charset="-122"/>
                        </a:rPr>
                        <m:t>𝑣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SimHei" panose="02010609060101010101" pitchFamily="49" charset="-122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latin typeface="Cambria Math" panose="02040503050406030204" pitchFamily="18" charset="0"/>
                              <a:ea typeface="SimHei" panose="02010609060101010101" pitchFamily="49" charset="-122"/>
                            </a:rPr>
                            <m:t>d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SimHei" panose="02010609060101010101" pitchFamily="49" charset="-122"/>
                            </a:rPr>
                            <m:t>𝑣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latin typeface="Cambria Math" panose="02040503050406030204" pitchFamily="18" charset="0"/>
                              <a:ea typeface="SimHei" panose="02010609060101010101" pitchFamily="49" charset="-122"/>
                            </a:rPr>
                            <m:t>d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SimHei" panose="02010609060101010101" pitchFamily="49" charset="-122"/>
                            </a:rPr>
                            <m:t>𝑠</m:t>
                          </m:r>
                        </m:den>
                      </m:f>
                    </m:oMath>
                  </m:oMathPara>
                </a14:m>
                <a:endParaRPr lang="en-US" altLang="zh-CN" sz="2400" dirty="0"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  <a:p>
                <a:pPr marL="0" indent="0">
                  <a:lnSpc>
                    <a:spcPct val="125000"/>
                  </a:lnSpc>
                  <a:buNone/>
                </a:pPr>
                <a:r>
                  <a:rPr lang="zh-CN" altLang="en-US" sz="2400" dirty="0">
                    <a:latin typeface="SimHei" panose="02010609060101010101" pitchFamily="49" charset="-122"/>
                    <a:ea typeface="SimHei" panose="02010609060101010101" pitchFamily="49" charset="-122"/>
                  </a:rPr>
                  <a:t>变换的前提条件：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rgbClr val="0432FF"/>
                        </a:solidFill>
                        <a:latin typeface="Cambria Math" panose="02040503050406030204" pitchFamily="18" charset="0"/>
                        <a:ea typeface="SimHei" panose="02010609060101010101" pitchFamily="49" charset="-122"/>
                      </a:rPr>
                      <m:t>𝑠</m:t>
                    </m:r>
                  </m:oMath>
                </a14:m>
                <a:r>
                  <a:rPr lang="zh-CN" altLang="en-US" sz="2400" dirty="0">
                    <a:solidFill>
                      <a:srgbClr val="0432FF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solidFill>
                          <a:srgbClr val="0432FF"/>
                        </a:solidFill>
                        <a:latin typeface="Cambria Math" panose="02040503050406030204" pitchFamily="18" charset="0"/>
                        <a:ea typeface="SimHei" panose="02010609060101010101" pitchFamily="49" charset="-122"/>
                      </a:rPr>
                      <m:t>𝑡</m:t>
                    </m:r>
                  </m:oMath>
                </a14:m>
                <a:r>
                  <a:rPr lang="zh-CN" altLang="en-US" sz="2400" dirty="0">
                    <a:solidFill>
                      <a:srgbClr val="0432FF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一一对应</a:t>
                </a:r>
                <a:r>
                  <a:rPr lang="zh-CN" altLang="en-US" sz="2400" dirty="0">
                    <a:latin typeface="SimHei" panose="02010609060101010101" pitchFamily="49" charset="-122"/>
                    <a:ea typeface="SimHei" panose="02010609060101010101" pitchFamily="49" charset="-122"/>
                  </a:rPr>
                  <a:t>  </a:t>
                </a: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latin typeface="Cambria Math" panose="02040503050406030204" pitchFamily="18" charset="0"/>
                        <a:ea typeface="SimHei" panose="02010609060101010101" pitchFamily="49" charset="-122"/>
                      </a:rPr>
                      <m:t>⟺  </m:t>
                    </m:r>
                    <m:r>
                      <a:rPr lang="en-US" altLang="zh-CN" sz="2400" b="0" i="1" smtClean="0">
                        <a:solidFill>
                          <a:srgbClr val="0432FF"/>
                        </a:solidFill>
                        <a:latin typeface="Cambria Math" panose="02040503050406030204" pitchFamily="18" charset="0"/>
                        <a:ea typeface="SimHei" panose="02010609060101010101" pitchFamily="49" charset="-122"/>
                      </a:rPr>
                      <m:t>𝑠</m:t>
                    </m:r>
                    <m:r>
                      <a:rPr lang="en-US" altLang="zh-CN" sz="2400" b="0" i="1" smtClean="0">
                        <a:solidFill>
                          <a:srgbClr val="0432FF"/>
                        </a:solidFill>
                        <a:latin typeface="Cambria Math" panose="02040503050406030204" pitchFamily="18" charset="0"/>
                        <a:ea typeface="SimHei" panose="02010609060101010101" pitchFamily="49" charset="-122"/>
                      </a:rPr>
                      <m:t>(</m:t>
                    </m:r>
                    <m:r>
                      <a:rPr lang="en-US" altLang="zh-CN" sz="2400" b="0" i="1" smtClean="0">
                        <a:solidFill>
                          <a:srgbClr val="0432FF"/>
                        </a:solidFill>
                        <a:latin typeface="Cambria Math" panose="02040503050406030204" pitchFamily="18" charset="0"/>
                        <a:ea typeface="SimHei" panose="02010609060101010101" pitchFamily="49" charset="-122"/>
                      </a:rPr>
                      <m:t>𝑡</m:t>
                    </m:r>
                    <m:r>
                      <a:rPr lang="en-US" altLang="zh-CN" sz="2400" b="0" i="1" smtClean="0">
                        <a:solidFill>
                          <a:srgbClr val="0432FF"/>
                        </a:solidFill>
                        <a:latin typeface="Cambria Math" panose="02040503050406030204" pitchFamily="18" charset="0"/>
                        <a:ea typeface="SimHei" panose="02010609060101010101" pitchFamily="49" charset="-122"/>
                      </a:rPr>
                      <m:t>)</m:t>
                    </m:r>
                  </m:oMath>
                </a14:m>
                <a:r>
                  <a:rPr lang="zh-CN" altLang="en-US" sz="2400" dirty="0">
                    <a:solidFill>
                      <a:srgbClr val="0432FF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是单调函数</a:t>
                </a:r>
                <a:endParaRPr lang="en-US" altLang="zh-CN" sz="2400" dirty="0">
                  <a:solidFill>
                    <a:srgbClr val="0432FF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  <a:p>
                <a:pPr marL="0" indent="0">
                  <a:lnSpc>
                    <a:spcPct val="125000"/>
                  </a:lnSpc>
                  <a:buNone/>
                </a:pPr>
                <a:endParaRPr lang="en-US" altLang="zh-CN" sz="2400" dirty="0">
                  <a:solidFill>
                    <a:srgbClr val="FF0000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  <a:p>
                <a:pPr marL="0" indent="0">
                  <a:lnSpc>
                    <a:spcPct val="125000"/>
                  </a:lnSpc>
                  <a:buNone/>
                </a:pPr>
                <a:endParaRPr lang="en-US" altLang="zh-CN" sz="2400" dirty="0"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0EDF0643-FF47-4EAB-AFAC-3A2DD421526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5179" y="682854"/>
                <a:ext cx="8928992" cy="3841727"/>
              </a:xfrm>
              <a:blipFill>
                <a:blip r:embed="rId3"/>
                <a:stretch>
                  <a:fillRect l="-1092" t="-63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任意多边形: 形状 5">
            <a:extLst>
              <a:ext uri="{FF2B5EF4-FFF2-40B4-BE49-F238E27FC236}">
                <a16:creationId xmlns:a16="http://schemas.microsoft.com/office/drawing/2014/main" id="{968EB934-6463-4D45-BCF3-C25C234FEB9F}"/>
              </a:ext>
            </a:extLst>
          </p:cNvPr>
          <p:cNvSpPr/>
          <p:nvPr/>
        </p:nvSpPr>
        <p:spPr bwMode="auto">
          <a:xfrm>
            <a:off x="7596336" y="1160637"/>
            <a:ext cx="937846" cy="773723"/>
          </a:xfrm>
          <a:custGeom>
            <a:avLst/>
            <a:gdLst>
              <a:gd name="connsiteX0" fmla="*/ 0 w 937846"/>
              <a:gd name="connsiteY0" fmla="*/ 773723 h 773723"/>
              <a:gd name="connsiteX1" fmla="*/ 359507 w 937846"/>
              <a:gd name="connsiteY1" fmla="*/ 304800 h 773723"/>
              <a:gd name="connsiteX2" fmla="*/ 937846 w 937846"/>
              <a:gd name="connsiteY2" fmla="*/ 0 h 773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37846" h="773723">
                <a:moveTo>
                  <a:pt x="0" y="773723"/>
                </a:moveTo>
                <a:cubicBezTo>
                  <a:pt x="101599" y="603738"/>
                  <a:pt x="203199" y="433754"/>
                  <a:pt x="359507" y="304800"/>
                </a:cubicBezTo>
                <a:cubicBezTo>
                  <a:pt x="515815" y="175846"/>
                  <a:pt x="726830" y="87923"/>
                  <a:pt x="937846" y="0"/>
                </a:cubicBezTo>
              </a:path>
            </a:pathLst>
          </a:cu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8" name="任意多边形: 形状 7">
            <a:extLst>
              <a:ext uri="{FF2B5EF4-FFF2-40B4-BE49-F238E27FC236}">
                <a16:creationId xmlns:a16="http://schemas.microsoft.com/office/drawing/2014/main" id="{2AFF9C9F-8ED0-4664-8699-328A5A571935}"/>
              </a:ext>
            </a:extLst>
          </p:cNvPr>
          <p:cNvSpPr/>
          <p:nvPr/>
        </p:nvSpPr>
        <p:spPr bwMode="auto">
          <a:xfrm>
            <a:off x="7687241" y="1624033"/>
            <a:ext cx="906584" cy="490236"/>
          </a:xfrm>
          <a:custGeom>
            <a:avLst/>
            <a:gdLst>
              <a:gd name="connsiteX0" fmla="*/ 0 w 906584"/>
              <a:gd name="connsiteY0" fmla="*/ 490236 h 490236"/>
              <a:gd name="connsiteX1" fmla="*/ 429846 w 906584"/>
              <a:gd name="connsiteY1" fmla="*/ 13497 h 490236"/>
              <a:gd name="connsiteX2" fmla="*/ 906584 w 906584"/>
              <a:gd name="connsiteY2" fmla="*/ 177621 h 490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06584" h="490236">
                <a:moveTo>
                  <a:pt x="0" y="490236"/>
                </a:moveTo>
                <a:cubicBezTo>
                  <a:pt x="139374" y="277917"/>
                  <a:pt x="278749" y="65599"/>
                  <a:pt x="429846" y="13497"/>
                </a:cubicBezTo>
                <a:cubicBezTo>
                  <a:pt x="580943" y="-38605"/>
                  <a:pt x="743763" y="69508"/>
                  <a:pt x="906584" y="177621"/>
                </a:cubicBezTo>
              </a:path>
            </a:pathLst>
          </a:cu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98110B06-28F3-415C-B36D-1C54A47F6318}"/>
              </a:ext>
            </a:extLst>
          </p:cNvPr>
          <p:cNvCxnSpPr/>
          <p:nvPr/>
        </p:nvCxnSpPr>
        <p:spPr bwMode="auto">
          <a:xfrm>
            <a:off x="7380312" y="2204864"/>
            <a:ext cx="1512168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BD60FE30-2246-4115-BB02-13C130F7111B}"/>
              </a:ext>
            </a:extLst>
          </p:cNvPr>
          <p:cNvCxnSpPr/>
          <p:nvPr/>
        </p:nvCxnSpPr>
        <p:spPr bwMode="auto">
          <a:xfrm rot="16200000">
            <a:off x="6613086" y="1448780"/>
            <a:ext cx="1512168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" name="矩形 12">
            <a:extLst>
              <a:ext uri="{FF2B5EF4-FFF2-40B4-BE49-F238E27FC236}">
                <a16:creationId xmlns:a16="http://schemas.microsoft.com/office/drawing/2014/main" id="{0D4D9197-2DEA-428E-AA6A-46AC6DF00B6A}"/>
              </a:ext>
            </a:extLst>
          </p:cNvPr>
          <p:cNvSpPr/>
          <p:nvPr/>
        </p:nvSpPr>
        <p:spPr>
          <a:xfrm>
            <a:off x="8561818" y="1542857"/>
            <a:ext cx="4924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ⅹ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48E61479-90A2-44F6-BDB6-D48A513F52D9}"/>
              </a:ext>
            </a:extLst>
          </p:cNvPr>
          <p:cNvSpPr/>
          <p:nvPr/>
        </p:nvSpPr>
        <p:spPr>
          <a:xfrm>
            <a:off x="8544053" y="982459"/>
            <a:ext cx="4924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0432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√</a:t>
            </a:r>
            <a:endParaRPr lang="zh-CN" altLang="en-US" dirty="0">
              <a:solidFill>
                <a:srgbClr val="0432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CF1902D5-1101-4BA8-B78A-DBD90652973E}"/>
                  </a:ext>
                </a:extLst>
              </p:cNvPr>
              <p:cNvSpPr/>
              <p:nvPr/>
            </p:nvSpPr>
            <p:spPr>
              <a:xfrm>
                <a:off x="6969751" y="582095"/>
                <a:ext cx="41056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SimHei" panose="02010609060101010101" pitchFamily="49" charset="-122"/>
                        </a:rPr>
                        <m:t>𝑠</m:t>
                      </m:r>
                    </m:oMath>
                  </m:oMathPara>
                </a14:m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CF1902D5-1101-4BA8-B78A-DBD9065297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9751" y="582095"/>
                <a:ext cx="410561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AE75FC14-D883-47D0-A0DD-A52A71BA2F62}"/>
                  </a:ext>
                </a:extLst>
              </p:cNvPr>
              <p:cNvSpPr/>
              <p:nvPr/>
            </p:nvSpPr>
            <p:spPr>
              <a:xfrm>
                <a:off x="8616341" y="2195637"/>
                <a:ext cx="39094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SimHei" panose="02010609060101010101" pitchFamily="49" charset="-122"/>
                        </a:rPr>
                        <m:t>𝑡</m:t>
                      </m:r>
                    </m:oMath>
                  </m:oMathPara>
                </a14:m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AE75FC14-D883-47D0-A0DD-A52A71BA2F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6341" y="2195637"/>
                <a:ext cx="390941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4" name="Object 18">
            <a:extLst>
              <a:ext uri="{FF2B5EF4-FFF2-40B4-BE49-F238E27FC236}">
                <a16:creationId xmlns:a16="http://schemas.microsoft.com/office/drawing/2014/main" id="{DAB1C9E6-C2F9-4EE2-9FFC-FF31AA71505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95876370"/>
              </p:ext>
            </p:extLst>
          </p:nvPr>
        </p:nvGraphicFramePr>
        <p:xfrm>
          <a:off x="251520" y="2780928"/>
          <a:ext cx="2483891" cy="23069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575" name="位图图像" r:id="rId6" imgW="1162050" imgH="1079500" progId="Paint.Picture">
                  <p:embed/>
                </p:oleObj>
              </mc:Choice>
              <mc:Fallback>
                <p:oleObj name="位图图像" r:id="rId6" imgW="1162050" imgH="1079500" progId="Paint.Picture">
                  <p:embed/>
                  <p:pic>
                    <p:nvPicPr>
                      <p:cNvPr id="17" name="Object 18">
                        <a:extLst>
                          <a:ext uri="{FF2B5EF4-FFF2-40B4-BE49-F238E27FC236}">
                            <a16:creationId xmlns:a16="http://schemas.microsoft.com/office/drawing/2014/main" id="{4DDAA8CB-28DC-45B0-ADEB-2F4FF5154AD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520" y="2780928"/>
                        <a:ext cx="2483891" cy="230698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Line 33">
            <a:extLst>
              <a:ext uri="{FF2B5EF4-FFF2-40B4-BE49-F238E27FC236}">
                <a16:creationId xmlns:a16="http://schemas.microsoft.com/office/drawing/2014/main" id="{E6362A68-3DF4-4351-A28B-7D3DF68CAE6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734683" y="2807338"/>
            <a:ext cx="605442" cy="1799154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" name="Text Box 34">
            <a:extLst>
              <a:ext uri="{FF2B5EF4-FFF2-40B4-BE49-F238E27FC236}">
                <a16:creationId xmlns:a16="http://schemas.microsoft.com/office/drawing/2014/main" id="{6153FC62-B69B-492E-850D-A815CE5741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76525" y="3700439"/>
            <a:ext cx="3429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>
                <a:ea typeface="黑体" panose="02010609060101010101" pitchFamily="49" charset="-122"/>
                <a:sym typeface="Symbol" pitchFamily="2" charset="2"/>
              </a:rPr>
              <a:t></a:t>
            </a:r>
          </a:p>
        </p:txBody>
      </p:sp>
      <p:sp>
        <p:nvSpPr>
          <p:cNvPr id="27" name="Line 35">
            <a:extLst>
              <a:ext uri="{FF2B5EF4-FFF2-40B4-BE49-F238E27FC236}">
                <a16:creationId xmlns:a16="http://schemas.microsoft.com/office/drawing/2014/main" id="{E2403C30-D60E-404F-B236-854DFB5524D0}"/>
              </a:ext>
            </a:extLst>
          </p:cNvPr>
          <p:cNvSpPr>
            <a:spLocks noChangeShapeType="1"/>
          </p:cNvSpPr>
          <p:nvPr/>
        </p:nvSpPr>
        <p:spPr bwMode="auto">
          <a:xfrm>
            <a:off x="2093550" y="3588195"/>
            <a:ext cx="215900" cy="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" name="Line 36">
            <a:extLst>
              <a:ext uri="{FF2B5EF4-FFF2-40B4-BE49-F238E27FC236}">
                <a16:creationId xmlns:a16="http://schemas.microsoft.com/office/drawing/2014/main" id="{E1C70B95-2B3F-4589-8B90-F84ACA27DCD0}"/>
              </a:ext>
            </a:extLst>
          </p:cNvPr>
          <p:cNvSpPr>
            <a:spLocks noChangeShapeType="1"/>
          </p:cNvSpPr>
          <p:nvPr/>
        </p:nvSpPr>
        <p:spPr bwMode="auto">
          <a:xfrm>
            <a:off x="2309450" y="2909417"/>
            <a:ext cx="0" cy="678778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81AC49C8-125E-49F8-A909-F93FFB423B7C}"/>
                  </a:ext>
                </a:extLst>
              </p:cNvPr>
              <p:cNvSpPr/>
              <p:nvPr/>
            </p:nvSpPr>
            <p:spPr>
              <a:xfrm>
                <a:off x="768639" y="4823605"/>
                <a:ext cx="1430135" cy="8309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dirty="0">
                    <a:solidFill>
                      <a:srgbClr val="0432FF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可选参数</a:t>
                </a:r>
                <a:endParaRPr lang="en-US" altLang="zh-CN" dirty="0">
                  <a:solidFill>
                    <a:srgbClr val="0432FF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81AC49C8-125E-49F8-A909-F93FFB423B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639" y="4823605"/>
                <a:ext cx="1430135" cy="830997"/>
              </a:xfrm>
              <a:prstGeom prst="rect">
                <a:avLst/>
              </a:prstGeom>
              <a:blipFill>
                <a:blip r:embed="rId8"/>
                <a:stretch>
                  <a:fillRect l="-6383" t="-5839" r="-4681" b="-58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矩形 29">
            <a:extLst>
              <a:ext uri="{FF2B5EF4-FFF2-40B4-BE49-F238E27FC236}">
                <a16:creationId xmlns:a16="http://schemas.microsoft.com/office/drawing/2014/main" id="{69A7BC2F-5594-4C8C-989B-218F46D092DE}"/>
              </a:ext>
            </a:extLst>
          </p:cNvPr>
          <p:cNvSpPr/>
          <p:nvPr/>
        </p:nvSpPr>
        <p:spPr>
          <a:xfrm>
            <a:off x="2874059" y="2746475"/>
            <a:ext cx="6144604" cy="16677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dirty="0">
                <a:latin typeface="SimHei" panose="02010609060101010101" pitchFamily="49" charset="-122"/>
                <a:ea typeface="SimHei" panose="02010609060101010101" pitchFamily="49" charset="-122"/>
              </a:rPr>
              <a:t>新参数选择的原则：</a:t>
            </a:r>
            <a:endParaRPr lang="en-US" altLang="zh-CN" dirty="0"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dirty="0">
                <a:solidFill>
                  <a:srgbClr val="FF00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尽可能与题目中给定条件一致</a:t>
            </a:r>
            <a:endParaRPr lang="en-US" altLang="zh-CN" dirty="0">
              <a:solidFill>
                <a:srgbClr val="FF0000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zh-CN" dirty="0">
              <a:solidFill>
                <a:srgbClr val="FF0000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3DA0D0BD-FC46-47EB-997A-202B3F2D29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8446281-1404-0546-B560-F408992A2079}" type="slidenum">
              <a:rPr lang="en-US" altLang="zh-CN" smtClean="0"/>
              <a:pPr>
                <a:defRPr/>
              </a:pPr>
              <a:t>36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72583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BD32433-9604-FE46-9AB4-86E03E693531}"/>
              </a:ext>
            </a:extLst>
          </p:cNvPr>
          <p:cNvSpPr/>
          <p:nvPr/>
        </p:nvSpPr>
        <p:spPr bwMode="auto">
          <a:xfrm>
            <a:off x="3563888" y="9375"/>
            <a:ext cx="5472608" cy="352839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" name="Text Box 5">
            <a:extLst>
              <a:ext uri="{FF2B5EF4-FFF2-40B4-BE49-F238E27FC236}">
                <a16:creationId xmlns:a16="http://schemas.microsoft.com/office/drawing/2014/main" id="{066E2A8A-5F35-9A43-807A-1B20FE7735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358775"/>
            <a:ext cx="4134465" cy="523220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dirty="0">
                <a:ea typeface="黑体" panose="02010609060101010101" pitchFamily="49" charset="-122"/>
              </a:rPr>
              <a:t>双摆问题的分析力学解法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1B26663-B584-A843-B3D9-D7F0EE8157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4" y="188640"/>
            <a:ext cx="3281240" cy="347743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19719C73-65E3-D943-8491-C9D845F1499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3490" y="1124744"/>
                <a:ext cx="4973075" cy="3457654"/>
              </a:xfrm>
              <a:solidFill>
                <a:schemeClr val="bg1"/>
              </a:solidFill>
            </p:spPr>
            <p:txBody>
              <a:bodyPr/>
              <a:lstStyle/>
              <a:p>
                <a:pPr marL="0" indent="0">
                  <a:lnSpc>
                    <a:spcPct val="125000"/>
                  </a:lnSpc>
                  <a:buNone/>
                </a:pPr>
                <a:r>
                  <a:rPr lang="en-US" sz="2400" dirty="0" err="1">
                    <a:solidFill>
                      <a:srgbClr val="0432FF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拉格朗日方程</a:t>
                </a:r>
                <a:endParaRPr lang="en-US" altLang="zh-CN" sz="2400" dirty="0"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  <a:p>
                <a:pPr marL="0" indent="0">
                  <a:lnSpc>
                    <a:spcPct val="125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400" b="0" i="1" dirty="0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SimHei" panose="02010609060101010101" pitchFamily="49" charset="-122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altLang="zh-CN" sz="2400" i="1" dirty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SimHei" panose="02010609060101010101" pitchFamily="49" charset="-122"/>
                            </a:rPr>
                            <m:t>d</m:t>
                          </m:r>
                        </m:num>
                        <m:den>
                          <m:r>
                            <a:rPr lang="en-US" altLang="zh-CN" sz="2400" b="0" i="1" dirty="0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SimHei" panose="02010609060101010101" pitchFamily="49" charset="-122"/>
                            </a:rPr>
                            <m:t>𝑑𝑡</m:t>
                          </m:r>
                        </m:den>
                      </m:f>
                      <m:f>
                        <m:fPr>
                          <m:ctrlPr>
                            <a:rPr lang="en-US" altLang="zh-CN" sz="2400" b="0" i="1" dirty="0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SimHei" panose="02010609060101010101" pitchFamily="49" charset="-122"/>
                            </a:rPr>
                          </m:ctrlPr>
                        </m:fPr>
                        <m:num>
                          <m:r>
                            <a:rPr lang="en-US" altLang="zh-CN" sz="2400" b="0" i="1" dirty="0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SimHei" panose="02010609060101010101" pitchFamily="49" charset="-122"/>
                            </a:rPr>
                            <m:t>𝜕</m:t>
                          </m:r>
                          <m:r>
                            <a:rPr lang="en-US" altLang="zh-CN" sz="2400" b="0" i="1" dirty="0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SimHei" panose="02010609060101010101" pitchFamily="49" charset="-122"/>
                            </a:rPr>
                            <m:t>𝐿</m:t>
                          </m:r>
                        </m:num>
                        <m:den>
                          <m:r>
                            <a:rPr lang="en-US" altLang="zh-CN" sz="2400" b="0" i="1" dirty="0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SimHei" panose="02010609060101010101" pitchFamily="49" charset="-122"/>
                            </a:rPr>
                            <m:t>𝜕</m:t>
                          </m:r>
                          <m:acc>
                            <m:accPr>
                              <m:chr m:val="̇"/>
                              <m:ctrlPr>
                                <a:rPr lang="en-US" altLang="zh-CN" sz="2400" b="0" i="1" dirty="0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</a:rPr>
                              </m:ctrlPr>
                            </m:accPr>
                            <m:e>
                              <m:r>
                                <a:rPr lang="en-US" altLang="zh-CN" sz="2400" b="0" i="1" dirty="0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</a:rPr>
                                <m:t>𝜃</m:t>
                              </m:r>
                            </m:e>
                          </m:acc>
                        </m:den>
                      </m:f>
                      <m:r>
                        <a:rPr lang="en-US" altLang="zh-CN" sz="2400" b="0" i="1" dirty="0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  <a:ea typeface="SimHei" panose="02010609060101010101" pitchFamily="49" charset="-122"/>
                        </a:rPr>
                        <m:t>−</m:t>
                      </m:r>
                      <m:f>
                        <m:fPr>
                          <m:ctrlPr>
                            <a:rPr lang="en-US" altLang="zh-CN" sz="2400" b="0" i="1" dirty="0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SimHei" panose="02010609060101010101" pitchFamily="49" charset="-122"/>
                            </a:rPr>
                          </m:ctrlPr>
                        </m:fPr>
                        <m:num>
                          <m:r>
                            <a:rPr lang="en-US" altLang="zh-CN" sz="2400" b="0" i="1" dirty="0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SimHei" panose="02010609060101010101" pitchFamily="49" charset="-122"/>
                            </a:rPr>
                            <m:t>𝜕</m:t>
                          </m:r>
                          <m:r>
                            <a:rPr lang="en-US" altLang="zh-CN" sz="2400" b="0" i="1" dirty="0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SimHei" panose="02010609060101010101" pitchFamily="49" charset="-122"/>
                            </a:rPr>
                            <m:t>𝐿</m:t>
                          </m:r>
                        </m:num>
                        <m:den>
                          <m:r>
                            <a:rPr lang="en-US" altLang="zh-CN" sz="2400" b="0" i="1" dirty="0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SimHei" panose="02010609060101010101" pitchFamily="49" charset="-122"/>
                            </a:rPr>
                            <m:t>𝜕𝜃</m:t>
                          </m:r>
                        </m:den>
                      </m:f>
                      <m:r>
                        <a:rPr lang="en-US" altLang="zh-CN" sz="2400" b="0" i="1" dirty="0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  <a:ea typeface="SimHei" panose="02010609060101010101" pitchFamily="49" charset="-122"/>
                        </a:rPr>
                        <m:t>=0</m:t>
                      </m:r>
                    </m:oMath>
                  </m:oMathPara>
                </a14:m>
                <a:endParaRPr lang="en-US" altLang="zh-CN" sz="2400" dirty="0">
                  <a:solidFill>
                    <a:srgbClr val="0432FF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  <a:p>
                <a:pPr marL="0" indent="0">
                  <a:lnSpc>
                    <a:spcPct val="125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  <a:ea typeface="SimHei" panose="02010609060101010101" pitchFamily="49" charset="-122"/>
                      </a:rPr>
                      <m:t>𝐿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SimHei" panose="02010609060101010101" pitchFamily="49" charset="-122"/>
                      </a:rPr>
                      <m:t>=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SimHei" panose="02010609060101010101" pitchFamily="49" charset="-122"/>
                      </a:rPr>
                      <m:t>𝑇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SimHei" panose="02010609060101010101" pitchFamily="49" charset="-122"/>
                      </a:rPr>
                      <m:t>−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SimHei" panose="02010609060101010101" pitchFamily="49" charset="-122"/>
                      </a:rPr>
                      <m:t>𝑉</m:t>
                    </m:r>
                  </m:oMath>
                </a14:m>
                <a:r>
                  <a:rPr lang="zh-CN" altLang="en-US" sz="2400" dirty="0">
                    <a:latin typeface="SimHei" panose="02010609060101010101" pitchFamily="49" charset="-122"/>
                    <a:ea typeface="SimHei" panose="02010609060101010101" pitchFamily="49" charset="-122"/>
                  </a:rPr>
                  <a:t>，即动能与势能之差。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SimHei" panose="02010609060101010101" pitchFamily="49" charset="-122"/>
                      </a:rPr>
                      <m:t>𝐿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SimHei" panose="02010609060101010101" pitchFamily="49" charset="-122"/>
                      </a:rPr>
                      <m:t>=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SimHei" panose="02010609060101010101" pitchFamily="49" charset="-122"/>
                      </a:rPr>
                      <m:t>𝐿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SimHei" panose="02010609060101010101" pitchFamily="49" charset="-122"/>
                      </a:rPr>
                      <m:t>(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SimHei" panose="02010609060101010101" pitchFamily="49" charset="-122"/>
                      </a:rPr>
                      <m:t>𝜃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SimHei" panose="02010609060101010101" pitchFamily="49" charset="-122"/>
                      </a:rPr>
                      <m:t>, </m:t>
                    </m:r>
                    <m:acc>
                      <m:accPr>
                        <m:chr m:val="̇"/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SimHei" panose="02010609060101010101" pitchFamily="49" charset="-122"/>
                          </a:rPr>
                        </m:ctrlPr>
                      </m:acc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SimHei" panose="02010609060101010101" pitchFamily="49" charset="-122"/>
                          </a:rPr>
                          <m:t>𝜃</m:t>
                        </m:r>
                      </m:e>
                    </m:acc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SimHei" panose="02010609060101010101" pitchFamily="49" charset="-122"/>
                      </a:rPr>
                      <m:t>)</m:t>
                    </m:r>
                  </m:oMath>
                </a14:m>
                <a:r>
                  <a:rPr lang="zh-CN" altLang="en-US" sz="2400" dirty="0">
                    <a:latin typeface="SimHei" panose="02010609060101010101" pitchFamily="49" charset="-122"/>
                    <a:ea typeface="SimHei" panose="02010609060101010101" pitchFamily="49" charset="-122"/>
                  </a:rPr>
                  <a:t>中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rgbClr val="0432FF"/>
                        </a:solidFill>
                        <a:latin typeface="Cambria Math" panose="02040503050406030204" pitchFamily="18" charset="0"/>
                        <a:ea typeface="SimHei" panose="02010609060101010101" pitchFamily="49" charset="-122"/>
                      </a:rPr>
                      <m:t>𝜃</m:t>
                    </m:r>
                  </m:oMath>
                </a14:m>
                <a:r>
                  <a:rPr lang="zh-CN" altLang="en-US" sz="2400" dirty="0">
                    <a:solidFill>
                      <a:srgbClr val="0432FF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是描述系统状态的独立函数</a:t>
                </a:r>
                <a:r>
                  <a:rPr lang="zh-CN" altLang="en-US" sz="2400" dirty="0">
                    <a:latin typeface="SimHei" panose="02010609060101010101" pitchFamily="49" charset="-122"/>
                    <a:ea typeface="SimHei" panose="02010609060101010101" pitchFamily="49" charset="-122"/>
                  </a:rPr>
                  <a:t>，可以是坐标，也可以是角度等，数目等于自由度数</a:t>
                </a:r>
                <a:endParaRPr lang="en-US" altLang="zh-CN" sz="2400" dirty="0"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  <a:p>
                <a:pPr marL="0" indent="0">
                  <a:lnSpc>
                    <a:spcPct val="125000"/>
                  </a:lnSpc>
                  <a:buNone/>
                </a:pPr>
                <a:endParaRPr lang="en-US" altLang="zh-CN" sz="2400" dirty="0"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  <a:p>
                <a:pPr marL="0" indent="0">
                  <a:lnSpc>
                    <a:spcPct val="125000"/>
                  </a:lnSpc>
                  <a:buNone/>
                </a:pPr>
                <a:endParaRPr lang="en-US" altLang="zh-CN" sz="2400" dirty="0"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  <a:p>
                <a:pPr marL="0" indent="0">
                  <a:lnSpc>
                    <a:spcPct val="125000"/>
                  </a:lnSpc>
                  <a:buNone/>
                </a:pPr>
                <a:endParaRPr lang="en-US" altLang="zh-CN" sz="2400" dirty="0"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  <a:p>
                <a:pPr marL="0" indent="0">
                  <a:lnSpc>
                    <a:spcPct val="125000"/>
                  </a:lnSpc>
                  <a:buNone/>
                </a:pPr>
                <a:endParaRPr lang="en-US" altLang="zh-CN" sz="2400" dirty="0"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19719C73-65E3-D943-8491-C9D845F1499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3490" y="1124744"/>
                <a:ext cx="4973075" cy="3457654"/>
              </a:xfrm>
              <a:blipFill>
                <a:blip r:embed="rId3"/>
                <a:stretch>
                  <a:fillRect l="-1527" t="-733" r="-1018" b="-3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Arc 8">
            <a:extLst>
              <a:ext uri="{FF2B5EF4-FFF2-40B4-BE49-F238E27FC236}">
                <a16:creationId xmlns:a16="http://schemas.microsoft.com/office/drawing/2014/main" id="{E256CE6E-04AF-E94A-AC09-52B3ED939892}"/>
              </a:ext>
            </a:extLst>
          </p:cNvPr>
          <p:cNvSpPr>
            <a:spLocks noChangeAspect="1"/>
          </p:cNvSpPr>
          <p:nvPr/>
        </p:nvSpPr>
        <p:spPr bwMode="auto">
          <a:xfrm flipV="1">
            <a:off x="4375959" y="-1035256"/>
            <a:ext cx="2160000" cy="2160000"/>
          </a:xfrm>
          <a:prstGeom prst="arc">
            <a:avLst>
              <a:gd name="adj1" fmla="val 16200000"/>
              <a:gd name="adj2" fmla="val 17583057"/>
            </a:avLst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1DA603D2-BC47-6146-952A-CBA382A462BD}"/>
                  </a:ext>
                </a:extLst>
              </p:cNvPr>
              <p:cNvSpPr/>
              <p:nvPr/>
            </p:nvSpPr>
            <p:spPr>
              <a:xfrm>
                <a:off x="5511102" y="1191370"/>
                <a:ext cx="684355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1DA603D2-BC47-6146-952A-CBA382A462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1102" y="1191370"/>
                <a:ext cx="684355" cy="584775"/>
              </a:xfrm>
              <a:prstGeom prst="rect">
                <a:avLst/>
              </a:prstGeom>
              <a:blipFill>
                <a:blip r:embed="rId4"/>
                <a:stretch>
                  <a:fillRect b="-42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Arc 10">
            <a:extLst>
              <a:ext uri="{FF2B5EF4-FFF2-40B4-BE49-F238E27FC236}">
                <a16:creationId xmlns:a16="http://schemas.microsoft.com/office/drawing/2014/main" id="{6EF55EBE-1407-424B-9A21-F1F140438DC6}"/>
              </a:ext>
            </a:extLst>
          </p:cNvPr>
          <p:cNvSpPr>
            <a:spLocks noChangeAspect="1"/>
          </p:cNvSpPr>
          <p:nvPr/>
        </p:nvSpPr>
        <p:spPr bwMode="auto">
          <a:xfrm flipV="1">
            <a:off x="5483037" y="1017090"/>
            <a:ext cx="1440000" cy="1440000"/>
          </a:xfrm>
          <a:prstGeom prst="arc">
            <a:avLst>
              <a:gd name="adj1" fmla="val 16200000"/>
              <a:gd name="adj2" fmla="val 19029943"/>
            </a:avLst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C9584192-A9AE-4A43-9A54-9ECCEF7F81D5}"/>
                  </a:ext>
                </a:extLst>
              </p:cNvPr>
              <p:cNvSpPr/>
              <p:nvPr/>
            </p:nvSpPr>
            <p:spPr>
              <a:xfrm>
                <a:off x="6345968" y="2343967"/>
                <a:ext cx="693844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C9584192-A9AE-4A43-9A54-9ECCEF7F81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5968" y="2343967"/>
                <a:ext cx="693844" cy="584775"/>
              </a:xfrm>
              <a:prstGeom prst="rect">
                <a:avLst/>
              </a:prstGeom>
              <a:blipFill>
                <a:blip r:embed="rId5"/>
                <a:stretch>
                  <a:fillRect b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78303BFB-08A5-F64D-A46C-75E5754675B6}"/>
                  </a:ext>
                </a:extLst>
              </p:cNvPr>
              <p:cNvSpPr/>
              <p:nvPr/>
            </p:nvSpPr>
            <p:spPr>
              <a:xfrm>
                <a:off x="6855242" y="1925549"/>
                <a:ext cx="36913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  <a:ea typeface="SimHei" panose="02010609060101010101" pitchFamily="49" charset="-122"/>
                        </a:rPr>
                        <m:t>𝑙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78303BFB-08A5-F64D-A46C-75E5754675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5242" y="1925549"/>
                <a:ext cx="369139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4C5A459-09F4-8942-AAE1-774444CDDBB6}"/>
              </a:ext>
            </a:extLst>
          </p:cNvPr>
          <p:cNvCxnSpPr/>
          <p:nvPr/>
        </p:nvCxnSpPr>
        <p:spPr bwMode="auto">
          <a:xfrm>
            <a:off x="6228184" y="1846183"/>
            <a:ext cx="588240" cy="136691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42" name="Group 41">
            <a:extLst>
              <a:ext uri="{FF2B5EF4-FFF2-40B4-BE49-F238E27FC236}">
                <a16:creationId xmlns:a16="http://schemas.microsoft.com/office/drawing/2014/main" id="{07F68201-41C7-1A4E-82E7-3A7DB9332489}"/>
              </a:ext>
            </a:extLst>
          </p:cNvPr>
          <p:cNvGrpSpPr/>
          <p:nvPr/>
        </p:nvGrpSpPr>
        <p:grpSpPr>
          <a:xfrm>
            <a:off x="6228184" y="987001"/>
            <a:ext cx="1129466" cy="859183"/>
            <a:chOff x="6228184" y="987001"/>
            <a:chExt cx="1129466" cy="85918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Rectangle 1">
                  <a:extLst>
                    <a:ext uri="{FF2B5EF4-FFF2-40B4-BE49-F238E27FC236}">
                      <a16:creationId xmlns:a16="http://schemas.microsoft.com/office/drawing/2014/main" id="{52979D54-1D37-4D42-9B5C-A3CBA5B44433}"/>
                    </a:ext>
                  </a:extLst>
                </p:cNvPr>
                <p:cNvSpPr/>
                <p:nvPr/>
              </p:nvSpPr>
              <p:spPr>
                <a:xfrm>
                  <a:off x="6796855" y="987001"/>
                  <a:ext cx="560795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altLang="zh-CN" b="0" i="1" smtClean="0">
                                    <a:solidFill>
                                      <a:srgbClr val="0432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b="0" i="1" smtClean="0">
                                    <a:solidFill>
                                      <a:srgbClr val="0432FF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b="0" i="1" smtClean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rgbClr val="0432FF"/>
                    </a:solidFill>
                  </a:endParaRPr>
                </a:p>
              </p:txBody>
            </p:sp>
          </mc:Choice>
          <mc:Fallback xmlns="">
            <p:sp>
              <p:nvSpPr>
                <p:cNvPr id="2" name="Rectangle 1">
                  <a:extLst>
                    <a:ext uri="{FF2B5EF4-FFF2-40B4-BE49-F238E27FC236}">
                      <a16:creationId xmlns:a16="http://schemas.microsoft.com/office/drawing/2014/main" id="{52979D54-1D37-4D42-9B5C-A3CBA5B4443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96855" y="987001"/>
                  <a:ext cx="560795" cy="461665"/>
                </a:xfrm>
                <a:prstGeom prst="rect">
                  <a:avLst/>
                </a:prstGeom>
                <a:blipFill>
                  <a:blip r:embed="rId7"/>
                  <a:stretch>
                    <a:fillRect t="-1891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F88B4FD3-543C-1042-A4E4-4AFA196E5745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6228184" y="1484784"/>
              <a:ext cx="811628" cy="36140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0432FF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92198748-4E96-4547-9C3D-6A39C465A680}"/>
              </a:ext>
            </a:extLst>
          </p:cNvPr>
          <p:cNvGrpSpPr/>
          <p:nvPr/>
        </p:nvGrpSpPr>
        <p:grpSpPr>
          <a:xfrm>
            <a:off x="7589619" y="2298806"/>
            <a:ext cx="1320854" cy="596804"/>
            <a:chOff x="7589619" y="2298806"/>
            <a:chExt cx="1320854" cy="596804"/>
          </a:xfrm>
        </p:grpSpPr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AD703435-EC3E-DA40-88F0-FF37CDB2EC05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7589619" y="2534210"/>
              <a:ext cx="811628" cy="36140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0432FF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Rectangle 51">
                  <a:extLst>
                    <a:ext uri="{FF2B5EF4-FFF2-40B4-BE49-F238E27FC236}">
                      <a16:creationId xmlns:a16="http://schemas.microsoft.com/office/drawing/2014/main" id="{34D19E0A-01C8-5940-86E5-28420A1C538B}"/>
                    </a:ext>
                  </a:extLst>
                </p:cNvPr>
                <p:cNvSpPr/>
                <p:nvPr/>
              </p:nvSpPr>
              <p:spPr>
                <a:xfrm>
                  <a:off x="8349678" y="2298806"/>
                  <a:ext cx="560795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altLang="zh-CN" b="0" i="1" smtClean="0">
                                    <a:solidFill>
                                      <a:srgbClr val="0432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b="0" i="1" smtClean="0">
                                    <a:solidFill>
                                      <a:srgbClr val="0432FF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b="0" i="1" smtClean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rgbClr val="0432FF"/>
                    </a:solidFill>
                  </a:endParaRPr>
                </a:p>
              </p:txBody>
            </p:sp>
          </mc:Choice>
          <mc:Fallback xmlns="">
            <p:sp>
              <p:nvSpPr>
                <p:cNvPr id="52" name="Rectangle 51">
                  <a:extLst>
                    <a:ext uri="{FF2B5EF4-FFF2-40B4-BE49-F238E27FC236}">
                      <a16:creationId xmlns:a16="http://schemas.microsoft.com/office/drawing/2014/main" id="{34D19E0A-01C8-5940-86E5-28420A1C538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49678" y="2298806"/>
                  <a:ext cx="560795" cy="461665"/>
                </a:xfrm>
                <a:prstGeom prst="rect">
                  <a:avLst/>
                </a:prstGeom>
                <a:blipFill>
                  <a:blip r:embed="rId8"/>
                  <a:stretch>
                    <a:fillRect t="-18919" b="-270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51AAA72D-5006-4345-8E6C-E9FB31F74612}"/>
              </a:ext>
            </a:extLst>
          </p:cNvPr>
          <p:cNvGrpSpPr/>
          <p:nvPr/>
        </p:nvGrpSpPr>
        <p:grpSpPr>
          <a:xfrm>
            <a:off x="7612229" y="1909366"/>
            <a:ext cx="621929" cy="981674"/>
            <a:chOff x="7612229" y="1909366"/>
            <a:chExt cx="621929" cy="981674"/>
          </a:xfrm>
        </p:grpSpPr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4C66E410-7D9F-704A-B973-E20BA9840DFE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7612229" y="2343967"/>
              <a:ext cx="405814" cy="547073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0432FF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Rectangle 52">
                  <a:extLst>
                    <a:ext uri="{FF2B5EF4-FFF2-40B4-BE49-F238E27FC236}">
                      <a16:creationId xmlns:a16="http://schemas.microsoft.com/office/drawing/2014/main" id="{153D5D81-6701-5C4C-8417-7BDD807D4057}"/>
                    </a:ext>
                  </a:extLst>
                </p:cNvPr>
                <p:cNvSpPr/>
                <p:nvPr/>
              </p:nvSpPr>
              <p:spPr>
                <a:xfrm>
                  <a:off x="7666246" y="1909366"/>
                  <a:ext cx="567912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b="0" i="1" smtClean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lang="en-US" altLang="zh-CN" b="0" i="1" smtClean="0">
                                    <a:solidFill>
                                      <a:srgbClr val="0432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b="0" i="1" smtClean="0">
                                    <a:solidFill>
                                      <a:srgbClr val="0432FF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b="0" i="1" smtClean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zh-CN" b="0" i="1" smtClean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oMath>
                    </m:oMathPara>
                  </a14:m>
                  <a:endParaRPr lang="en-US" dirty="0">
                    <a:solidFill>
                      <a:srgbClr val="0432FF"/>
                    </a:solidFill>
                  </a:endParaRPr>
                </a:p>
              </p:txBody>
            </p:sp>
          </mc:Choice>
          <mc:Fallback xmlns="">
            <p:sp>
              <p:nvSpPr>
                <p:cNvPr id="53" name="Rectangle 52">
                  <a:extLst>
                    <a:ext uri="{FF2B5EF4-FFF2-40B4-BE49-F238E27FC236}">
                      <a16:creationId xmlns:a16="http://schemas.microsoft.com/office/drawing/2014/main" id="{153D5D81-6701-5C4C-8417-7BDD807D405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66246" y="1909366"/>
                  <a:ext cx="567912" cy="461665"/>
                </a:xfrm>
                <a:prstGeom prst="rect">
                  <a:avLst/>
                </a:prstGeom>
                <a:blipFill>
                  <a:blip r:embed="rId9"/>
                  <a:stretch>
                    <a:fillRect t="-18421" b="-263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F643B587-65EF-E349-9E14-3ED11F6DE86F}"/>
              </a:ext>
            </a:extLst>
          </p:cNvPr>
          <p:cNvGrpSpPr/>
          <p:nvPr/>
        </p:nvGrpSpPr>
        <p:grpSpPr>
          <a:xfrm>
            <a:off x="6730075" y="2353130"/>
            <a:ext cx="2286340" cy="1440000"/>
            <a:chOff x="6730075" y="2353130"/>
            <a:chExt cx="2286340" cy="1440000"/>
          </a:xfrm>
        </p:grpSpPr>
        <p:sp>
          <p:nvSpPr>
            <p:cNvPr id="54" name="Arc 53">
              <a:extLst>
                <a:ext uri="{FF2B5EF4-FFF2-40B4-BE49-F238E27FC236}">
                  <a16:creationId xmlns:a16="http://schemas.microsoft.com/office/drawing/2014/main" id="{6D12601B-9E95-E846-B0F8-E64872008A09}"/>
                </a:ext>
              </a:extLst>
            </p:cNvPr>
            <p:cNvSpPr>
              <a:spLocks noChangeAspect="1"/>
            </p:cNvSpPr>
            <p:nvPr/>
          </p:nvSpPr>
          <p:spPr bwMode="auto">
            <a:xfrm flipV="1">
              <a:off x="6730075" y="2353130"/>
              <a:ext cx="1440000" cy="1440000"/>
            </a:xfrm>
            <a:prstGeom prst="arc">
              <a:avLst>
                <a:gd name="adj1" fmla="val 1951415"/>
                <a:gd name="adj2" fmla="val 3171303"/>
              </a:avLst>
            </a:pr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Rectangle 54">
                  <a:extLst>
                    <a:ext uri="{FF2B5EF4-FFF2-40B4-BE49-F238E27FC236}">
                      <a16:creationId xmlns:a16="http://schemas.microsoft.com/office/drawing/2014/main" id="{8C851B90-B421-4F44-96A1-3EA56C478FE9}"/>
                    </a:ext>
                  </a:extLst>
                </p:cNvPr>
                <p:cNvSpPr/>
                <p:nvPr/>
              </p:nvSpPr>
              <p:spPr>
                <a:xfrm>
                  <a:off x="7786078" y="2709591"/>
                  <a:ext cx="1230337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55" name="Rectangle 54">
                  <a:extLst>
                    <a:ext uri="{FF2B5EF4-FFF2-40B4-BE49-F238E27FC236}">
                      <a16:creationId xmlns:a16="http://schemas.microsoft.com/office/drawing/2014/main" id="{8C851B90-B421-4F44-96A1-3EA56C478FE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86078" y="2709591"/>
                  <a:ext cx="1230337" cy="461665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202D94E5-CDFA-A34D-852F-014FE19421B0}"/>
                  </a:ext>
                </a:extLst>
              </p:cNvPr>
              <p:cNvSpPr/>
              <p:nvPr/>
            </p:nvSpPr>
            <p:spPr>
              <a:xfrm>
                <a:off x="971600" y="4573122"/>
                <a:ext cx="7704856" cy="188904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indent="0" algn="ctr">
                  <a:lnSpc>
                    <a:spcPct val="125000"/>
                  </a:lnSpc>
                  <a:buNone/>
                </a:pPr>
                <a:r>
                  <a:rPr lang="zh-CN" altLang="en-US" b="1" dirty="0">
                    <a:solidFill>
                      <a:srgbClr val="0432FF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一般做法：选定独立参数，将动能和势能表达出来，然后代入拉格朗日方程，即可得运动微分方程</a:t>
                </a:r>
                <a:endParaRPr lang="en-US" altLang="zh-CN" b="1" dirty="0">
                  <a:solidFill>
                    <a:srgbClr val="0432FF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  <a:p>
                <a:pPr marL="0" indent="0" algn="ctr">
                  <a:lnSpc>
                    <a:spcPct val="125000"/>
                  </a:lnSpc>
                  <a:buNone/>
                </a:pPr>
                <a:r>
                  <a:rPr lang="zh-CN" altLang="en-US" b="1" dirty="0">
                    <a:solidFill>
                      <a:srgbClr val="FF0000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无需求加速度，无需求约束力，常常不需要考虑惯性力</a:t>
                </a:r>
                <a:endParaRPr lang="en-US" altLang="zh-CN" b="1" dirty="0">
                  <a:solidFill>
                    <a:srgbClr val="FF0000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  <a:p>
                <a:pPr marL="0" indent="0" algn="ctr">
                  <a:lnSpc>
                    <a:spcPct val="125000"/>
                  </a:lnSpc>
                  <a:buNone/>
                </a:pPr>
                <a:r>
                  <a:rPr lang="zh-CN" altLang="en-US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对双摆问题，可以取两个角度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  <a:ea typeface="SimHei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  <a:ea typeface="SimHei" panose="02010609060101010101" pitchFamily="49" charset="-122"/>
                          </a:rPr>
                          <m:t>𝜃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  <a:ea typeface="SimHei" panose="02010609060101010101" pitchFamily="49" charset="-122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solidFill>
                          <a:srgbClr val="0432FF"/>
                        </a:solidFill>
                        <a:latin typeface="Cambria Math" panose="02040503050406030204" pitchFamily="18" charset="0"/>
                        <a:ea typeface="SimHei" panose="02010609060101010101" pitchFamily="49" charset="-122"/>
                      </a:rPr>
                      <m:t>,</m:t>
                    </m:r>
                    <m:sSub>
                      <m:sSubPr>
                        <m:ctrlPr>
                          <a:rPr lang="en-US" altLang="zh-CN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  <a:ea typeface="SimHei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  <a:ea typeface="SimHei" panose="02010609060101010101" pitchFamily="49" charset="-122"/>
                          </a:rPr>
                          <m:t>𝜃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  <a:ea typeface="SimHei" panose="02010609060101010101" pitchFamily="49" charset="-122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作为独立函数</a:t>
                </a:r>
                <a:endParaRPr lang="en-US" altLang="zh-CN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202D94E5-CDFA-A34D-852F-014FE19421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600" y="4573122"/>
                <a:ext cx="7704856" cy="1889043"/>
              </a:xfrm>
              <a:prstGeom prst="rect">
                <a:avLst/>
              </a:prstGeom>
              <a:blipFill>
                <a:blip r:embed="rId11"/>
                <a:stretch>
                  <a:fillRect l="-165" t="-1342" r="-165" b="-53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0211610-B0FA-4B98-9970-2C5E38779F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8446281-1404-0546-B560-F408992A2079}" type="slidenum">
              <a:rPr lang="en-US" altLang="zh-CN" smtClean="0"/>
              <a:pPr>
                <a:defRPr/>
              </a:pPr>
              <a:t>37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91403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BD32433-9604-FE46-9AB4-86E03E693531}"/>
              </a:ext>
            </a:extLst>
          </p:cNvPr>
          <p:cNvSpPr/>
          <p:nvPr/>
        </p:nvSpPr>
        <p:spPr bwMode="auto">
          <a:xfrm>
            <a:off x="3563888" y="9375"/>
            <a:ext cx="5472608" cy="352839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19719C73-65E3-D943-8491-C9D845F1499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3490" y="1124744"/>
                <a:ext cx="6292478" cy="3457654"/>
              </a:xfrm>
              <a:solidFill>
                <a:schemeClr val="bg1"/>
              </a:solidFill>
            </p:spPr>
            <p:txBody>
              <a:bodyPr/>
              <a:lstStyle/>
              <a:p>
                <a:pPr marL="0" indent="0">
                  <a:lnSpc>
                    <a:spcPct val="125000"/>
                  </a:lnSpc>
                  <a:buNone/>
                </a:pPr>
                <a:r>
                  <a:rPr lang="zh-CN" altLang="en-US" sz="2400" dirty="0">
                    <a:solidFill>
                      <a:srgbClr val="0432FF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动能 </a:t>
                </a:r>
                <a:endParaRPr lang="en-US" altLang="zh-CN" sz="2400" dirty="0">
                  <a:solidFill>
                    <a:srgbClr val="0432FF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  <a:p>
                <a:pPr marL="0" indent="0">
                  <a:lnSpc>
                    <a:spcPct val="125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SimHei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SimHei" panose="02010609060101010101" pitchFamily="49" charset="-122"/>
                            </a:rPr>
                            <m:t>𝑇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SimHei" panose="02010609060101010101" pitchFamily="49" charset="-122"/>
                            </a:rPr>
                            <m:t>1</m:t>
                          </m:r>
                        </m:sub>
                      </m:sSub>
                      <m:r>
                        <a:rPr lang="en-US" altLang="zh-CN" sz="2400" b="0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  <a:ea typeface="SimHei" panose="02010609060101010101" pitchFamily="49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SimHei" panose="02010609060101010101" pitchFamily="49" charset="-122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SimHei" panose="02010609060101010101" pitchFamily="49" charset="-122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SimHei" panose="02010609060101010101" pitchFamily="49" charset="-122"/>
                            </a:rPr>
                            <m:t>2</m:t>
                          </m:r>
                        </m:den>
                      </m:f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SimHei" panose="02010609060101010101" pitchFamily="49" charset="-122"/>
                        </a:rPr>
                        <m:t>𝑚</m:t>
                      </m:r>
                      <m:sSubSup>
                        <m:sSub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SimHei" panose="02010609060101010101" pitchFamily="49" charset="-122"/>
                            </a:rPr>
                          </m:ctrlPr>
                        </m:sSub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SimHei" panose="02010609060101010101" pitchFamily="49" charset="-122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SimHei" panose="02010609060101010101" pitchFamily="49" charset="-122"/>
                            </a:rPr>
                            <m:t>1</m:t>
                          </m:r>
                        </m:sub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SimHei" panose="02010609060101010101" pitchFamily="49" charset="-122"/>
                            </a:rPr>
                            <m:t>2</m:t>
                          </m:r>
                        </m:sup>
                      </m:sSubSup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SimHei" panose="02010609060101010101" pitchFamily="49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SimHei" panose="02010609060101010101" pitchFamily="49" charset="-122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SimHei" panose="02010609060101010101" pitchFamily="49" charset="-122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SimHei" panose="02010609060101010101" pitchFamily="49" charset="-122"/>
                            </a:rPr>
                            <m:t>2</m:t>
                          </m:r>
                        </m:den>
                      </m:f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SimHei" panose="02010609060101010101" pitchFamily="49" charset="-122"/>
                        </a:rPr>
                        <m:t>𝑚</m:t>
                      </m:r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SimHei" panose="02010609060101010101" pitchFamily="49" charset="-122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SimHei" panose="02010609060101010101" pitchFamily="49" charset="-122"/>
                            </a:rPr>
                            <m:t>𝑙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SimHei" panose="02010609060101010101" pitchFamily="49" charset="-122"/>
                            </a:rPr>
                            <m:t>2</m:t>
                          </m:r>
                        </m:sup>
                      </m:sSup>
                      <m:sSubSup>
                        <m:sSub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SimHei" panose="02010609060101010101" pitchFamily="49" charset="-122"/>
                            </a:rPr>
                          </m:ctrlPr>
                        </m:sSubSupPr>
                        <m:e>
                          <m:acc>
                            <m:accPr>
                              <m:chr m:val="̇"/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</a:rPr>
                              </m:ctrlPr>
                            </m:acc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SimHei" panose="02010609060101010101" pitchFamily="49" charset="-122"/>
                            </a:rPr>
                            <m:t>1</m:t>
                          </m:r>
                        </m:sub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SimHei" panose="02010609060101010101" pitchFamily="49" charset="-122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altLang="zh-CN" sz="2400" b="0" dirty="0"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  <a:p>
                <a:pPr marL="0" indent="0">
                  <a:lnSpc>
                    <a:spcPct val="125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SimHei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SimHei" panose="02010609060101010101" pitchFamily="49" charset="-122"/>
                            </a:rPr>
                            <m:t>𝑇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SimHei" panose="02010609060101010101" pitchFamily="49" charset="-122"/>
                            </a:rPr>
                            <m:t>2</m:t>
                          </m:r>
                        </m:sub>
                      </m:sSub>
                      <m:r>
                        <a:rPr lang="en-US" altLang="zh-CN" sz="2400" b="0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  <a:ea typeface="SimHei" panose="02010609060101010101" pitchFamily="49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SimHei" panose="02010609060101010101" pitchFamily="49" charset="-122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SimHei" panose="02010609060101010101" pitchFamily="49" charset="-122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SimHei" panose="02010609060101010101" pitchFamily="49" charset="-122"/>
                            </a:rPr>
                            <m:t>2</m:t>
                          </m:r>
                        </m:den>
                      </m:f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SimHei" panose="02010609060101010101" pitchFamily="49" charset="-122"/>
                        </a:rPr>
                        <m:t>𝑚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SimHei" panose="02010609060101010101" pitchFamily="49" charset="-122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</a:rPr>
                                <m:t>𝑙</m:t>
                              </m:r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</a:rPr>
                                <m:t>2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̇"/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  <a:ea typeface="SimHei" panose="02010609060101010101" pitchFamily="49" charset="-122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ea typeface="SimHei" panose="02010609060101010101" pitchFamily="49" charset="-122"/>
                                    </a:rPr>
                                    <m:t>𝜃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SimHei" panose="02010609060101010101" pitchFamily="49" charset="-122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</a:rPr>
                                <m:t>𝑙</m:t>
                              </m:r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</a:rPr>
                                <m:t>2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̇"/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  <a:ea typeface="SimHei" panose="02010609060101010101" pitchFamily="49" charset="-122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ea typeface="SimHei" panose="02010609060101010101" pitchFamily="49" charset="-122"/>
                                    </a:rPr>
                                    <m:t>𝜃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SimHei" panose="02010609060101010101" pitchFamily="49" charset="-122"/>
                            </a:rPr>
                            <m:t>+2</m:t>
                          </m:r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</a:rPr>
                                <m:t>𝑙</m:t>
                              </m:r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̇"/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  <a:ea typeface="SimHei" panose="02010609060101010101" pitchFamily="49" charset="-122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ea typeface="SimHei" panose="02010609060101010101" pitchFamily="49" charset="-122"/>
                                    </a:rPr>
                                    <m:t>𝜃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̇"/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  <a:ea typeface="SimHei" panose="02010609060101010101" pitchFamily="49" charset="-122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ea typeface="SimHei" panose="02010609060101010101" pitchFamily="49" charset="-122"/>
                                    </a:rPr>
                                    <m:t>𝜃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</a:rPr>
                                <m:t>2</m:t>
                              </m:r>
                            </m:sub>
                          </m:sSub>
                          <m:func>
                            <m:funcPr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CN" sz="2400" i="1" smtClean="0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  <a:ea typeface="SimHei" panose="02010609060101010101" pitchFamily="49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  <a:ea typeface="SimHei" panose="02010609060101010101" pitchFamily="49" charset="-122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  <a:ea typeface="SimHei" panose="02010609060101010101" pitchFamily="49" charset="-122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sz="2400" i="1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  <a:ea typeface="SimHei" panose="02010609060101010101" pitchFamily="49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  <a:ea typeface="SimHei" panose="02010609060101010101" pitchFamily="49" charset="-122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  <a:ea typeface="SimHei" panose="02010609060101010101" pitchFamily="49" charset="-122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</a:rPr>
                                <m:t>)</m:t>
                              </m:r>
                            </m:e>
                          </m:func>
                        </m:e>
                      </m:d>
                    </m:oMath>
                  </m:oMathPara>
                </a14:m>
                <a:endParaRPr lang="en-US" altLang="zh-CN" sz="2400" dirty="0"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  <a:p>
                <a:pPr marL="0" indent="0">
                  <a:lnSpc>
                    <a:spcPct val="125000"/>
                  </a:lnSpc>
                  <a:buNone/>
                </a:pPr>
                <a:r>
                  <a:rPr lang="zh-CN" altLang="en-US" sz="2400" dirty="0">
                    <a:latin typeface="SimHei" panose="02010609060101010101" pitchFamily="49" charset="-122"/>
                    <a:ea typeface="SimHei" panose="02010609060101010101" pitchFamily="49" charset="-122"/>
                  </a:rPr>
                  <a:t>动能与势能之差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SimHei" panose="02010609060101010101" pitchFamily="49" charset="-122"/>
                      </a:rPr>
                      <m:t>𝐿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SimHei" panose="02010609060101010101" pitchFamily="49" charset="-122"/>
                      </a:rPr>
                      <m:t>=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SimHei" panose="02010609060101010101" pitchFamily="49" charset="-122"/>
                      </a:rPr>
                      <m:t>𝑇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SimHei" panose="02010609060101010101" pitchFamily="49" charset="-122"/>
                      </a:rPr>
                      <m:t>−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SimHei" panose="02010609060101010101" pitchFamily="49" charset="-122"/>
                      </a:rPr>
                      <m:t>𝑉</m:t>
                    </m:r>
                  </m:oMath>
                </a14:m>
                <a:endParaRPr lang="en-US" altLang="zh-CN" sz="2400" dirty="0"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  <a:p>
                <a:pPr marL="0" indent="0">
                  <a:lnSpc>
                    <a:spcPct val="125000"/>
                  </a:lnSpc>
                  <a:buNone/>
                </a:pPr>
                <a:endParaRPr lang="en-US" altLang="zh-CN" sz="2400" b="0" dirty="0"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19719C73-65E3-D943-8491-C9D845F1499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3490" y="1124744"/>
                <a:ext cx="6292478" cy="3457654"/>
              </a:xfrm>
              <a:blipFill>
                <a:blip r:embed="rId2"/>
                <a:stretch>
                  <a:fillRect l="-1207" t="-7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Box 5">
            <a:extLst>
              <a:ext uri="{FF2B5EF4-FFF2-40B4-BE49-F238E27FC236}">
                <a16:creationId xmlns:a16="http://schemas.microsoft.com/office/drawing/2014/main" id="{066E2A8A-5F35-9A43-807A-1B20FE7735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358775"/>
            <a:ext cx="4134465" cy="523220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dirty="0">
                <a:ea typeface="黑体" panose="02010609060101010101" pitchFamily="49" charset="-122"/>
              </a:rPr>
              <a:t>双摆问题的分析力学解法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1B26663-B584-A843-B3D9-D7F0EE8157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4" y="188640"/>
            <a:ext cx="3281240" cy="3477438"/>
          </a:xfrm>
          <a:prstGeom prst="rect">
            <a:avLst/>
          </a:prstGeom>
        </p:spPr>
      </p:pic>
      <p:sp>
        <p:nvSpPr>
          <p:cNvPr id="9" name="Arc 8">
            <a:extLst>
              <a:ext uri="{FF2B5EF4-FFF2-40B4-BE49-F238E27FC236}">
                <a16:creationId xmlns:a16="http://schemas.microsoft.com/office/drawing/2014/main" id="{E256CE6E-04AF-E94A-AC09-52B3ED939892}"/>
              </a:ext>
            </a:extLst>
          </p:cNvPr>
          <p:cNvSpPr>
            <a:spLocks noChangeAspect="1"/>
          </p:cNvSpPr>
          <p:nvPr/>
        </p:nvSpPr>
        <p:spPr bwMode="auto">
          <a:xfrm flipV="1">
            <a:off x="4375959" y="-1035256"/>
            <a:ext cx="2160000" cy="2160000"/>
          </a:xfrm>
          <a:prstGeom prst="arc">
            <a:avLst>
              <a:gd name="adj1" fmla="val 16200000"/>
              <a:gd name="adj2" fmla="val 17583057"/>
            </a:avLst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1DA603D2-BC47-6146-952A-CBA382A462BD}"/>
                  </a:ext>
                </a:extLst>
              </p:cNvPr>
              <p:cNvSpPr/>
              <p:nvPr/>
            </p:nvSpPr>
            <p:spPr>
              <a:xfrm>
                <a:off x="5511102" y="1191370"/>
                <a:ext cx="684355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1DA603D2-BC47-6146-952A-CBA382A462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1102" y="1191370"/>
                <a:ext cx="684355" cy="584775"/>
              </a:xfrm>
              <a:prstGeom prst="rect">
                <a:avLst/>
              </a:prstGeom>
              <a:blipFill>
                <a:blip r:embed="rId4"/>
                <a:stretch>
                  <a:fillRect b="-42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Arc 10">
            <a:extLst>
              <a:ext uri="{FF2B5EF4-FFF2-40B4-BE49-F238E27FC236}">
                <a16:creationId xmlns:a16="http://schemas.microsoft.com/office/drawing/2014/main" id="{6EF55EBE-1407-424B-9A21-F1F140438DC6}"/>
              </a:ext>
            </a:extLst>
          </p:cNvPr>
          <p:cNvSpPr>
            <a:spLocks noChangeAspect="1"/>
          </p:cNvSpPr>
          <p:nvPr/>
        </p:nvSpPr>
        <p:spPr bwMode="auto">
          <a:xfrm flipV="1">
            <a:off x="5483037" y="1017090"/>
            <a:ext cx="1440000" cy="1440000"/>
          </a:xfrm>
          <a:prstGeom prst="arc">
            <a:avLst>
              <a:gd name="adj1" fmla="val 16200000"/>
              <a:gd name="adj2" fmla="val 19029943"/>
            </a:avLst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C9584192-A9AE-4A43-9A54-9ECCEF7F81D5}"/>
                  </a:ext>
                </a:extLst>
              </p:cNvPr>
              <p:cNvSpPr/>
              <p:nvPr/>
            </p:nvSpPr>
            <p:spPr>
              <a:xfrm>
                <a:off x="6345968" y="2343967"/>
                <a:ext cx="693844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C9584192-A9AE-4A43-9A54-9ECCEF7F81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5968" y="2343967"/>
                <a:ext cx="693844" cy="584775"/>
              </a:xfrm>
              <a:prstGeom prst="rect">
                <a:avLst/>
              </a:prstGeom>
              <a:blipFill>
                <a:blip r:embed="rId5"/>
                <a:stretch>
                  <a:fillRect b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78303BFB-08A5-F64D-A46C-75E5754675B6}"/>
                  </a:ext>
                </a:extLst>
              </p:cNvPr>
              <p:cNvSpPr/>
              <p:nvPr/>
            </p:nvSpPr>
            <p:spPr>
              <a:xfrm>
                <a:off x="6855242" y="1925549"/>
                <a:ext cx="36913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  <a:ea typeface="SimHei" panose="02010609060101010101" pitchFamily="49" charset="-122"/>
                        </a:rPr>
                        <m:t>𝑙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78303BFB-08A5-F64D-A46C-75E5754675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5242" y="1925549"/>
                <a:ext cx="369139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4C5A459-09F4-8942-AAE1-774444CDDBB6}"/>
              </a:ext>
            </a:extLst>
          </p:cNvPr>
          <p:cNvCxnSpPr/>
          <p:nvPr/>
        </p:nvCxnSpPr>
        <p:spPr bwMode="auto">
          <a:xfrm>
            <a:off x="6228184" y="1846183"/>
            <a:ext cx="588240" cy="136691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12CE483-5DB2-C245-8F18-6D93904D296E}"/>
              </a:ext>
            </a:extLst>
          </p:cNvPr>
          <p:cNvGrpSpPr/>
          <p:nvPr/>
        </p:nvGrpSpPr>
        <p:grpSpPr>
          <a:xfrm>
            <a:off x="6228184" y="987001"/>
            <a:ext cx="2788231" cy="2806129"/>
            <a:chOff x="6228184" y="987001"/>
            <a:chExt cx="2788231" cy="2806129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92198748-4E96-4547-9C3D-6A39C465A680}"/>
                </a:ext>
              </a:extLst>
            </p:cNvPr>
            <p:cNvGrpSpPr/>
            <p:nvPr/>
          </p:nvGrpSpPr>
          <p:grpSpPr>
            <a:xfrm>
              <a:off x="7589619" y="2298806"/>
              <a:ext cx="1320854" cy="596804"/>
              <a:chOff x="7589619" y="2298806"/>
              <a:chExt cx="1320854" cy="596804"/>
            </a:xfrm>
          </p:grpSpPr>
          <p:cxnSp>
            <p:nvCxnSpPr>
              <p:cNvPr id="51" name="Straight Arrow Connector 50">
                <a:extLst>
                  <a:ext uri="{FF2B5EF4-FFF2-40B4-BE49-F238E27FC236}">
                    <a16:creationId xmlns:a16="http://schemas.microsoft.com/office/drawing/2014/main" id="{AD703435-EC3E-DA40-88F0-FF37CDB2EC05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7589619" y="2534210"/>
                <a:ext cx="811628" cy="361400"/>
              </a:xfrm>
              <a:prstGeom prst="straightConnector1">
                <a:avLst/>
              </a:prstGeom>
              <a:solidFill>
                <a:schemeClr val="accent1"/>
              </a:solidFill>
              <a:ln w="38100" cap="flat" cmpd="sng" algn="ctr">
                <a:solidFill>
                  <a:srgbClr val="0432FF"/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2" name="Rectangle 51">
                    <a:extLst>
                      <a:ext uri="{FF2B5EF4-FFF2-40B4-BE49-F238E27FC236}">
                        <a16:creationId xmlns:a16="http://schemas.microsoft.com/office/drawing/2014/main" id="{34D19E0A-01C8-5940-86E5-28420A1C538B}"/>
                      </a:ext>
                    </a:extLst>
                  </p:cNvPr>
                  <p:cNvSpPr/>
                  <p:nvPr/>
                </p:nvSpPr>
                <p:spPr>
                  <a:xfrm>
                    <a:off x="8349678" y="2298806"/>
                    <a:ext cx="560795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altLang="zh-CN" b="0" i="1" smtClean="0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b="0" i="1" smtClean="0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dirty="0">
                      <a:solidFill>
                        <a:srgbClr val="0432FF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2" name="Rectangle 51">
                    <a:extLst>
                      <a:ext uri="{FF2B5EF4-FFF2-40B4-BE49-F238E27FC236}">
                        <a16:creationId xmlns:a16="http://schemas.microsoft.com/office/drawing/2014/main" id="{34D19E0A-01C8-5940-86E5-28420A1C538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349678" y="2298806"/>
                    <a:ext cx="560795" cy="461665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t="-18919" b="-270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589ECBFD-2A8A-3F40-9D74-A6895EBD52DD}"/>
                </a:ext>
              </a:extLst>
            </p:cNvPr>
            <p:cNvGrpSpPr/>
            <p:nvPr/>
          </p:nvGrpSpPr>
          <p:grpSpPr>
            <a:xfrm>
              <a:off x="6228184" y="987001"/>
              <a:ext cx="2788231" cy="2806129"/>
              <a:chOff x="6228184" y="987001"/>
              <a:chExt cx="2788231" cy="2806129"/>
            </a:xfrm>
          </p:grpSpPr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07F68201-41C7-1A4E-82E7-3A7DB9332489}"/>
                  </a:ext>
                </a:extLst>
              </p:cNvPr>
              <p:cNvGrpSpPr/>
              <p:nvPr/>
            </p:nvGrpSpPr>
            <p:grpSpPr>
              <a:xfrm>
                <a:off x="6228184" y="987001"/>
                <a:ext cx="1129466" cy="859183"/>
                <a:chOff x="6228184" y="987001"/>
                <a:chExt cx="1129466" cy="859183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" name="Rectangle 1">
                      <a:extLst>
                        <a:ext uri="{FF2B5EF4-FFF2-40B4-BE49-F238E27FC236}">
                          <a16:creationId xmlns:a16="http://schemas.microsoft.com/office/drawing/2014/main" id="{52979D54-1D37-4D42-9B5C-A3CBA5B4443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96855" y="987001"/>
                      <a:ext cx="560795" cy="461665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zh-CN" b="0" i="1" smtClean="0">
                                    <a:solidFill>
                                      <a:srgbClr val="0432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altLang="zh-CN" b="0" i="1" smtClean="0">
                                        <a:solidFill>
                                          <a:srgbClr val="0432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b="0" i="1" smtClean="0">
                                        <a:solidFill>
                                          <a:srgbClr val="0432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zh-CN" b="0" i="1" smtClean="0">
                                    <a:solidFill>
                                      <a:srgbClr val="0432FF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>
                        <a:solidFill>
                          <a:srgbClr val="0432FF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2" name="Rectangle 1">
                      <a:extLst>
                        <a:ext uri="{FF2B5EF4-FFF2-40B4-BE49-F238E27FC236}">
                          <a16:creationId xmlns:a16="http://schemas.microsoft.com/office/drawing/2014/main" id="{52979D54-1D37-4D42-9B5C-A3CBA5B44433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796855" y="987001"/>
                      <a:ext cx="560795" cy="461665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 t="-1891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6" name="Straight Arrow Connector 5">
                  <a:extLst>
                    <a:ext uri="{FF2B5EF4-FFF2-40B4-BE49-F238E27FC236}">
                      <a16:creationId xmlns:a16="http://schemas.microsoft.com/office/drawing/2014/main" id="{F88B4FD3-543C-1042-A4E4-4AFA196E5745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V="1">
                  <a:off x="6228184" y="1484784"/>
                  <a:ext cx="811628" cy="361400"/>
                </a:xfrm>
                <a:prstGeom prst="straightConnector1">
                  <a:avLst/>
                </a:prstGeom>
                <a:solidFill>
                  <a:schemeClr val="accent1"/>
                </a:solidFill>
                <a:ln w="38100" cap="flat" cmpd="sng" algn="ctr">
                  <a:solidFill>
                    <a:srgbClr val="0432FF"/>
                  </a:solidFill>
                  <a:prstDash val="solid"/>
                  <a:round/>
                  <a:headEnd type="none" w="med" len="med"/>
                  <a:tailEnd type="arrow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</p:grpSp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51AAA72D-5006-4345-8E6C-E9FB31F74612}"/>
                  </a:ext>
                </a:extLst>
              </p:cNvPr>
              <p:cNvGrpSpPr/>
              <p:nvPr/>
            </p:nvGrpSpPr>
            <p:grpSpPr>
              <a:xfrm>
                <a:off x="7612229" y="1909366"/>
                <a:ext cx="621929" cy="981674"/>
                <a:chOff x="7612229" y="1909366"/>
                <a:chExt cx="621929" cy="981674"/>
              </a:xfrm>
            </p:grpSpPr>
            <p:cxnSp>
              <p:nvCxnSpPr>
                <p:cNvPr id="45" name="Straight Arrow Connector 44">
                  <a:extLst>
                    <a:ext uri="{FF2B5EF4-FFF2-40B4-BE49-F238E27FC236}">
                      <a16:creationId xmlns:a16="http://schemas.microsoft.com/office/drawing/2014/main" id="{4C66E410-7D9F-704A-B973-E20BA9840DFE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V="1">
                  <a:off x="7612229" y="2343967"/>
                  <a:ext cx="405814" cy="547073"/>
                </a:xfrm>
                <a:prstGeom prst="straightConnector1">
                  <a:avLst/>
                </a:prstGeom>
                <a:solidFill>
                  <a:schemeClr val="accent1"/>
                </a:solidFill>
                <a:ln w="38100" cap="flat" cmpd="sng" algn="ctr">
                  <a:solidFill>
                    <a:srgbClr val="0432FF"/>
                  </a:solidFill>
                  <a:prstDash val="solid"/>
                  <a:round/>
                  <a:headEnd type="none" w="med" len="med"/>
                  <a:tailEnd type="arrow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3" name="Rectangle 52">
                      <a:extLst>
                        <a:ext uri="{FF2B5EF4-FFF2-40B4-BE49-F238E27FC236}">
                          <a16:creationId xmlns:a16="http://schemas.microsoft.com/office/drawing/2014/main" id="{153D5D81-6701-5C4C-8417-7BDD807D405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666246" y="1909366"/>
                      <a:ext cx="567912" cy="461665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lang="en-US" altLang="zh-CN" b="0" i="1" smtClean="0">
                                    <a:solidFill>
                                      <a:srgbClr val="0432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altLang="zh-CN" b="0" i="1" smtClean="0">
                                        <a:solidFill>
                                          <a:srgbClr val="0432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b="0" i="1" smtClean="0">
                                        <a:solidFill>
                                          <a:srgbClr val="0432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zh-CN" b="0" i="1" smtClean="0">
                                    <a:solidFill>
                                      <a:srgbClr val="0432FF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altLang="zh-CN" b="0" i="1" smtClean="0">
                                    <a:solidFill>
                                      <a:srgbClr val="0432FF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bSup>
                          </m:oMath>
                        </m:oMathPara>
                      </a14:m>
                      <a:endParaRPr lang="en-US" dirty="0">
                        <a:solidFill>
                          <a:srgbClr val="0432FF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53" name="Rectangle 52">
                      <a:extLst>
                        <a:ext uri="{FF2B5EF4-FFF2-40B4-BE49-F238E27FC236}">
                          <a16:creationId xmlns:a16="http://schemas.microsoft.com/office/drawing/2014/main" id="{153D5D81-6701-5C4C-8417-7BDD807D4057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666246" y="1909366"/>
                      <a:ext cx="567912" cy="461665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 t="-18421" b="-263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F643B587-65EF-E349-9E14-3ED11F6DE86F}"/>
                  </a:ext>
                </a:extLst>
              </p:cNvPr>
              <p:cNvGrpSpPr/>
              <p:nvPr/>
            </p:nvGrpSpPr>
            <p:grpSpPr>
              <a:xfrm>
                <a:off x="6730075" y="2353130"/>
                <a:ext cx="2286340" cy="1440000"/>
                <a:chOff x="6730075" y="2353130"/>
                <a:chExt cx="2286340" cy="1440000"/>
              </a:xfrm>
            </p:grpSpPr>
            <p:sp>
              <p:nvSpPr>
                <p:cNvPr id="54" name="Arc 53">
                  <a:extLst>
                    <a:ext uri="{FF2B5EF4-FFF2-40B4-BE49-F238E27FC236}">
                      <a16:creationId xmlns:a16="http://schemas.microsoft.com/office/drawing/2014/main" id="{6D12601B-9E95-E846-B0F8-E64872008A0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V="1">
                  <a:off x="6730075" y="2353130"/>
                  <a:ext cx="1440000" cy="1440000"/>
                </a:xfrm>
                <a:prstGeom prst="arc">
                  <a:avLst>
                    <a:gd name="adj1" fmla="val 1951415"/>
                    <a:gd name="adj2" fmla="val 3171303"/>
                  </a:avLst>
                </a:prstGeom>
                <a:noFill/>
                <a:ln w="381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1" lang="en-US" sz="24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5" name="Rectangle 54">
                      <a:extLst>
                        <a:ext uri="{FF2B5EF4-FFF2-40B4-BE49-F238E27FC236}">
                          <a16:creationId xmlns:a16="http://schemas.microsoft.com/office/drawing/2014/main" id="{8C851B90-B421-4F44-96A1-3EA56C478FE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786078" y="2709591"/>
                      <a:ext cx="1230337" cy="461665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3200" dirty="0"/>
                    </a:p>
                  </p:txBody>
                </p:sp>
              </mc:Choice>
              <mc:Fallback xmlns="">
                <p:sp>
                  <p:nvSpPr>
                    <p:cNvPr id="55" name="Rectangle 54">
                      <a:extLst>
                        <a:ext uri="{FF2B5EF4-FFF2-40B4-BE49-F238E27FC236}">
                          <a16:creationId xmlns:a16="http://schemas.microsoft.com/office/drawing/2014/main" id="{8C851B90-B421-4F44-96A1-3EA56C478FE9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786078" y="2709591"/>
                      <a:ext cx="1230337" cy="461665"/>
                    </a:xfrm>
                    <a:prstGeom prst="rect">
                      <a:avLst/>
                    </a:prstGeom>
                    <a:blipFill>
                      <a:blip r:embed="rId10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349DCFBB-A978-3145-9EA6-CC745549C45D}"/>
                  </a:ext>
                </a:extLst>
              </p:cNvPr>
              <p:cNvSpPr/>
              <p:nvPr/>
            </p:nvSpPr>
            <p:spPr>
              <a:xfrm>
                <a:off x="179512" y="3662192"/>
                <a:ext cx="8496944" cy="270234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  <a:ea typeface="SimHei" panose="02010609060101010101" pitchFamily="49" charset="-122"/>
                        </a:rPr>
                        <m:t>𝐿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  <a:ea typeface="SimHei" panose="02010609060101010101" pitchFamily="49" charset="-122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SimHei" panose="02010609060101010101" pitchFamily="49" charset="-122"/>
                        </a:rPr>
                        <m:t>𝑚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SimHei" panose="02010609060101010101" pitchFamily="49" charset="-122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SimHei" panose="02010609060101010101" pitchFamily="49" charset="-122"/>
                            </a:rPr>
                            <m:t>𝑙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SimHei" panose="02010609060101010101" pitchFamily="49" charset="-122"/>
                            </a:rPr>
                            <m:t>2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SimHei" panose="02010609060101010101" pitchFamily="49" charset="-122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̇"/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SimHei" panose="02010609060101010101" pitchFamily="49" charset="-122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SimHei" panose="02010609060101010101" pitchFamily="49" charset="-122"/>
                                    </a:rPr>
                                    <m:t>𝜃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altLang="zh-CN" i="1">
                              <a:latin typeface="Cambria Math" panose="02040503050406030204" pitchFamily="18" charset="0"/>
                              <a:ea typeface="SimHei" panose="02010609060101010101" pitchFamily="49" charset="-122"/>
                            </a:rPr>
                            <m:t>+</m:t>
                          </m:r>
                          <m:f>
                            <m:fPr>
                              <m:type m:val="lin"/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SimHei" panose="02010609060101010101" pitchFamily="49" charset="-122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SimHei" panose="02010609060101010101" pitchFamily="49" charset="-122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SimHei" panose="02010609060101010101" pitchFamily="49" charset="-122"/>
                                        </a:rPr>
                                        <m:t>𝜃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SimHei" panose="02010609060101010101" pitchFamily="49" charset="-122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SimHei" panose="02010609060101010101" pitchFamily="49" charset="-122"/>
                                    </a:rPr>
                                    <m:t>2</m:t>
                                  </m:r>
                                </m:sup>
                              </m:sSubSup>
                            </m:num>
                            <m:den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</a:rPr>
                                <m:t>2</m:t>
                              </m:r>
                            </m:den>
                          </m:f>
                          <m:r>
                            <a:rPr lang="en-US" altLang="zh-CN" i="1">
                              <a:latin typeface="Cambria Math" panose="02040503050406030204" pitchFamily="18" charset="0"/>
                              <a:ea typeface="SimHei" panose="02010609060101010101" pitchFamily="49" charset="-122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̇"/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SimHei" panose="02010609060101010101" pitchFamily="49" charset="-122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SimHei" panose="02010609060101010101" pitchFamily="49" charset="-122"/>
                                    </a:rPr>
                                    <m:t>𝜃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̇"/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SimHei" panose="02010609060101010101" pitchFamily="49" charset="-122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SimHei" panose="02010609060101010101" pitchFamily="49" charset="-122"/>
                                    </a:rPr>
                                    <m:t>𝜃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</a:rPr>
                                <m:t>2</m:t>
                              </m:r>
                            </m:sub>
                          </m:sSub>
                          <m:func>
                            <m:func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SimHei" panose="02010609060101010101" pitchFamily="49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SimHei" panose="02010609060101010101" pitchFamily="49" charset="-122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SimHei" panose="02010609060101010101" pitchFamily="49" charset="-122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SimHei" panose="02010609060101010101" pitchFamily="49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SimHei" panose="02010609060101010101" pitchFamily="49" charset="-122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SimHei" panose="02010609060101010101" pitchFamily="49" charset="-122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</a:rPr>
                                <m:t>)</m:t>
                              </m:r>
                            </m:e>
                          </m:func>
                        </m:e>
                      </m:d>
                    </m:oMath>
                  </m:oMathPara>
                </a14:m>
                <a:endParaRPr lang="en-US" altLang="zh-CN" b="0" i="1" dirty="0">
                  <a:latin typeface="Cambria Math" panose="02040503050406030204" pitchFamily="18" charset="0"/>
                  <a:ea typeface="SimHei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𝑚𝑔𝑙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(2</m:t>
                      </m:r>
                      <m:func>
                        <m:funcPr>
                          <m:ctrlPr>
                            <a:rPr lang="zh-CN" alt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lang="zh-CN" alt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zh-CN" altLang="en-US" b="0" i="1" smtClean="0">
                                  <a:latin typeface="Cambria Math" panose="02040503050406030204" pitchFamily="18" charset="0"/>
                                </a:rPr>
                                <m:t>               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US" dirty="0"/>
              </a:p>
              <a:p>
                <a:pPr>
                  <a:lnSpc>
                    <a:spcPct val="150000"/>
                  </a:lnSpc>
                </a:pPr>
                <a:r>
                  <a:rPr lang="zh-CN" altLang="en-US" dirty="0"/>
                  <a:t>代入拉格朗日方程，得到运动微分方程</a:t>
                </a:r>
                <a:endParaRPr lang="en-US" altLang="zh-CN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sSup>
                        <m:sSupPr>
                          <m:ctrlPr>
                            <a:rPr lang="en-US" altLang="zh-CN" sz="2000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p>
                          <m:r>
                            <a:rPr lang="en-US" altLang="zh-CN" sz="2000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f>
                        <m:fPr>
                          <m:ctrlPr>
                            <a:rPr lang="en-US" altLang="zh-CN" sz="2000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altLang="zh-CN" sz="2000" b="0" i="0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altLang="zh-CN" sz="2000" b="0" i="0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US" altLang="zh-CN" sz="2000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altLang="zh-CN" sz="2000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i="1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altLang="zh-CN" sz="2000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̇"/>
                                  <m:ctrlPr>
                                    <a:rPr lang="en-US" altLang="zh-CN" sz="2000" i="1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000" i="1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sz="2000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000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2000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̇"/>
                                  <m:ctrlPr>
                                    <a:rPr lang="en-US" altLang="zh-CN" sz="2000" i="1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  <a:ea typeface="SimHei" panose="02010609060101010101" pitchFamily="49" charset="-122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000" i="1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  <a:ea typeface="SimHei" panose="02010609060101010101" pitchFamily="49" charset="-122"/>
                                    </a:rPr>
                                    <m:t>𝜃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sz="2000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</a:rPr>
                                <m:t>2</m:t>
                              </m:r>
                            </m:sub>
                          </m:sSub>
                          <m:func>
                            <m:funcPr>
                              <m:ctrlPr>
                                <a:rPr lang="zh-CN" altLang="en-US" sz="2000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00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altLang="zh-CN" sz="2000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CN" sz="2000" i="1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  <a:ea typeface="SimHei" panose="02010609060101010101" pitchFamily="49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  <a:ea typeface="SimHei" panose="02010609060101010101" pitchFamily="49" charset="-122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  <a:ea typeface="SimHei" panose="02010609060101010101" pitchFamily="49" charset="-122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CN" sz="2000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sz="2000" i="1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  <a:ea typeface="SimHei" panose="02010609060101010101" pitchFamily="49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  <a:ea typeface="SimHei" panose="02010609060101010101" pitchFamily="49" charset="-122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  <a:ea typeface="SimHei" panose="02010609060101010101" pitchFamily="49" charset="-122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sz="2000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</a:rPr>
                                <m:t>)</m:t>
                              </m:r>
                            </m:e>
                          </m:func>
                        </m:e>
                      </m:d>
                      <m:r>
                        <a:rPr lang="en-US" altLang="zh-CN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sSup>
                            <m:sSupPr>
                              <m:ctrlPr>
                                <a:rPr lang="en-US" altLang="zh-CN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p>
                              <m:r>
                                <a:rPr lang="en-US" altLang="zh-CN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altLang="zh-CN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̇"/>
                                  <m:ctrlPr>
                                    <a:rPr lang="en-US" altLang="zh-CN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SimHei" panose="02010609060101010101" pitchFamily="49" charset="-122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SimHei" panose="02010609060101010101" pitchFamily="49" charset="-122"/>
                                    </a:rPr>
                                    <m:t>𝜃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̇"/>
                                  <m:ctrlPr>
                                    <a:rPr lang="en-US" altLang="zh-CN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SimHei" panose="02010609060101010101" pitchFamily="49" charset="-122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SimHei" panose="02010609060101010101" pitchFamily="49" charset="-122"/>
                                    </a:rPr>
                                    <m:t>𝜃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</a:rPr>
                                <m:t>2</m:t>
                              </m:r>
                            </m:sub>
                          </m:sSub>
                          <m:func>
                            <m:funcPr>
                              <m:ctrlPr>
                                <a:rPr lang="zh-CN" altLang="en-US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0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zh-CN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SimHei" panose="02010609060101010101" pitchFamily="49" charset="-122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SimHei" panose="02010609060101010101" pitchFamily="49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SimHei" panose="02010609060101010101" pitchFamily="49" charset="-122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altLang="zh-CN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SimHei" panose="02010609060101010101" pitchFamily="49" charset="-122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altLang="zh-CN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SimHei" panose="02010609060101010101" pitchFamily="49" charset="-122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zh-CN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SimHei" panose="02010609060101010101" pitchFamily="49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SimHei" panose="02010609060101010101" pitchFamily="49" charset="-122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altLang="zh-CN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SimHei" panose="02010609060101010101" pitchFamily="49" charset="-122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  <m: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SimHei" panose="02010609060101010101" pitchFamily="49" charset="-122"/>
                            </a:rPr>
                            <m:t>+2</m:t>
                          </m:r>
                          <m: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SimHei" panose="02010609060101010101" pitchFamily="49" charset="-122"/>
                            </a:rPr>
                            <m:t>𝑚𝑔𝑙</m:t>
                          </m:r>
                          <m:func>
                            <m:funcPr>
                              <m:ctrlPr>
                                <a:rPr lang="zh-CN" altLang="en-US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0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</a:rPr>
                                <m:t>sin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altLang="zh-CN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SimHei" panose="02010609060101010101" pitchFamily="49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SimHei" panose="02010609060101010101" pitchFamily="49" charset="-122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SimHei" panose="02010609060101010101" pitchFamily="49" charset="-122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func>
                        </m:e>
                      </m:d>
                      <m:r>
                        <a:rPr lang="en-US" altLang="zh-CN" sz="2000" i="1">
                          <a:latin typeface="Cambria Math" panose="02040503050406030204" pitchFamily="18" charset="0"/>
                          <a:ea typeface="SimHei" panose="02010609060101010101" pitchFamily="49" charset="-122"/>
                        </a:rPr>
                        <m:t>=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SimHei" panose="02010609060101010101" pitchFamily="49" charset="-122"/>
                        </a:rPr>
                        <m:t>0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349DCFBB-A978-3145-9EA6-CC745549C4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512" y="3662192"/>
                <a:ext cx="8496944" cy="2702343"/>
              </a:xfrm>
              <a:prstGeom prst="rect">
                <a:avLst/>
              </a:prstGeom>
              <a:blipFill>
                <a:blip r:embed="rId11"/>
                <a:stretch>
                  <a:fillRect l="-1045" t="-154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E02C0B11-E071-884B-AB11-29196A2838A9}"/>
                  </a:ext>
                </a:extLst>
              </p:cNvPr>
              <p:cNvSpPr/>
              <p:nvPr/>
            </p:nvSpPr>
            <p:spPr>
              <a:xfrm>
                <a:off x="6303844" y="4567901"/>
                <a:ext cx="2348463" cy="822854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wrap="non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i="1" dirty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SimHei" panose="02010609060101010101" pitchFamily="49" charset="-122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altLang="zh-CN" i="1" dirty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SimHei" panose="02010609060101010101" pitchFamily="49" charset="-122"/>
                            </a:rPr>
                            <m:t>d</m:t>
                          </m:r>
                        </m:num>
                        <m:den>
                          <m:r>
                            <a:rPr lang="en-US" altLang="zh-CN" i="1" dirty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SimHei" panose="02010609060101010101" pitchFamily="49" charset="-122"/>
                            </a:rPr>
                            <m:t>𝑑𝑡</m:t>
                          </m:r>
                        </m:den>
                      </m:f>
                      <m:f>
                        <m:fPr>
                          <m:ctrlPr>
                            <a:rPr lang="en-US" altLang="zh-CN" i="1" dirty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SimHei" panose="02010609060101010101" pitchFamily="49" charset="-122"/>
                            </a:rPr>
                          </m:ctrlPr>
                        </m:fPr>
                        <m:num>
                          <m:r>
                            <a:rPr lang="en-US" altLang="zh-CN" i="1" dirty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SimHei" panose="02010609060101010101" pitchFamily="49" charset="-122"/>
                            </a:rPr>
                            <m:t>𝜕</m:t>
                          </m:r>
                          <m:r>
                            <a:rPr lang="en-US" altLang="zh-CN" i="1" dirty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SimHei" panose="02010609060101010101" pitchFamily="49" charset="-122"/>
                            </a:rPr>
                            <m:t>𝐿</m:t>
                          </m:r>
                        </m:num>
                        <m:den>
                          <m:r>
                            <a:rPr lang="en-US" altLang="zh-CN" i="1" dirty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SimHei" panose="02010609060101010101" pitchFamily="49" charset="-122"/>
                            </a:rPr>
                            <m:t>𝜕</m:t>
                          </m:r>
                          <m:acc>
                            <m:accPr>
                              <m:chr m:val="̇"/>
                              <m:ctrlPr>
                                <a:rPr lang="en-US" altLang="zh-CN" i="1" dirty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</a:rPr>
                              </m:ctrlPr>
                            </m:accPr>
                            <m:e>
                              <m:r>
                                <a:rPr lang="en-US" altLang="zh-CN" i="1" dirty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</a:rPr>
                                <m:t>𝜃</m:t>
                              </m:r>
                            </m:e>
                          </m:acc>
                        </m:den>
                      </m:f>
                      <m:r>
                        <a:rPr lang="en-US" altLang="zh-CN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SimHei" panose="02010609060101010101" pitchFamily="49" charset="-122"/>
                        </a:rPr>
                        <m:t>−</m:t>
                      </m:r>
                      <m:f>
                        <m:fPr>
                          <m:ctrlPr>
                            <a:rPr lang="en-US" altLang="zh-CN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SimHei" panose="02010609060101010101" pitchFamily="49" charset="-122"/>
                            </a:rPr>
                          </m:ctrlPr>
                        </m:fPr>
                        <m:num>
                          <m:r>
                            <a:rPr lang="en-US" altLang="zh-CN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SimHei" panose="02010609060101010101" pitchFamily="49" charset="-122"/>
                            </a:rPr>
                            <m:t>𝜕</m:t>
                          </m:r>
                          <m:r>
                            <a:rPr lang="en-US" altLang="zh-CN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SimHei" panose="02010609060101010101" pitchFamily="49" charset="-122"/>
                            </a:rPr>
                            <m:t>𝐿</m:t>
                          </m:r>
                        </m:num>
                        <m:den>
                          <m:r>
                            <a:rPr lang="en-US" altLang="zh-CN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SimHei" panose="02010609060101010101" pitchFamily="49" charset="-122"/>
                            </a:rPr>
                            <m:t>𝜕𝜃</m:t>
                          </m:r>
                        </m:den>
                      </m:f>
                      <m:r>
                        <a:rPr lang="en-US" altLang="zh-CN" i="1" dirty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  <a:ea typeface="SimHei" panose="02010609060101010101" pitchFamily="49" charset="-122"/>
                        </a:rPr>
                        <m:t>=0</m:t>
                      </m:r>
                    </m:oMath>
                  </m:oMathPara>
                </a14:m>
                <a:endParaRPr lang="en-US" altLang="zh-CN" dirty="0">
                  <a:solidFill>
                    <a:srgbClr val="0432FF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E02C0B11-E071-884B-AB11-29196A2838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3844" y="4567901"/>
                <a:ext cx="2348463" cy="822854"/>
              </a:xfrm>
              <a:prstGeom prst="rect">
                <a:avLst/>
              </a:prstGeom>
              <a:blipFill>
                <a:blip r:embed="rId12"/>
                <a:stretch>
                  <a:fillRect b="-6154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灯片编号占位符 16">
            <a:extLst>
              <a:ext uri="{FF2B5EF4-FFF2-40B4-BE49-F238E27FC236}">
                <a16:creationId xmlns:a16="http://schemas.microsoft.com/office/drawing/2014/main" id="{24F7D452-F7BD-447B-B6A0-EBA504A08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8446281-1404-0546-B560-F408992A2079}" type="slidenum">
              <a:rPr lang="en-US" altLang="zh-CN" smtClean="0"/>
              <a:pPr>
                <a:defRPr/>
              </a:pPr>
              <a:t>38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42067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BD32433-9604-FE46-9AB4-86E03E693531}"/>
              </a:ext>
            </a:extLst>
          </p:cNvPr>
          <p:cNvSpPr/>
          <p:nvPr/>
        </p:nvSpPr>
        <p:spPr bwMode="auto">
          <a:xfrm>
            <a:off x="3563888" y="9375"/>
            <a:ext cx="5472608" cy="352839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19719C73-65E3-D943-8491-C9D845F1499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3490" y="1124744"/>
                <a:ext cx="6292478" cy="4464496"/>
              </a:xfrm>
              <a:solidFill>
                <a:schemeClr val="bg1"/>
              </a:solidFill>
            </p:spPr>
            <p:txBody>
              <a:bodyPr/>
              <a:lstStyle/>
              <a:p>
                <a:pPr marL="0" indent="0">
                  <a:lnSpc>
                    <a:spcPct val="125000"/>
                  </a:lnSpc>
                  <a:buNone/>
                </a:pPr>
                <a:r>
                  <a:rPr lang="zh-CN" altLang="en-US" sz="2400" dirty="0">
                    <a:solidFill>
                      <a:srgbClr val="0432FF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选定独立参数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  <a:ea typeface="SimHei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  <a:ea typeface="SimHei" panose="02010609060101010101" pitchFamily="49" charset="-122"/>
                          </a:rPr>
                          <m:t>𝜃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  <a:ea typeface="SimHei" panose="02010609060101010101" pitchFamily="49" charset="-122"/>
                          </a:rPr>
                          <m:t>1</m:t>
                        </m:r>
                      </m:sub>
                    </m:sSub>
                    <m:r>
                      <a:rPr lang="en-US" altLang="zh-CN" sz="2400" b="0" i="1" smtClean="0">
                        <a:solidFill>
                          <a:srgbClr val="0432FF"/>
                        </a:solidFill>
                        <a:latin typeface="Cambria Math" panose="02040503050406030204" pitchFamily="18" charset="0"/>
                        <a:ea typeface="SimHei" panose="02010609060101010101" pitchFamily="49" charset="-122"/>
                      </a:rPr>
                      <m:t>,</m:t>
                    </m:r>
                    <m:sSub>
                      <m:sSubPr>
                        <m:ctrlPr>
                          <a:rPr lang="en-US" altLang="zh-CN" sz="2400" b="0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  <a:ea typeface="SimHei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  <a:ea typeface="SimHei" panose="02010609060101010101" pitchFamily="49" charset="-122"/>
                          </a:rPr>
                          <m:t>𝜃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  <a:ea typeface="SimHei" panose="02010609060101010101" pitchFamily="49" charset="-122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sz="2400" b="0" dirty="0">
                    <a:solidFill>
                      <a:srgbClr val="0432FF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，</a:t>
                </a:r>
                <a:r>
                  <a:rPr lang="zh-CN" altLang="en-US" sz="2400" dirty="0">
                    <a:solidFill>
                      <a:srgbClr val="0432FF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写出动能、势能</a:t>
                </a:r>
                <a:endParaRPr lang="en-US" altLang="zh-CN" sz="2400" dirty="0">
                  <a:solidFill>
                    <a:srgbClr val="0432FF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zh-CN" altLang="en-US" sz="2400" dirty="0">
                    <a:latin typeface="SimHei" panose="02010609060101010101" pitchFamily="49" charset="-122"/>
                    <a:ea typeface="SimHei" panose="02010609060101010101" pitchFamily="49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  <a:ea typeface="SimHei" panose="02010609060101010101" pitchFamily="49" charset="-122"/>
                      </a:rPr>
                      <m:t>𝐿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SimHei" panose="02010609060101010101" pitchFamily="49" charset="-122"/>
                      </a:rPr>
                      <m:t>=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SimHei" panose="02010609060101010101" pitchFamily="49" charset="-122"/>
                      </a:rPr>
                      <m:t>𝑚</m:t>
                    </m:r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SimHei" panose="02010609060101010101" pitchFamily="49" charset="-122"/>
                          </a:rPr>
                        </m:ctrlPr>
                      </m:s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ea typeface="SimHei" panose="02010609060101010101" pitchFamily="49" charset="-122"/>
                          </a:rPr>
                          <m:t>𝑙</m:t>
                        </m:r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  <a:ea typeface="SimHei" panose="02010609060101010101" pitchFamily="49" charset="-122"/>
                          </a:rPr>
                          <m:t>2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SimHei" panose="02010609060101010101" pitchFamily="49" charset="-122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SimHei" panose="02010609060101010101" pitchFamily="49" charset="-122"/>
                              </a:rPr>
                            </m:ctrlPr>
                          </m:sSubSupPr>
                          <m:e>
                            <m:acc>
                              <m:accPr>
                                <m:chr m:val="̇"/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  <a:ea typeface="SimHei" panose="02010609060101010101" pitchFamily="49" charset="-122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  <a:ea typeface="SimHei" panose="02010609060101010101" pitchFamily="49" charset="-122"/>
                                  </a:rPr>
                                  <m:t>𝜃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SimHei" panose="02010609060101010101" pitchFamily="49" charset="-122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SimHei" panose="02010609060101010101" pitchFamily="49" charset="-122"/>
                              </a:rPr>
                              <m:t>2</m:t>
                            </m:r>
                          </m:sup>
                        </m:sSubSup>
                        <m:r>
                          <a:rPr lang="en-US" altLang="zh-CN" sz="2400" i="1">
                            <a:latin typeface="Cambria Math" panose="02040503050406030204" pitchFamily="18" charset="0"/>
                            <a:ea typeface="SimHei" panose="02010609060101010101" pitchFamily="49" charset="-122"/>
                          </a:rPr>
                          <m:t>+</m:t>
                        </m:r>
                        <m:f>
                          <m:fPr>
                            <m:type m:val="lin"/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SimHei" panose="02010609060101010101" pitchFamily="49" charset="-122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  <a:ea typeface="SimHei" panose="02010609060101010101" pitchFamily="49" charset="-122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̇"/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  <a:ea typeface="SimHei" panose="02010609060101010101" pitchFamily="49" charset="-122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  <a:ea typeface="SimHei" panose="02010609060101010101" pitchFamily="49" charset="-122"/>
                                      </a:rPr>
                                      <m:t>𝜃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  <a:ea typeface="SimHei" panose="02010609060101010101" pitchFamily="49" charset="-122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  <a:ea typeface="SimHei" panose="02010609060101010101" pitchFamily="49" charset="-122"/>
                                  </a:rPr>
                                  <m:t>2</m:t>
                                </m:r>
                              </m:sup>
                            </m:sSubSup>
                          </m:num>
                          <m:den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SimHei" panose="02010609060101010101" pitchFamily="49" charset="-122"/>
                              </a:rPr>
                              <m:t>2</m:t>
                            </m:r>
                          </m:den>
                        </m:f>
                        <m:r>
                          <a:rPr lang="en-US" altLang="zh-CN" sz="2400" i="1">
                            <a:latin typeface="Cambria Math" panose="02040503050406030204" pitchFamily="18" charset="0"/>
                            <a:ea typeface="SimHei" panose="02010609060101010101" pitchFamily="49" charset="-122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SimHei" panose="02010609060101010101" pitchFamily="49" charset="-122"/>
                              </a:rPr>
                            </m:ctrlPr>
                          </m:sSubPr>
                          <m:e>
                            <m:acc>
                              <m:accPr>
                                <m:chr m:val="̇"/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  <a:ea typeface="SimHei" panose="02010609060101010101" pitchFamily="49" charset="-122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  <a:ea typeface="SimHei" panose="02010609060101010101" pitchFamily="49" charset="-122"/>
                                  </a:rPr>
                                  <m:t>𝜃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SimHei" panose="02010609060101010101" pitchFamily="49" charset="-122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SimHei" panose="02010609060101010101" pitchFamily="49" charset="-122"/>
                              </a:rPr>
                            </m:ctrlPr>
                          </m:sSubPr>
                          <m:e>
                            <m:acc>
                              <m:accPr>
                                <m:chr m:val="̇"/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  <a:ea typeface="SimHei" panose="02010609060101010101" pitchFamily="49" charset="-122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  <a:ea typeface="SimHei" panose="02010609060101010101" pitchFamily="49" charset="-122"/>
                                  </a:rPr>
                                  <m:t>𝜃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SimHei" panose="02010609060101010101" pitchFamily="49" charset="-122"/>
                              </a:rPr>
                              <m:t>2</m:t>
                            </m:r>
                          </m:sub>
                        </m:sSub>
                        <m:func>
                          <m:func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  <a:ea typeface="SimHei" panose="02010609060101010101" pitchFamily="49" charset="-122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2400">
                                <a:latin typeface="Cambria Math" panose="02040503050406030204" pitchFamily="18" charset="0"/>
                                <a:ea typeface="SimHei" panose="02010609060101010101" pitchFamily="49" charset="-122"/>
                              </a:rPr>
                              <m:t>cos</m:t>
                            </m:r>
                          </m:fName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SimHei" panose="02010609060101010101" pitchFamily="49" charset="-122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  <a:ea typeface="SimHei" panose="02010609060101010101" pitchFamily="49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  <a:ea typeface="SimHei" panose="02010609060101010101" pitchFamily="49" charset="-122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  <a:ea typeface="SimHei" panose="02010609060101010101" pitchFamily="49" charset="-122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SimHei" panose="02010609060101010101" pitchFamily="49" charset="-122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  <a:ea typeface="SimHei" panose="02010609060101010101" pitchFamily="49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  <a:ea typeface="SimHei" panose="02010609060101010101" pitchFamily="49" charset="-122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  <a:ea typeface="SimHei" panose="02010609060101010101" pitchFamily="49" charset="-122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SimHei" panose="02010609060101010101" pitchFamily="49" charset="-122"/>
                              </a:rPr>
                              <m:t>)</m:t>
                            </m:r>
                          </m:e>
                        </m:func>
                      </m:e>
                    </m:d>
                  </m:oMath>
                </a14:m>
                <a:endParaRPr lang="en-US" altLang="zh-CN" sz="2400" i="1" dirty="0"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zh-CN" altLang="en-US" sz="2400" dirty="0">
                    <a:latin typeface="SimHei" panose="02010609060101010101" pitchFamily="49" charset="-122"/>
                    <a:ea typeface="SimHei" panose="02010609060101010101" pitchFamily="49" charset="-122"/>
                  </a:rPr>
                  <a:t>      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𝑚𝑔𝑙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(2</m:t>
                    </m:r>
                    <m:func>
                      <m:func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+</m:t>
                        </m:r>
                        <m:func>
                          <m:func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240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               </m:t>
                            </m:r>
                          </m:e>
                        </m:func>
                      </m:e>
                    </m:func>
                  </m:oMath>
                </a14:m>
                <a:endParaRPr lang="en-US" altLang="zh-CN" sz="2400" b="0" dirty="0"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zh-CN" altLang="en-US" sz="2400" dirty="0">
                    <a:solidFill>
                      <a:srgbClr val="0432FF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代入拉格朗日方程，得到运动微分方程</a:t>
                </a:r>
                <a:endParaRPr lang="en-US" altLang="zh-CN" sz="2400" dirty="0">
                  <a:solidFill>
                    <a:srgbClr val="0432FF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  <a:buFont typeface="Wingdings" pitchFamily="2" charset="2"/>
                  <a:buChar char="Ø"/>
                </a:pPr>
                <a:r>
                  <a:rPr lang="zh-CN" altLang="en-US" sz="2400" b="0" dirty="0">
                    <a:latin typeface="SimHei" panose="02010609060101010101" pitchFamily="49" charset="-122"/>
                    <a:ea typeface="SimHei" panose="02010609060101010101" pitchFamily="49" charset="-122"/>
                  </a:rPr>
                  <a:t>自由度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 panose="02040503050406030204" pitchFamily="18" charset="0"/>
                        <a:ea typeface="SimHei" panose="02010609060101010101" pitchFamily="49" charset="-122"/>
                      </a:rPr>
                      <m:t>=</m:t>
                    </m:r>
                    <m:r>
                      <a:rPr lang="en-US" altLang="zh-CN" sz="2400" b="0" i="0" dirty="0" smtClean="0">
                        <a:latin typeface="Cambria Math" panose="02040503050406030204" pitchFamily="18" charset="0"/>
                        <a:ea typeface="SimHei" panose="02010609060101010101" pitchFamily="49" charset="-122"/>
                      </a:rPr>
                      <m:t>2</m:t>
                    </m:r>
                  </m:oMath>
                </a14:m>
                <a:r>
                  <a:rPr lang="zh-CN" altLang="en-US" sz="2400" b="0" dirty="0">
                    <a:latin typeface="SimHei" panose="02010609060101010101" pitchFamily="49" charset="-122"/>
                    <a:ea typeface="SimHei" panose="02010609060101010101" pitchFamily="49" charset="-122"/>
                  </a:rPr>
                  <a:t> 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SimHei" panose="02010609060101010101" pitchFamily="49" charset="-122"/>
                      </a:rPr>
                      <m:t>⟹</m:t>
                    </m:r>
                  </m:oMath>
                </a14:m>
                <a:r>
                  <a:rPr lang="zh-CN" altLang="en-US" sz="2400" b="0" dirty="0">
                    <a:latin typeface="SimHei" panose="02010609060101010101" pitchFamily="49" charset="-122"/>
                    <a:ea typeface="SimHei" panose="02010609060101010101" pitchFamily="49" charset="-122"/>
                  </a:rPr>
                  <a:t> 两个方程，无需约束力</a:t>
                </a:r>
                <a:endParaRPr lang="en-US" altLang="zh-CN" sz="2400" b="0" dirty="0"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  <a:buFont typeface="Wingdings" pitchFamily="2" charset="2"/>
                  <a:buChar char="Ø"/>
                </a:pPr>
                <a:r>
                  <a:rPr lang="zh-CN" altLang="en-US" sz="2400" b="0" dirty="0">
                    <a:latin typeface="SimHei" panose="02010609060101010101" pitchFamily="49" charset="-122"/>
                    <a:ea typeface="SimHei" panose="02010609060101010101" pitchFamily="49" charset="-122"/>
                  </a:rPr>
                  <a:t>代入基本方程中的变量只涉及一阶导数</a:t>
                </a:r>
                <a:endParaRPr lang="en-US" altLang="zh-CN" sz="2400" b="0" dirty="0"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  <a:buFont typeface="Wingdings" pitchFamily="2" charset="2"/>
                  <a:buChar char="Ø"/>
                </a:pPr>
                <a:r>
                  <a:rPr lang="zh-CN" altLang="en-US" sz="2400" dirty="0">
                    <a:latin typeface="SimHei" panose="02010609060101010101" pitchFamily="49" charset="-122"/>
                    <a:ea typeface="SimHei" panose="02010609060101010101" pitchFamily="49" charset="-122"/>
                  </a:rPr>
                  <a:t>不涉及复杂的受力分析</a:t>
                </a:r>
                <a:endParaRPr lang="en-US" altLang="zh-CN" sz="2400" b="0" dirty="0"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19719C73-65E3-D943-8491-C9D845F1499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3490" y="1124744"/>
                <a:ext cx="6292478" cy="4464496"/>
              </a:xfrm>
              <a:blipFill>
                <a:blip r:embed="rId2"/>
                <a:stretch>
                  <a:fillRect l="-1550" t="-5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Box 5">
            <a:extLst>
              <a:ext uri="{FF2B5EF4-FFF2-40B4-BE49-F238E27FC236}">
                <a16:creationId xmlns:a16="http://schemas.microsoft.com/office/drawing/2014/main" id="{066E2A8A-5F35-9A43-807A-1B20FE7735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411" y="317744"/>
            <a:ext cx="4852610" cy="523220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dirty="0">
                <a:ea typeface="黑体" panose="02010609060101010101" pitchFamily="49" charset="-122"/>
              </a:rPr>
              <a:t>双摆问题的分析力学解法小结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1B26663-B584-A843-B3D9-D7F0EE8157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4" y="188640"/>
            <a:ext cx="3281240" cy="3477438"/>
          </a:xfrm>
          <a:prstGeom prst="rect">
            <a:avLst/>
          </a:prstGeom>
        </p:spPr>
      </p:pic>
      <p:sp>
        <p:nvSpPr>
          <p:cNvPr id="9" name="Arc 8">
            <a:extLst>
              <a:ext uri="{FF2B5EF4-FFF2-40B4-BE49-F238E27FC236}">
                <a16:creationId xmlns:a16="http://schemas.microsoft.com/office/drawing/2014/main" id="{E256CE6E-04AF-E94A-AC09-52B3ED939892}"/>
              </a:ext>
            </a:extLst>
          </p:cNvPr>
          <p:cNvSpPr>
            <a:spLocks noChangeAspect="1"/>
          </p:cNvSpPr>
          <p:nvPr/>
        </p:nvSpPr>
        <p:spPr bwMode="auto">
          <a:xfrm flipV="1">
            <a:off x="4375959" y="-1035256"/>
            <a:ext cx="2160000" cy="2160000"/>
          </a:xfrm>
          <a:prstGeom prst="arc">
            <a:avLst>
              <a:gd name="adj1" fmla="val 16200000"/>
              <a:gd name="adj2" fmla="val 17583057"/>
            </a:avLst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1DA603D2-BC47-6146-952A-CBA382A462BD}"/>
                  </a:ext>
                </a:extLst>
              </p:cNvPr>
              <p:cNvSpPr/>
              <p:nvPr/>
            </p:nvSpPr>
            <p:spPr>
              <a:xfrm>
                <a:off x="5511102" y="1191370"/>
                <a:ext cx="684355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1DA603D2-BC47-6146-952A-CBA382A462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1102" y="1191370"/>
                <a:ext cx="684355" cy="584775"/>
              </a:xfrm>
              <a:prstGeom prst="rect">
                <a:avLst/>
              </a:prstGeom>
              <a:blipFill>
                <a:blip r:embed="rId4"/>
                <a:stretch>
                  <a:fillRect b="-42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Arc 10">
            <a:extLst>
              <a:ext uri="{FF2B5EF4-FFF2-40B4-BE49-F238E27FC236}">
                <a16:creationId xmlns:a16="http://schemas.microsoft.com/office/drawing/2014/main" id="{6EF55EBE-1407-424B-9A21-F1F140438DC6}"/>
              </a:ext>
            </a:extLst>
          </p:cNvPr>
          <p:cNvSpPr>
            <a:spLocks noChangeAspect="1"/>
          </p:cNvSpPr>
          <p:nvPr/>
        </p:nvSpPr>
        <p:spPr bwMode="auto">
          <a:xfrm flipV="1">
            <a:off x="5483037" y="1017090"/>
            <a:ext cx="1440000" cy="1440000"/>
          </a:xfrm>
          <a:prstGeom prst="arc">
            <a:avLst>
              <a:gd name="adj1" fmla="val 16200000"/>
              <a:gd name="adj2" fmla="val 19029943"/>
            </a:avLst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C9584192-A9AE-4A43-9A54-9ECCEF7F81D5}"/>
                  </a:ext>
                </a:extLst>
              </p:cNvPr>
              <p:cNvSpPr/>
              <p:nvPr/>
            </p:nvSpPr>
            <p:spPr>
              <a:xfrm>
                <a:off x="6345968" y="2343967"/>
                <a:ext cx="693844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C9584192-A9AE-4A43-9A54-9ECCEF7F81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5968" y="2343967"/>
                <a:ext cx="693844" cy="584775"/>
              </a:xfrm>
              <a:prstGeom prst="rect">
                <a:avLst/>
              </a:prstGeom>
              <a:blipFill>
                <a:blip r:embed="rId5"/>
                <a:stretch>
                  <a:fillRect b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78303BFB-08A5-F64D-A46C-75E5754675B6}"/>
                  </a:ext>
                </a:extLst>
              </p:cNvPr>
              <p:cNvSpPr/>
              <p:nvPr/>
            </p:nvSpPr>
            <p:spPr>
              <a:xfrm>
                <a:off x="6855242" y="1925549"/>
                <a:ext cx="36913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  <a:ea typeface="SimHei" panose="02010609060101010101" pitchFamily="49" charset="-122"/>
                        </a:rPr>
                        <m:t>𝑙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78303BFB-08A5-F64D-A46C-75E5754675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5242" y="1925549"/>
                <a:ext cx="369139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4C5A459-09F4-8942-AAE1-774444CDDBB6}"/>
              </a:ext>
            </a:extLst>
          </p:cNvPr>
          <p:cNvCxnSpPr/>
          <p:nvPr/>
        </p:nvCxnSpPr>
        <p:spPr bwMode="auto">
          <a:xfrm>
            <a:off x="6228184" y="1846183"/>
            <a:ext cx="588240" cy="136691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B83F2E1-6EE4-7941-AE6C-E9AA74DEABCE}"/>
              </a:ext>
            </a:extLst>
          </p:cNvPr>
          <p:cNvGrpSpPr/>
          <p:nvPr/>
        </p:nvGrpSpPr>
        <p:grpSpPr>
          <a:xfrm>
            <a:off x="6228184" y="987001"/>
            <a:ext cx="2788231" cy="2806129"/>
            <a:chOff x="6228184" y="987001"/>
            <a:chExt cx="2788231" cy="2806129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514D4490-6915-724E-BC20-9B7B98D80FAA}"/>
                </a:ext>
              </a:extLst>
            </p:cNvPr>
            <p:cNvGrpSpPr/>
            <p:nvPr/>
          </p:nvGrpSpPr>
          <p:grpSpPr>
            <a:xfrm>
              <a:off x="6228184" y="987001"/>
              <a:ext cx="2682289" cy="1908609"/>
              <a:chOff x="6228184" y="987001"/>
              <a:chExt cx="2682289" cy="1908609"/>
            </a:xfrm>
          </p:grpSpPr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07F68201-41C7-1A4E-82E7-3A7DB9332489}"/>
                  </a:ext>
                </a:extLst>
              </p:cNvPr>
              <p:cNvGrpSpPr/>
              <p:nvPr/>
            </p:nvGrpSpPr>
            <p:grpSpPr>
              <a:xfrm>
                <a:off x="6228184" y="987001"/>
                <a:ext cx="1129466" cy="859183"/>
                <a:chOff x="6228184" y="987001"/>
                <a:chExt cx="1129466" cy="859183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" name="Rectangle 1">
                      <a:extLst>
                        <a:ext uri="{FF2B5EF4-FFF2-40B4-BE49-F238E27FC236}">
                          <a16:creationId xmlns:a16="http://schemas.microsoft.com/office/drawing/2014/main" id="{52979D54-1D37-4D42-9B5C-A3CBA5B4443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96855" y="987001"/>
                      <a:ext cx="560795" cy="461665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zh-CN" b="0" i="1" smtClean="0">
                                    <a:solidFill>
                                      <a:srgbClr val="0432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altLang="zh-CN" b="0" i="1" smtClean="0">
                                        <a:solidFill>
                                          <a:srgbClr val="0432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b="0" i="1" smtClean="0">
                                        <a:solidFill>
                                          <a:srgbClr val="0432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zh-CN" b="0" i="1" smtClean="0">
                                    <a:solidFill>
                                      <a:srgbClr val="0432FF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>
                        <a:solidFill>
                          <a:srgbClr val="0432FF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2" name="Rectangle 1">
                      <a:extLst>
                        <a:ext uri="{FF2B5EF4-FFF2-40B4-BE49-F238E27FC236}">
                          <a16:creationId xmlns:a16="http://schemas.microsoft.com/office/drawing/2014/main" id="{52979D54-1D37-4D42-9B5C-A3CBA5B44433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796855" y="987001"/>
                      <a:ext cx="560795" cy="461665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 t="-1891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6" name="Straight Arrow Connector 5">
                  <a:extLst>
                    <a:ext uri="{FF2B5EF4-FFF2-40B4-BE49-F238E27FC236}">
                      <a16:creationId xmlns:a16="http://schemas.microsoft.com/office/drawing/2014/main" id="{F88B4FD3-543C-1042-A4E4-4AFA196E5745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V="1">
                  <a:off x="6228184" y="1484784"/>
                  <a:ext cx="811628" cy="361400"/>
                </a:xfrm>
                <a:prstGeom prst="straightConnector1">
                  <a:avLst/>
                </a:prstGeom>
                <a:solidFill>
                  <a:schemeClr val="accent1"/>
                </a:solidFill>
                <a:ln w="38100" cap="flat" cmpd="sng" algn="ctr">
                  <a:solidFill>
                    <a:srgbClr val="0432FF"/>
                  </a:solidFill>
                  <a:prstDash val="solid"/>
                  <a:round/>
                  <a:headEnd type="none" w="med" len="med"/>
                  <a:tailEnd type="arrow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</p:grpSp>
          <p:grpSp>
            <p:nvGrpSpPr>
              <p:cNvPr id="56" name="Group 55">
                <a:extLst>
                  <a:ext uri="{FF2B5EF4-FFF2-40B4-BE49-F238E27FC236}">
                    <a16:creationId xmlns:a16="http://schemas.microsoft.com/office/drawing/2014/main" id="{92198748-4E96-4547-9C3D-6A39C465A680}"/>
                  </a:ext>
                </a:extLst>
              </p:cNvPr>
              <p:cNvGrpSpPr/>
              <p:nvPr/>
            </p:nvGrpSpPr>
            <p:grpSpPr>
              <a:xfrm>
                <a:off x="7589619" y="2298806"/>
                <a:ext cx="1320854" cy="596804"/>
                <a:chOff x="7589619" y="2298806"/>
                <a:chExt cx="1320854" cy="596804"/>
              </a:xfrm>
            </p:grpSpPr>
            <p:cxnSp>
              <p:nvCxnSpPr>
                <p:cNvPr id="51" name="Straight Arrow Connector 50">
                  <a:extLst>
                    <a:ext uri="{FF2B5EF4-FFF2-40B4-BE49-F238E27FC236}">
                      <a16:creationId xmlns:a16="http://schemas.microsoft.com/office/drawing/2014/main" id="{AD703435-EC3E-DA40-88F0-FF37CDB2EC05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V="1">
                  <a:off x="7589619" y="2534210"/>
                  <a:ext cx="811628" cy="361400"/>
                </a:xfrm>
                <a:prstGeom prst="straightConnector1">
                  <a:avLst/>
                </a:prstGeom>
                <a:solidFill>
                  <a:schemeClr val="accent1"/>
                </a:solidFill>
                <a:ln w="38100" cap="flat" cmpd="sng" algn="ctr">
                  <a:solidFill>
                    <a:srgbClr val="0432FF"/>
                  </a:solidFill>
                  <a:prstDash val="solid"/>
                  <a:round/>
                  <a:headEnd type="none" w="med" len="med"/>
                  <a:tailEnd type="arrow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2" name="Rectangle 51">
                      <a:extLst>
                        <a:ext uri="{FF2B5EF4-FFF2-40B4-BE49-F238E27FC236}">
                          <a16:creationId xmlns:a16="http://schemas.microsoft.com/office/drawing/2014/main" id="{34D19E0A-01C8-5940-86E5-28420A1C538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349678" y="2298806"/>
                      <a:ext cx="560795" cy="461665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zh-CN" b="0" i="1" smtClean="0">
                                    <a:solidFill>
                                      <a:srgbClr val="0432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altLang="zh-CN" b="0" i="1" smtClean="0">
                                        <a:solidFill>
                                          <a:srgbClr val="0432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b="0" i="1" smtClean="0">
                                        <a:solidFill>
                                          <a:srgbClr val="0432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zh-CN" b="0" i="1" smtClean="0">
                                    <a:solidFill>
                                      <a:srgbClr val="0432FF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>
                        <a:solidFill>
                          <a:srgbClr val="0432FF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52" name="Rectangle 51">
                      <a:extLst>
                        <a:ext uri="{FF2B5EF4-FFF2-40B4-BE49-F238E27FC236}">
                          <a16:creationId xmlns:a16="http://schemas.microsoft.com/office/drawing/2014/main" id="{34D19E0A-01C8-5940-86E5-28420A1C538B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349678" y="2298806"/>
                      <a:ext cx="560795" cy="461665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 t="-18919" b="-270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51AAA72D-5006-4345-8E6C-E9FB31F74612}"/>
                  </a:ext>
                </a:extLst>
              </p:cNvPr>
              <p:cNvGrpSpPr/>
              <p:nvPr/>
            </p:nvGrpSpPr>
            <p:grpSpPr>
              <a:xfrm>
                <a:off x="7612229" y="1909366"/>
                <a:ext cx="621929" cy="981674"/>
                <a:chOff x="7612229" y="1909366"/>
                <a:chExt cx="621929" cy="981674"/>
              </a:xfrm>
            </p:grpSpPr>
            <p:cxnSp>
              <p:nvCxnSpPr>
                <p:cNvPr id="45" name="Straight Arrow Connector 44">
                  <a:extLst>
                    <a:ext uri="{FF2B5EF4-FFF2-40B4-BE49-F238E27FC236}">
                      <a16:creationId xmlns:a16="http://schemas.microsoft.com/office/drawing/2014/main" id="{4C66E410-7D9F-704A-B973-E20BA9840DFE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V="1">
                  <a:off x="7612229" y="2343967"/>
                  <a:ext cx="405814" cy="547073"/>
                </a:xfrm>
                <a:prstGeom prst="straightConnector1">
                  <a:avLst/>
                </a:prstGeom>
                <a:solidFill>
                  <a:schemeClr val="accent1"/>
                </a:solidFill>
                <a:ln w="38100" cap="flat" cmpd="sng" algn="ctr">
                  <a:solidFill>
                    <a:srgbClr val="0432FF"/>
                  </a:solidFill>
                  <a:prstDash val="solid"/>
                  <a:round/>
                  <a:headEnd type="none" w="med" len="med"/>
                  <a:tailEnd type="arrow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3" name="Rectangle 52">
                      <a:extLst>
                        <a:ext uri="{FF2B5EF4-FFF2-40B4-BE49-F238E27FC236}">
                          <a16:creationId xmlns:a16="http://schemas.microsoft.com/office/drawing/2014/main" id="{153D5D81-6701-5C4C-8417-7BDD807D405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666246" y="1909366"/>
                      <a:ext cx="567912" cy="461665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lang="en-US" altLang="zh-CN" b="0" i="1" smtClean="0">
                                    <a:solidFill>
                                      <a:srgbClr val="0432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altLang="zh-CN" b="0" i="1" smtClean="0">
                                        <a:solidFill>
                                          <a:srgbClr val="0432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b="0" i="1" smtClean="0">
                                        <a:solidFill>
                                          <a:srgbClr val="0432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zh-CN" b="0" i="1" smtClean="0">
                                    <a:solidFill>
                                      <a:srgbClr val="0432FF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altLang="zh-CN" b="0" i="1" smtClean="0">
                                    <a:solidFill>
                                      <a:srgbClr val="0432FF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bSup>
                          </m:oMath>
                        </m:oMathPara>
                      </a14:m>
                      <a:endParaRPr lang="en-US" dirty="0">
                        <a:solidFill>
                          <a:srgbClr val="0432FF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53" name="Rectangle 52">
                      <a:extLst>
                        <a:ext uri="{FF2B5EF4-FFF2-40B4-BE49-F238E27FC236}">
                          <a16:creationId xmlns:a16="http://schemas.microsoft.com/office/drawing/2014/main" id="{153D5D81-6701-5C4C-8417-7BDD807D4057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666246" y="1909366"/>
                      <a:ext cx="567912" cy="461665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 t="-18421" b="-263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F643B587-65EF-E349-9E14-3ED11F6DE86F}"/>
                </a:ext>
              </a:extLst>
            </p:cNvPr>
            <p:cNvGrpSpPr/>
            <p:nvPr/>
          </p:nvGrpSpPr>
          <p:grpSpPr>
            <a:xfrm>
              <a:off x="6730075" y="2353130"/>
              <a:ext cx="2286340" cy="1440000"/>
              <a:chOff x="6730075" y="2353130"/>
              <a:chExt cx="2286340" cy="1440000"/>
            </a:xfrm>
          </p:grpSpPr>
          <p:sp>
            <p:nvSpPr>
              <p:cNvPr id="54" name="Arc 53">
                <a:extLst>
                  <a:ext uri="{FF2B5EF4-FFF2-40B4-BE49-F238E27FC236}">
                    <a16:creationId xmlns:a16="http://schemas.microsoft.com/office/drawing/2014/main" id="{6D12601B-9E95-E846-B0F8-E64872008A0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flipV="1">
                <a:off x="6730075" y="2353130"/>
                <a:ext cx="1440000" cy="1440000"/>
              </a:xfrm>
              <a:prstGeom prst="arc">
                <a:avLst>
                  <a:gd name="adj1" fmla="val 1951415"/>
                  <a:gd name="adj2" fmla="val 3171303"/>
                </a:avLst>
              </a:prstGeom>
              <a:noFill/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5" name="Rectangle 54">
                    <a:extLst>
                      <a:ext uri="{FF2B5EF4-FFF2-40B4-BE49-F238E27FC236}">
                        <a16:creationId xmlns:a16="http://schemas.microsoft.com/office/drawing/2014/main" id="{8C851B90-B421-4F44-96A1-3EA56C478FE9}"/>
                      </a:ext>
                    </a:extLst>
                  </p:cNvPr>
                  <p:cNvSpPr/>
                  <p:nvPr/>
                </p:nvSpPr>
                <p:spPr>
                  <a:xfrm>
                    <a:off x="7786078" y="2709591"/>
                    <a:ext cx="1230337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3200" dirty="0"/>
                  </a:p>
                </p:txBody>
              </p:sp>
            </mc:Choice>
            <mc:Fallback xmlns="">
              <p:sp>
                <p:nvSpPr>
                  <p:cNvPr id="55" name="Rectangle 54">
                    <a:extLst>
                      <a:ext uri="{FF2B5EF4-FFF2-40B4-BE49-F238E27FC236}">
                        <a16:creationId xmlns:a16="http://schemas.microsoft.com/office/drawing/2014/main" id="{8C851B90-B421-4F44-96A1-3EA56C478FE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86078" y="2709591"/>
                    <a:ext cx="1230337" cy="461665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E02C0B11-E071-884B-AB11-29196A2838A9}"/>
                  </a:ext>
                </a:extLst>
              </p:cNvPr>
              <p:cNvSpPr/>
              <p:nvPr/>
            </p:nvSpPr>
            <p:spPr>
              <a:xfrm>
                <a:off x="6740058" y="51064"/>
                <a:ext cx="2348463" cy="822854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wrap="non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i="1" dirty="0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SimHei" panose="02010609060101010101" pitchFamily="49" charset="-122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altLang="zh-CN" i="1" dirty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SimHei" panose="02010609060101010101" pitchFamily="49" charset="-122"/>
                            </a:rPr>
                            <m:t>d</m:t>
                          </m:r>
                        </m:num>
                        <m:den>
                          <m:r>
                            <a:rPr lang="en-US" altLang="zh-CN" i="1" dirty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SimHei" panose="02010609060101010101" pitchFamily="49" charset="-122"/>
                            </a:rPr>
                            <m:t>𝑑𝑡</m:t>
                          </m:r>
                        </m:den>
                      </m:f>
                      <m:f>
                        <m:fPr>
                          <m:ctrlPr>
                            <a:rPr lang="en-US" altLang="zh-CN" i="1" dirty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SimHei" panose="02010609060101010101" pitchFamily="49" charset="-122"/>
                            </a:rPr>
                          </m:ctrlPr>
                        </m:fPr>
                        <m:num>
                          <m:r>
                            <a:rPr lang="en-US" altLang="zh-CN" i="1" dirty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SimHei" panose="02010609060101010101" pitchFamily="49" charset="-122"/>
                            </a:rPr>
                            <m:t>𝜕</m:t>
                          </m:r>
                          <m:r>
                            <a:rPr lang="en-US" altLang="zh-CN" i="1" dirty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SimHei" panose="02010609060101010101" pitchFamily="49" charset="-122"/>
                            </a:rPr>
                            <m:t>𝐿</m:t>
                          </m:r>
                        </m:num>
                        <m:den>
                          <m:r>
                            <a:rPr lang="en-US" altLang="zh-CN" i="1" dirty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SimHei" panose="02010609060101010101" pitchFamily="49" charset="-122"/>
                            </a:rPr>
                            <m:t>𝜕</m:t>
                          </m:r>
                          <m:acc>
                            <m:accPr>
                              <m:chr m:val="̇"/>
                              <m:ctrlPr>
                                <a:rPr lang="en-US" altLang="zh-CN" i="1" dirty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</a:rPr>
                              </m:ctrlPr>
                            </m:accPr>
                            <m:e>
                              <m:r>
                                <a:rPr lang="en-US" altLang="zh-CN" i="1" dirty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</a:rPr>
                                <m:t>𝜃</m:t>
                              </m:r>
                            </m:e>
                          </m:acc>
                        </m:den>
                      </m:f>
                      <m:r>
                        <a:rPr lang="en-US" altLang="zh-CN" i="1" dirty="0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  <a:ea typeface="SimHei" panose="02010609060101010101" pitchFamily="49" charset="-122"/>
                        </a:rPr>
                        <m:t>−</m:t>
                      </m:r>
                      <m:f>
                        <m:fPr>
                          <m:ctrlPr>
                            <a:rPr lang="en-US" altLang="zh-CN" i="1" dirty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SimHei" panose="02010609060101010101" pitchFamily="49" charset="-122"/>
                            </a:rPr>
                          </m:ctrlPr>
                        </m:fPr>
                        <m:num>
                          <m:r>
                            <a:rPr lang="en-US" altLang="zh-CN" i="1" dirty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SimHei" panose="02010609060101010101" pitchFamily="49" charset="-122"/>
                            </a:rPr>
                            <m:t>𝜕</m:t>
                          </m:r>
                          <m:r>
                            <a:rPr lang="en-US" altLang="zh-CN" i="1" dirty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SimHei" panose="02010609060101010101" pitchFamily="49" charset="-122"/>
                            </a:rPr>
                            <m:t>𝐿</m:t>
                          </m:r>
                        </m:num>
                        <m:den>
                          <m:r>
                            <a:rPr lang="en-US" altLang="zh-CN" i="1" dirty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SimHei" panose="02010609060101010101" pitchFamily="49" charset="-122"/>
                            </a:rPr>
                            <m:t>𝜕𝜃</m:t>
                          </m:r>
                        </m:den>
                      </m:f>
                      <m:r>
                        <a:rPr lang="en-US" altLang="zh-CN" i="1" dirty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  <a:ea typeface="SimHei" panose="02010609060101010101" pitchFamily="49" charset="-122"/>
                        </a:rPr>
                        <m:t>=0</m:t>
                      </m:r>
                    </m:oMath>
                  </m:oMathPara>
                </a14:m>
                <a:endParaRPr lang="en-US" altLang="zh-CN" dirty="0">
                  <a:solidFill>
                    <a:srgbClr val="0432FF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E02C0B11-E071-884B-AB11-29196A2838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0058" y="51064"/>
                <a:ext cx="2348463" cy="822854"/>
              </a:xfrm>
              <a:prstGeom prst="rect">
                <a:avLst/>
              </a:prstGeom>
              <a:blipFill>
                <a:blip r:embed="rId11"/>
                <a:stretch>
                  <a:fillRect b="-4478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6C2FED9B-E7B0-2A49-886A-6E69745634BD}"/>
                  </a:ext>
                </a:extLst>
              </p:cNvPr>
              <p:cNvSpPr/>
              <p:nvPr/>
            </p:nvSpPr>
            <p:spPr>
              <a:xfrm>
                <a:off x="6547241" y="4631961"/>
                <a:ext cx="1354280" cy="614848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wrap="none">
                <a:spAutoFit/>
              </a:bodyPr>
              <a:lstStyle/>
              <a:p>
                <a:pPr marL="0" indent="0">
                  <a:lnSpc>
                    <a:spcPct val="125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SimHei" panose="02010609060101010101" pitchFamily="49" charset="-122"/>
                        </a:rPr>
                        <m:t>𝑚</m:t>
                      </m:r>
                      <m:acc>
                        <m:accPr>
                          <m:chr m:val="̈"/>
                          <m:ctrlP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SimHei" panose="02010609060101010101" pitchFamily="49" charset="-122"/>
                            </a:rPr>
                          </m:ctrlPr>
                        </m:accPr>
                        <m:e>
                          <m:acc>
                            <m:accPr>
                              <m:chr m:val="⃗"/>
                              <m:ctrlP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</a:rPr>
                              </m:ctrlPr>
                            </m:accPr>
                            <m:e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</a:rPr>
                                <m:t>𝑟</m:t>
                              </m:r>
                            </m:e>
                          </m:acc>
                        </m:e>
                      </m:acc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SimHei" panose="02010609060101010101" pitchFamily="49" charset="-122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SimHei" panose="02010609060101010101" pitchFamily="49" charset="-122"/>
                            </a:rPr>
                          </m:ctrlPr>
                        </m:accPr>
                        <m:e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SimHei" panose="02010609060101010101" pitchFamily="49" charset="-122"/>
                            </a:rPr>
                            <m:t>𝐹</m:t>
                          </m:r>
                        </m:e>
                      </m:acc>
                    </m:oMath>
                  </m:oMathPara>
                </a14:m>
                <a:endParaRPr lang="en-US" altLang="zh-CN" dirty="0">
                  <a:solidFill>
                    <a:srgbClr val="FF0000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6C2FED9B-E7B0-2A49-886A-6E69745634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7241" y="4631961"/>
                <a:ext cx="1354280" cy="614848"/>
              </a:xfrm>
              <a:prstGeom prst="rect">
                <a:avLst/>
              </a:prstGeom>
              <a:blipFill>
                <a:blip r:embed="rId12"/>
                <a:stretch>
                  <a:fillRect t="-800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E474ECE-919D-4796-A96E-6202443B21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8446281-1404-0546-B560-F408992A2079}" type="slidenum">
              <a:rPr lang="en-US" altLang="zh-CN" smtClean="0"/>
              <a:pPr>
                <a:defRPr/>
              </a:pPr>
              <a:t>39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4559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50" name="Text Box 6">
            <a:extLst>
              <a:ext uri="{FF2B5EF4-FFF2-40B4-BE49-F238E27FC236}">
                <a16:creationId xmlns:a16="http://schemas.microsoft.com/office/drawing/2014/main" id="{1B3A1772-5305-E04B-8D48-3B79D7BBB9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692" y="80017"/>
            <a:ext cx="4288353" cy="584775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二、质点运动微分方程</a:t>
            </a:r>
          </a:p>
        </p:txBody>
      </p:sp>
      <p:graphicFrame>
        <p:nvGraphicFramePr>
          <p:cNvPr id="108555" name="Object 11">
            <a:extLst>
              <a:ext uri="{FF2B5EF4-FFF2-40B4-BE49-F238E27FC236}">
                <a16:creationId xmlns:a16="http://schemas.microsoft.com/office/drawing/2014/main" id="{0EE0C4E5-84D3-D840-8307-CD0DB53976F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22564682"/>
              </p:ext>
            </p:extLst>
          </p:nvPr>
        </p:nvGraphicFramePr>
        <p:xfrm>
          <a:off x="922412" y="1488749"/>
          <a:ext cx="2514600" cy="628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645" r:id="rId3" imgW="10826750" imgH="2781300" progId="Equation.3">
                  <p:embed/>
                </p:oleObj>
              </mc:Choice>
              <mc:Fallback>
                <p:oleObj r:id="rId3" imgW="10826750" imgH="2781300" progId="Equation.3">
                  <p:embed/>
                  <p:pic>
                    <p:nvPicPr>
                      <p:cNvPr id="108555" name="Object 11">
                        <a:extLst>
                          <a:ext uri="{FF2B5EF4-FFF2-40B4-BE49-F238E27FC236}">
                            <a16:creationId xmlns:a16="http://schemas.microsoft.com/office/drawing/2014/main" id="{0EE0C4E5-84D3-D840-8307-CD0DB53976F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22412" y="1488749"/>
                        <a:ext cx="2514600" cy="62865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8556" name="Object 12">
            <a:extLst>
              <a:ext uri="{FF2B5EF4-FFF2-40B4-BE49-F238E27FC236}">
                <a16:creationId xmlns:a16="http://schemas.microsoft.com/office/drawing/2014/main" id="{3F17493F-FBF8-514C-91A1-71B2BE37C94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03356856"/>
              </p:ext>
            </p:extLst>
          </p:nvPr>
        </p:nvGraphicFramePr>
        <p:xfrm>
          <a:off x="5532512" y="1531612"/>
          <a:ext cx="990600" cy="54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646" r:id="rId5" imgW="6000750" imgH="2343150" progId="Equation.3">
                  <p:embed/>
                </p:oleObj>
              </mc:Choice>
              <mc:Fallback>
                <p:oleObj r:id="rId5" imgW="6000750" imgH="2343150" progId="Equation.3">
                  <p:embed/>
                  <p:pic>
                    <p:nvPicPr>
                      <p:cNvPr id="108556" name="Object 12">
                        <a:extLst>
                          <a:ext uri="{FF2B5EF4-FFF2-40B4-BE49-F238E27FC236}">
                            <a16:creationId xmlns:a16="http://schemas.microsoft.com/office/drawing/2014/main" id="{3F17493F-FBF8-514C-91A1-71B2BE37C94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32512" y="1531612"/>
                        <a:ext cx="990600" cy="54292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8558" name="Text Box 14">
            <a:extLst>
              <a:ext uri="{FF2B5EF4-FFF2-40B4-BE49-F238E27FC236}">
                <a16:creationId xmlns:a16="http://schemas.microsoft.com/office/drawing/2014/main" id="{0D7789E2-1CD6-514D-9745-977513292C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692" y="2074537"/>
            <a:ext cx="2698175" cy="523220"/>
          </a:xfrm>
          <a:prstGeom prst="rect">
            <a:avLst/>
          </a:prstGeom>
          <a:solidFill>
            <a:srgbClr val="FFFF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1.</a:t>
            </a:r>
            <a:r>
              <a:rPr kumimoji="1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 如何列方程？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F82C424B-76DB-3E4F-AEA2-A885A4DF676F}"/>
              </a:ext>
            </a:extLst>
          </p:cNvPr>
          <p:cNvGrpSpPr>
            <a:grpSpLocks/>
          </p:cNvGrpSpPr>
          <p:nvPr/>
        </p:nvGrpSpPr>
        <p:grpSpPr bwMode="auto">
          <a:xfrm>
            <a:off x="3779912" y="1272849"/>
            <a:ext cx="1371600" cy="755650"/>
            <a:chOff x="4908550" y="2565400"/>
            <a:chExt cx="1371600" cy="755650"/>
          </a:xfrm>
        </p:grpSpPr>
        <p:sp>
          <p:nvSpPr>
            <p:cNvPr id="12303" name="AutoShape 13">
              <a:extLst>
                <a:ext uri="{FF2B5EF4-FFF2-40B4-BE49-F238E27FC236}">
                  <a16:creationId xmlns:a16="http://schemas.microsoft.com/office/drawing/2014/main" id="{D670B83C-0B3C-0A46-823B-F4CD1D84C0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08550" y="3016250"/>
              <a:ext cx="1371600" cy="304800"/>
            </a:xfrm>
            <a:prstGeom prst="rightArrow">
              <a:avLst>
                <a:gd name="adj1" fmla="val 50000"/>
                <a:gd name="adj2" fmla="val 112500"/>
              </a:avLst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12304" name="文本框 1">
              <a:extLst>
                <a:ext uri="{FF2B5EF4-FFF2-40B4-BE49-F238E27FC236}">
                  <a16:creationId xmlns:a16="http://schemas.microsoft.com/office/drawing/2014/main" id="{F4460767-1279-4A41-8934-2EE0A7B74D2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75225" y="2565400"/>
              <a:ext cx="1108075" cy="46196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解方程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301" name="Text Box 7">
                <a:extLst>
                  <a:ext uri="{FF2B5EF4-FFF2-40B4-BE49-F238E27FC236}">
                    <a16:creationId xmlns:a16="http://schemas.microsoft.com/office/drawing/2014/main" id="{F4CCB793-7DF4-024D-92D4-403BE46AFC2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25692" y="726853"/>
                <a:ext cx="8763000" cy="59862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40000"/>
                  </a:lnSpc>
                  <a:spcBef>
                    <a:spcPct val="15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     质点运动微分方程：牛顿第二定律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accPr>
                      <m:e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𝐹</m:t>
                        </m:r>
                      </m:e>
                    </m:acc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=</m:t>
                    </m:r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𝑚</m:t>
                    </m:r>
                    <m:acc>
                      <m:accPr>
                        <m:chr m:val="⃗"/>
                        <m:ctrlP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accPr>
                      <m:e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𝑎</m:t>
                        </m:r>
                      </m:e>
                    </m:acc>
                  </m:oMath>
                </a14:m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的</a:t>
                </a:r>
                <a:r>
                  <a:rPr kumimoji="1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432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分量形式</a:t>
                </a:r>
              </a:p>
            </p:txBody>
          </p:sp>
        </mc:Choice>
        <mc:Fallback xmlns="">
          <p:sp>
            <p:nvSpPr>
              <p:cNvPr id="12301" name="Text Box 7">
                <a:extLst>
                  <a:ext uri="{FF2B5EF4-FFF2-40B4-BE49-F238E27FC236}">
                    <a16:creationId xmlns:a16="http://schemas.microsoft.com/office/drawing/2014/main" id="{F4CCB793-7DF4-024D-92D4-403BE46AFC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25692" y="726853"/>
                <a:ext cx="8763000" cy="598625"/>
              </a:xfrm>
              <a:prstGeom prst="rect">
                <a:avLst/>
              </a:prstGeom>
              <a:blipFill>
                <a:blip r:embed="rId7"/>
                <a:stretch>
                  <a:fillRect b="-19388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5">
            <a:extLst>
              <a:ext uri="{FF2B5EF4-FFF2-40B4-BE49-F238E27FC236}">
                <a16:creationId xmlns:a16="http://schemas.microsoft.com/office/drawing/2014/main" id="{4C2FB0DA-7C46-F446-8640-BFD401B226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536" y="4077072"/>
            <a:ext cx="664797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不同坐标系中，质点运动微分方程有不同的形式</a:t>
            </a:r>
          </a:p>
        </p:txBody>
      </p:sp>
      <p:sp>
        <p:nvSpPr>
          <p:cNvPr id="17" name="文本框 1">
            <a:extLst>
              <a:ext uri="{FF2B5EF4-FFF2-40B4-BE49-F238E27FC236}">
                <a16:creationId xmlns:a16="http://schemas.microsoft.com/office/drawing/2014/main" id="{7F565EB8-B672-45E1-A091-C97E7EDC22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23112" y="1580064"/>
            <a:ext cx="1415772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dirty="0">
                <a:solidFill>
                  <a:srgbClr val="0000FF"/>
                </a:solidFill>
                <a:ea typeface="黑体" panose="02010609060101010101" pitchFamily="49" charset="-122"/>
              </a:rPr>
              <a:t>运动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方程</a:t>
            </a:r>
          </a:p>
        </p:txBody>
      </p:sp>
      <p:sp>
        <p:nvSpPr>
          <p:cNvPr id="18" name="Rectangle 15">
            <a:extLst>
              <a:ext uri="{FF2B5EF4-FFF2-40B4-BE49-F238E27FC236}">
                <a16:creationId xmlns:a16="http://schemas.microsoft.com/office/drawing/2014/main" id="{62D9E339-5941-478F-B093-2BBD1C2BD6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4839" y="4662859"/>
            <a:ext cx="2800767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（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1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）直角系</a:t>
            </a:r>
            <a:endParaRPr kumimoji="1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pitchFamily="49" charset="-122"/>
              <a:cs typeface="+mn-cs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dirty="0">
                <a:solidFill>
                  <a:srgbClr val="FF0000"/>
                </a:solidFill>
                <a:ea typeface="黑体" panose="02010609060101010101" pitchFamily="49" charset="-122"/>
              </a:rPr>
              <a:t>（</a:t>
            </a:r>
            <a:r>
              <a:rPr lang="en-US" altLang="zh-CN" sz="2400" dirty="0">
                <a:solidFill>
                  <a:srgbClr val="FF0000"/>
                </a:solidFill>
                <a:ea typeface="黑体" panose="02010609060101010101" pitchFamily="49" charset="-122"/>
              </a:rPr>
              <a:t>2</a:t>
            </a:r>
            <a:r>
              <a:rPr lang="zh-CN" altLang="en-US" sz="2400" dirty="0">
                <a:solidFill>
                  <a:srgbClr val="FF0000"/>
                </a:solidFill>
                <a:ea typeface="黑体" panose="02010609060101010101" pitchFamily="49" charset="-122"/>
              </a:rPr>
              <a:t>）平面极坐标系</a:t>
            </a:r>
            <a:endParaRPr lang="en-US" altLang="zh-CN" sz="2400" dirty="0">
              <a:solidFill>
                <a:srgbClr val="FF0000"/>
              </a:solidFill>
              <a:ea typeface="黑体" panose="02010609060101010101" pitchFamily="49" charset="-122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（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3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）自然坐标系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 Box 7">
                <a:extLst>
                  <a:ext uri="{FF2B5EF4-FFF2-40B4-BE49-F238E27FC236}">
                    <a16:creationId xmlns:a16="http://schemas.microsoft.com/office/drawing/2014/main" id="{92AFF050-1C7A-4862-86D6-F86FFE46213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67951" y="2707964"/>
                <a:ext cx="8763000" cy="117833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40000"/>
                  </a:lnSpc>
                  <a:spcBef>
                    <a:spcPct val="15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2400" b="1" dirty="0">
                    <a:solidFill>
                      <a:srgbClr val="FF0000"/>
                    </a:solidFill>
                    <a:ea typeface="黑体" panose="02010609060101010101" pitchFamily="49" charset="-122"/>
                  </a:rPr>
                  <a:t>基本步骤</a:t>
                </a:r>
                <a:r>
                  <a:rPr lang="zh-CN" altLang="en-US" sz="2400" dirty="0">
                    <a:solidFill>
                      <a:srgbClr val="000000"/>
                    </a:solidFill>
                    <a:ea typeface="黑体" panose="02010609060101010101" pitchFamily="49" charset="-122"/>
                  </a:rPr>
                  <a:t>：选定</a:t>
                </a:r>
                <a:r>
                  <a:rPr lang="zh-CN" altLang="en-US" sz="2400" dirty="0">
                    <a:solidFill>
                      <a:srgbClr val="0432FF"/>
                    </a:solidFill>
                    <a:ea typeface="黑体" panose="02010609060101010101" pitchFamily="49" charset="-122"/>
                  </a:rPr>
                  <a:t>参考系</a:t>
                </a:r>
                <a:r>
                  <a:rPr lang="zh-CN" altLang="en-US" sz="2400" dirty="0">
                    <a:solidFill>
                      <a:srgbClr val="000000"/>
                    </a:solidFill>
                    <a:ea typeface="黑体" panose="02010609060101010101" pitchFamily="49" charset="-122"/>
                  </a:rPr>
                  <a:t>，选定</a:t>
                </a:r>
                <a:r>
                  <a:rPr lang="zh-CN" altLang="en-US" sz="2400" dirty="0">
                    <a:solidFill>
                      <a:srgbClr val="0432FF"/>
                    </a:solidFill>
                    <a:ea typeface="黑体" panose="02010609060101010101" pitchFamily="49" charset="-122"/>
                  </a:rPr>
                  <a:t>坐标系</a:t>
                </a:r>
                <a:r>
                  <a:rPr lang="zh-CN" altLang="en-US" sz="2400" dirty="0">
                    <a:solidFill>
                      <a:srgbClr val="000000"/>
                    </a:solidFill>
                    <a:ea typeface="黑体" panose="02010609060101010101" pitchFamily="49" charset="-122"/>
                  </a:rPr>
                  <a:t>，写出加速度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accPr>
                      <m:e>
                        <m:r>
                          <a:rPr lang="en-US" altLang="zh-CN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𝑎</m:t>
                        </m:r>
                      </m:e>
                    </m:acc>
                  </m:oMath>
                </a14:m>
                <a:r>
                  <a:rPr lang="zh-CN" altLang="en-US" sz="2400" dirty="0">
                    <a:solidFill>
                      <a:srgbClr val="000000"/>
                    </a:solidFill>
                    <a:ea typeface="黑体" panose="02010609060101010101" pitchFamily="49" charset="-122"/>
                  </a:rPr>
                  <a:t>和力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sz="24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accPr>
                      <m:e>
                        <m:r>
                          <a:rPr lang="en-US" altLang="zh-CN" sz="24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𝐹</m:t>
                        </m:r>
                      </m:e>
                    </m:acc>
                  </m:oMath>
                </a14:m>
                <a:r>
                  <a:rPr lang="zh-CN" altLang="en-US" sz="2400" dirty="0">
                    <a:solidFill>
                      <a:srgbClr val="000000"/>
                    </a:solidFill>
                    <a:ea typeface="黑体" panose="02010609060101010101" pitchFamily="49" charset="-122"/>
                  </a:rPr>
                  <a:t>的</a:t>
                </a:r>
                <a:r>
                  <a:rPr lang="zh-CN" altLang="en-US" sz="2400" dirty="0">
                    <a:solidFill>
                      <a:srgbClr val="0432FF"/>
                    </a:solidFill>
                    <a:ea typeface="黑体" panose="02010609060101010101" pitchFamily="49" charset="-122"/>
                  </a:rPr>
                  <a:t>分量表达式</a:t>
                </a:r>
                <a:r>
                  <a:rPr lang="zh-CN" altLang="en-US" sz="2400" dirty="0">
                    <a:solidFill>
                      <a:srgbClr val="000000"/>
                    </a:solidFill>
                    <a:ea typeface="黑体" panose="02010609060101010101" pitchFamily="49" charset="-122"/>
                  </a:rPr>
                  <a:t>，取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𝑚</m:t>
                    </m:r>
                    <m:acc>
                      <m:accPr>
                        <m:chr m:val="⃗"/>
                        <m:ctrlPr>
                          <a:rPr lang="en-US" altLang="zh-CN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accPr>
                      <m:e>
                        <m:r>
                          <a:rPr lang="en-US" altLang="zh-CN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𝑎</m:t>
                        </m:r>
                      </m:e>
                    </m:acc>
                    <m:r>
                      <a:rPr lang="en-US" altLang="zh-CN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=</m:t>
                    </m:r>
                    <m:acc>
                      <m:accPr>
                        <m:chr m:val="⃗"/>
                        <m:ctrlPr>
                          <a:rPr lang="en-US" altLang="zh-CN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accPr>
                      <m:e>
                        <m:r>
                          <a:rPr lang="en-US" altLang="zh-CN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𝐹</m:t>
                        </m:r>
                      </m:e>
                    </m:acc>
                  </m:oMath>
                </a14:m>
                <a:r>
                  <a:rPr kumimoji="1" lang="zh-CN" altLang="en-US" sz="240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所有分量式，得质点运动微分方程组</a:t>
                </a:r>
              </a:p>
            </p:txBody>
          </p:sp>
        </mc:Choice>
        <mc:Fallback xmlns="">
          <p:sp>
            <p:nvSpPr>
              <p:cNvPr id="13" name="Text Box 7">
                <a:extLst>
                  <a:ext uri="{FF2B5EF4-FFF2-40B4-BE49-F238E27FC236}">
                    <a16:creationId xmlns:a16="http://schemas.microsoft.com/office/drawing/2014/main" id="{92AFF050-1C7A-4862-86D6-F86FFE4621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67951" y="2707964"/>
                <a:ext cx="8763000" cy="1178336"/>
              </a:xfrm>
              <a:prstGeom prst="rect">
                <a:avLst/>
              </a:prstGeom>
              <a:blipFill>
                <a:blip r:embed="rId8"/>
                <a:stretch>
                  <a:fillRect l="-1113" b="-8763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3DEC800A-50C8-4930-8681-6C45CCEA5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0AAC41C-04D6-504B-BE1A-FBC69733C12B}" type="slidenum">
              <a:rPr lang="en-US" altLang="zh-CN" smtClean="0"/>
              <a:pPr>
                <a:defRPr/>
              </a:pPr>
              <a:t>4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8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85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85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08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550" grpId="0" animBg="1" autoUpdateAnimBg="0"/>
      <p:bldP spid="108558" grpId="0" animBg="1" autoUpdateAnimBg="0"/>
      <p:bldP spid="14" grpId="0" autoUpdateAnimBg="0"/>
      <p:bldP spid="18" grpId="0" autoUpdateAnimBg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5">
            <a:extLst>
              <a:ext uri="{FF2B5EF4-FFF2-40B4-BE49-F238E27FC236}">
                <a16:creationId xmlns:a16="http://schemas.microsoft.com/office/drawing/2014/main" id="{24656D9B-103C-124D-A446-C21A6DE75C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411" y="116632"/>
            <a:ext cx="5322291" cy="523220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 dirty="0">
                <a:ea typeface="黑体" panose="02010609060101010101" pitchFamily="49" charset="-122"/>
              </a:rPr>
              <a:t>P74,</a:t>
            </a:r>
            <a:r>
              <a:rPr lang="zh-CN" altLang="en-US" sz="2800" dirty="0">
                <a:ea typeface="黑体" panose="02010609060101010101" pitchFamily="49" charset="-122"/>
              </a:rPr>
              <a:t> 补充例题</a:t>
            </a:r>
            <a:r>
              <a:rPr lang="en-US" altLang="zh-CN" sz="2800" dirty="0">
                <a:ea typeface="黑体" panose="02010609060101010101" pitchFamily="49" charset="-122"/>
              </a:rPr>
              <a:t>1.5</a:t>
            </a:r>
            <a:r>
              <a:rPr lang="zh-CN" altLang="en-US" sz="2800" dirty="0">
                <a:ea typeface="黑体" panose="02010609060101010101" pitchFamily="49" charset="-122"/>
              </a:rPr>
              <a:t>的分析力学解法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FE29CFF5-DF35-EF40-8DAD-4D126ADCCFB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1411" y="620688"/>
                <a:ext cx="8838990" cy="6192688"/>
              </a:xfrm>
              <a:solidFill>
                <a:schemeClr val="bg1"/>
              </a:solidFill>
            </p:spPr>
            <p:txBody>
              <a:bodyPr/>
              <a:lstStyle/>
              <a:p>
                <a:pPr marL="0" indent="0">
                  <a:lnSpc>
                    <a:spcPct val="125000"/>
                  </a:lnSpc>
                  <a:buNone/>
                </a:pPr>
                <a:r>
                  <a:rPr lang="zh-CN" altLang="en-US" sz="2400" dirty="0">
                    <a:solidFill>
                      <a:srgbClr val="0432FF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取圆孔为坐标原点，</a:t>
                </a:r>
                <a:r>
                  <a:rPr lang="en-US" altLang="zh-CN" sz="2400" dirty="0">
                    <a:solidFill>
                      <a:srgbClr val="0432FF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A</a:t>
                </a:r>
                <a:r>
                  <a:rPr lang="zh-CN" altLang="en-US" sz="2400" dirty="0">
                    <a:solidFill>
                      <a:srgbClr val="0432FF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的矢径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solidFill>
                          <a:srgbClr val="0432FF"/>
                        </a:solidFill>
                        <a:latin typeface="Cambria Math" panose="02040503050406030204" pitchFamily="18" charset="0"/>
                        <a:ea typeface="SimHei" panose="02010609060101010101" pitchFamily="49" charset="-122"/>
                      </a:rPr>
                      <m:t>𝑟</m:t>
                    </m:r>
                  </m:oMath>
                </a14:m>
                <a:r>
                  <a:rPr lang="zh-CN" altLang="en-US" sz="2400" dirty="0">
                    <a:solidFill>
                      <a:srgbClr val="0432FF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和极角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rgbClr val="0432FF"/>
                        </a:solidFill>
                        <a:latin typeface="Cambria Math" panose="02040503050406030204" pitchFamily="18" charset="0"/>
                        <a:ea typeface="SimHei" panose="02010609060101010101" pitchFamily="49" charset="-122"/>
                      </a:rPr>
                      <m:t>𝜃</m:t>
                    </m:r>
                  </m:oMath>
                </a14:m>
                <a:r>
                  <a:rPr lang="zh-CN" altLang="en-US" sz="2400" dirty="0">
                    <a:solidFill>
                      <a:srgbClr val="0432FF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为独立参数，由绳子不可伸长得到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  <a:ea typeface="SimHei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  <a:ea typeface="SimHei" panose="02010609060101010101" pitchFamily="49" charset="-122"/>
                          </a:rPr>
                          <m:t>𝑣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  <a:ea typeface="SimHei" panose="02010609060101010101" pitchFamily="49" charset="-122"/>
                          </a:rPr>
                          <m:t>𝐵</m:t>
                        </m:r>
                      </m:sub>
                    </m:sSub>
                    <m:r>
                      <a:rPr lang="en-US" altLang="zh-CN" sz="2400" b="0" i="1" smtClean="0">
                        <a:solidFill>
                          <a:srgbClr val="0432FF"/>
                        </a:solidFill>
                        <a:latin typeface="Cambria Math" panose="02040503050406030204" pitchFamily="18" charset="0"/>
                        <a:ea typeface="SimHei" panose="02010609060101010101" pitchFamily="49" charset="-122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altLang="zh-CN" sz="2400" b="0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  <a:ea typeface="SimHei" panose="02010609060101010101" pitchFamily="49" charset="-122"/>
                          </a:rPr>
                        </m:ctrlPr>
                      </m:dPr>
                      <m:e>
                        <m:acc>
                          <m:accPr>
                            <m:chr m:val="̇"/>
                            <m:ctrlPr>
                              <a:rPr lang="en-US" altLang="zh-CN" sz="2400" i="1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  <a:ea typeface="SimHei" panose="02010609060101010101" pitchFamily="49" charset="-122"/>
                              </a:rPr>
                            </m:ctrlPr>
                          </m:accPr>
                          <m:e>
                            <m:r>
                              <a:rPr lang="en-US" altLang="zh-CN" sz="2400" i="1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  <a:ea typeface="SimHei" panose="02010609060101010101" pitchFamily="49" charset="-122"/>
                              </a:rPr>
                              <m:t>𝑟</m:t>
                            </m:r>
                          </m:e>
                        </m:acc>
                      </m:e>
                    </m:d>
                  </m:oMath>
                </a14:m>
                <a:endParaRPr lang="en-US" altLang="zh-CN" sz="2400" b="0" dirty="0"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  <a:p>
                <a:pPr marL="0" indent="0">
                  <a:lnSpc>
                    <a:spcPct val="125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SimHei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SimHei" panose="02010609060101010101" pitchFamily="49" charset="-122"/>
                            </a:rPr>
                            <m:t>𝑇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SimHei" panose="02010609060101010101" pitchFamily="49" charset="-122"/>
                            </a:rPr>
                            <m:t>𝐴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SimHei" panose="02010609060101010101" pitchFamily="49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SimHei" panose="02010609060101010101" pitchFamily="49" charset="-122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SimHei" panose="02010609060101010101" pitchFamily="49" charset="-122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SimHei" panose="02010609060101010101" pitchFamily="49" charset="-122"/>
                            </a:rPr>
                            <m:t>2</m:t>
                          </m:r>
                        </m:den>
                      </m:f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SimHei" panose="02010609060101010101" pitchFamily="49" charset="-122"/>
                        </a:rPr>
                        <m:t>𝑚</m:t>
                      </m:r>
                      <m:sSubSup>
                        <m:sSub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SimHei" panose="02010609060101010101" pitchFamily="49" charset="-122"/>
                            </a:rPr>
                          </m:ctrlPr>
                        </m:sSub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SimHei" panose="02010609060101010101" pitchFamily="49" charset="-122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SimHei" panose="02010609060101010101" pitchFamily="49" charset="-122"/>
                            </a:rPr>
                            <m:t>𝐴</m:t>
                          </m:r>
                        </m:sub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SimHei" panose="02010609060101010101" pitchFamily="49" charset="-122"/>
                            </a:rPr>
                            <m:t>2</m:t>
                          </m:r>
                        </m:sup>
                      </m:sSubSup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SimHei" panose="02010609060101010101" pitchFamily="49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SimHei" panose="02010609060101010101" pitchFamily="49" charset="-122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SimHei" panose="02010609060101010101" pitchFamily="49" charset="-122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SimHei" panose="02010609060101010101" pitchFamily="49" charset="-122"/>
                            </a:rPr>
                            <m:t>2</m:t>
                          </m:r>
                        </m:den>
                      </m:f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SimHei" panose="02010609060101010101" pitchFamily="49" charset="-122"/>
                        </a:rPr>
                        <m:t>𝑚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SimHei" panose="02010609060101010101" pitchFamily="49" charset="-122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̇"/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SimHei" panose="02010609060101010101" pitchFamily="49" charset="-122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SimHei" panose="02010609060101010101" pitchFamily="49" charset="-122"/>
                                    </a:rPr>
                                    <m:t>𝑟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SimHei" panose="02010609060101010101" pitchFamily="49" charset="-122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̇"/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SimHei" panose="02010609060101010101" pitchFamily="49" charset="-122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SimHei" panose="02010609060101010101" pitchFamily="49" charset="-122"/>
                                    </a:rPr>
                                    <m:t>𝜃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altLang="zh-CN" sz="2400" b="0" dirty="0"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  <a:p>
                <a:pPr marL="0" indent="0">
                  <a:lnSpc>
                    <a:spcPct val="125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SimHei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SimHei" panose="02010609060101010101" pitchFamily="49" charset="-122"/>
                            </a:rPr>
                            <m:t>𝑇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SimHei" panose="02010609060101010101" pitchFamily="49" charset="-122"/>
                            </a:rPr>
                            <m:t>𝐵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SimHei" panose="02010609060101010101" pitchFamily="49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SimHei" panose="02010609060101010101" pitchFamily="49" charset="-122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SimHei" panose="02010609060101010101" pitchFamily="49" charset="-122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SimHei" panose="02010609060101010101" pitchFamily="49" charset="-122"/>
                            </a:rPr>
                            <m:t>2</m:t>
                          </m:r>
                        </m:den>
                      </m:f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SimHei" panose="02010609060101010101" pitchFamily="49" charset="-122"/>
                        </a:rPr>
                        <m:t>𝑚</m:t>
                      </m:r>
                      <m:sSubSup>
                        <m:sSub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SimHei" panose="02010609060101010101" pitchFamily="49" charset="-122"/>
                            </a:rPr>
                          </m:ctrlPr>
                        </m:sSub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SimHei" panose="02010609060101010101" pitchFamily="49" charset="-122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SimHei" panose="02010609060101010101" pitchFamily="49" charset="-122"/>
                            </a:rPr>
                            <m:t>𝐵</m:t>
                          </m:r>
                        </m:sub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SimHei" panose="02010609060101010101" pitchFamily="49" charset="-122"/>
                            </a:rPr>
                            <m:t>2</m:t>
                          </m:r>
                        </m:sup>
                      </m:sSubSup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SimHei" panose="02010609060101010101" pitchFamily="49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SimHei" panose="02010609060101010101" pitchFamily="49" charset="-122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SimHei" panose="02010609060101010101" pitchFamily="49" charset="-122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SimHei" panose="02010609060101010101" pitchFamily="49" charset="-122"/>
                            </a:rPr>
                            <m:t>2</m:t>
                          </m:r>
                        </m:den>
                      </m:f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SimHei" panose="02010609060101010101" pitchFamily="49" charset="-122"/>
                        </a:rPr>
                        <m:t>𝑚</m:t>
                      </m:r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SimHei" panose="02010609060101010101" pitchFamily="49" charset="-122"/>
                            </a:rPr>
                          </m:ctrlPr>
                        </m:sSupPr>
                        <m:e>
                          <m:acc>
                            <m:accPr>
                              <m:chr m:val="̇"/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</a:rPr>
                              </m:ctrlPr>
                            </m:acc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</a:rPr>
                                <m:t>𝑟</m:t>
                              </m:r>
                            </m:e>
                          </m:acc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SimHei" panose="02010609060101010101" pitchFamily="49" charset="-122"/>
                            </a:rPr>
                            <m:t>2</m:t>
                          </m:r>
                        </m:sup>
                      </m:sSup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SimHei" panose="02010609060101010101" pitchFamily="49" charset="-122"/>
                        </a:rPr>
                        <m:t>,</m:t>
                      </m:r>
                      <m:r>
                        <a:rPr lang="zh-CN" altLang="en-US" sz="2400" b="0" i="1" smtClean="0">
                          <a:latin typeface="Cambria Math" panose="02040503050406030204" pitchFamily="18" charset="0"/>
                          <a:ea typeface="SimHei" panose="02010609060101010101" pitchFamily="49" charset="-122"/>
                        </a:rPr>
                        <m:t>  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SimHei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SimHei" panose="02010609060101010101" pitchFamily="49" charset="-122"/>
                            </a:rPr>
                            <m:t>𝑉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SimHei" panose="02010609060101010101" pitchFamily="49" charset="-122"/>
                            </a:rPr>
                            <m:t>𝐵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SimHei" panose="02010609060101010101" pitchFamily="49" charset="-122"/>
                        </a:rPr>
                        <m:t>=−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SimHei" panose="02010609060101010101" pitchFamily="49" charset="-122"/>
                        </a:rPr>
                        <m:t>𝑚𝑔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SimHei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SimHei" panose="02010609060101010101" pitchFamily="49" charset="-122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SimHei" panose="02010609060101010101" pitchFamily="49" charset="-122"/>
                            </a:rPr>
                            <m:t>𝐵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SimHei" panose="02010609060101010101" pitchFamily="49" charset="-122"/>
                        </a:rPr>
                        <m:t>=−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SimHei" panose="02010609060101010101" pitchFamily="49" charset="-122"/>
                        </a:rPr>
                        <m:t>𝑚𝑔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SimHei" panose="02010609060101010101" pitchFamily="49" charset="-122"/>
                        </a:rPr>
                        <m:t>(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SimHei" panose="02010609060101010101" pitchFamily="49" charset="-122"/>
                        </a:rPr>
                        <m:t>𝐿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SimHei" panose="02010609060101010101" pitchFamily="49" charset="-122"/>
                        </a:rPr>
                        <m:t>−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SimHei" panose="02010609060101010101" pitchFamily="49" charset="-122"/>
                        </a:rPr>
                        <m:t>𝑟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SimHei" panose="02010609060101010101" pitchFamily="49" charset="-122"/>
                        </a:rPr>
                        <m:t>)</m:t>
                      </m:r>
                    </m:oMath>
                  </m:oMathPara>
                </a14:m>
                <a:endParaRPr lang="en-US" altLang="zh-CN" sz="2400" b="0" dirty="0"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  <a:p>
                <a:pPr marL="0" indent="0">
                  <a:lnSpc>
                    <a:spcPct val="125000"/>
                  </a:lnSpc>
                  <a:buNone/>
                </a:pPr>
                <a:r>
                  <a:rPr lang="zh-CN" altLang="en-US" sz="2400" dirty="0">
                    <a:latin typeface="SimHei" panose="02010609060101010101" pitchFamily="49" charset="-122"/>
                    <a:ea typeface="SimHei" panose="02010609060101010101" pitchFamily="49" charset="-122"/>
                  </a:rPr>
                  <a:t>因此动能势能之差（拉格朗日函数）为</a:t>
                </a:r>
                <a:endParaRPr lang="en-US" altLang="zh-CN" sz="2400" dirty="0"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  <a:p>
                <a:pPr marL="0" indent="0">
                  <a:lnSpc>
                    <a:spcPct val="125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SimHei" panose="02010609060101010101" pitchFamily="49" charset="-122"/>
                        </a:rPr>
                        <m:t>𝐿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SimHei" panose="02010609060101010101" pitchFamily="49" charset="-122"/>
                        </a:rPr>
                        <m:t>=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SimHei" panose="02010609060101010101" pitchFamily="49" charset="-122"/>
                        </a:rPr>
                        <m:t>𝑇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SimHei" panose="02010609060101010101" pitchFamily="49" charset="-122"/>
                        </a:rPr>
                        <m:t>−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SimHei" panose="02010609060101010101" pitchFamily="49" charset="-122"/>
                        </a:rPr>
                        <m:t>𝑉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SimHei" panose="02010609060101010101" pitchFamily="49" charset="-122"/>
                        </a:rPr>
                        <m:t>=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SimHei" panose="02010609060101010101" pitchFamily="49" charset="-122"/>
                        </a:rPr>
                        <m:t>𝑚</m:t>
                      </m:r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SimHei" panose="02010609060101010101" pitchFamily="49" charset="-122"/>
                            </a:rPr>
                          </m:ctrlPr>
                        </m:sSupPr>
                        <m:e>
                          <m:acc>
                            <m:accPr>
                              <m:chr m:val="̇"/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</a:rPr>
                              </m:ctrlPr>
                            </m:acc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</a:rPr>
                                <m:t>𝑟</m:t>
                              </m:r>
                            </m:e>
                          </m:acc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SimHei" panose="02010609060101010101" pitchFamily="49" charset="-122"/>
                            </a:rPr>
                            <m:t>2</m:t>
                          </m:r>
                        </m:sup>
                      </m:sSup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SimHei" panose="02010609060101010101" pitchFamily="49" charset="-122"/>
                        </a:rPr>
                        <m:t>+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SimHei" panose="02010609060101010101" pitchFamily="49" charset="-122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SimHei" panose="02010609060101010101" pitchFamily="49" charset="-122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SimHei" panose="02010609060101010101" pitchFamily="49" charset="-122"/>
                            </a:rPr>
                            <m:t>2</m:t>
                          </m:r>
                        </m:den>
                      </m:f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SimHei" panose="02010609060101010101" pitchFamily="49" charset="-122"/>
                        </a:rPr>
                        <m:t>𝑚</m:t>
                      </m:r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SimHei" panose="02010609060101010101" pitchFamily="49" charset="-122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SimHei" panose="02010609060101010101" pitchFamily="49" charset="-122"/>
                            </a:rPr>
                            <m:t>𝑟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SimHei" panose="02010609060101010101" pitchFamily="49" charset="-122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SimHei" panose="02010609060101010101" pitchFamily="49" charset="-122"/>
                            </a:rPr>
                          </m:ctrlPr>
                        </m:sSupPr>
                        <m:e>
                          <m:acc>
                            <m:accPr>
                              <m:chr m:val="̇"/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</a:rPr>
                              </m:ctrlPr>
                            </m:acc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</a:rPr>
                                <m:t>𝜃</m:t>
                              </m:r>
                            </m:e>
                          </m:acc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SimHei" panose="02010609060101010101" pitchFamily="49" charset="-122"/>
                            </a:rPr>
                            <m:t>2</m:t>
                          </m:r>
                        </m:sup>
                      </m:sSup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SimHei" panose="02010609060101010101" pitchFamily="49" charset="-122"/>
                        </a:rPr>
                        <m:t>−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SimHei" panose="02010609060101010101" pitchFamily="49" charset="-122"/>
                        </a:rPr>
                        <m:t>𝑚𝑔𝑟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SimHei" panose="02010609060101010101" pitchFamily="49" charset="-122"/>
                        </a:rPr>
                        <m:t>+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SimHei" panose="02010609060101010101" pitchFamily="49" charset="-122"/>
                        </a:rPr>
                        <m:t>𝑚𝑔𝐿</m:t>
                      </m:r>
                    </m:oMath>
                  </m:oMathPara>
                </a14:m>
                <a:endParaRPr lang="en-US" altLang="zh-CN" sz="2400" b="0" dirty="0"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  <a:p>
                <a:pPr marL="0" indent="0">
                  <a:lnSpc>
                    <a:spcPct val="125000"/>
                  </a:lnSpc>
                  <a:buNone/>
                </a:pPr>
                <a:r>
                  <a:rPr lang="zh-CN" altLang="en-US" sz="2400" dirty="0">
                    <a:latin typeface="SimHei" panose="02010609060101010101" pitchFamily="49" charset="-122"/>
                    <a:ea typeface="SimHei" panose="02010609060101010101" pitchFamily="49" charset="-122"/>
                  </a:rPr>
                  <a:t>代入拉格朗日方程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i="1" dirty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  <a:ea typeface="SimHei" panose="02010609060101010101" pitchFamily="49" charset="-122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altLang="zh-CN" sz="2400" i="1" dirty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  <a:ea typeface="SimHei" panose="02010609060101010101" pitchFamily="49" charset="-122"/>
                          </a:rPr>
                          <m:t>d</m:t>
                        </m:r>
                      </m:num>
                      <m:den>
                        <m:r>
                          <a:rPr lang="en-US" altLang="zh-CN" sz="2400" i="1" dirty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  <a:ea typeface="SimHei" panose="02010609060101010101" pitchFamily="49" charset="-122"/>
                          </a:rPr>
                          <m:t>𝑑𝑡</m:t>
                        </m:r>
                      </m:den>
                    </m:f>
                    <m:f>
                      <m:fPr>
                        <m:ctrlPr>
                          <a:rPr lang="en-US" altLang="zh-CN" sz="2400" i="1" dirty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  <a:ea typeface="SimHei" panose="02010609060101010101" pitchFamily="49" charset="-122"/>
                          </a:rPr>
                        </m:ctrlPr>
                      </m:fPr>
                      <m:num>
                        <m:r>
                          <a:rPr lang="en-US" altLang="zh-CN" sz="2400" i="1" dirty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  <a:ea typeface="SimHei" panose="02010609060101010101" pitchFamily="49" charset="-122"/>
                          </a:rPr>
                          <m:t>𝜕</m:t>
                        </m:r>
                        <m:r>
                          <a:rPr lang="en-US" altLang="zh-CN" sz="2400" i="1" dirty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  <a:ea typeface="SimHei" panose="02010609060101010101" pitchFamily="49" charset="-122"/>
                          </a:rPr>
                          <m:t>𝐿</m:t>
                        </m:r>
                      </m:num>
                      <m:den>
                        <m:r>
                          <a:rPr lang="en-US" altLang="zh-CN" sz="2400" i="1" dirty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  <a:ea typeface="SimHei" panose="02010609060101010101" pitchFamily="49" charset="-122"/>
                          </a:rPr>
                          <m:t>𝜕</m:t>
                        </m:r>
                        <m:acc>
                          <m:accPr>
                            <m:chr m:val="̇"/>
                            <m:ctrlPr>
                              <a:rPr lang="en-US" altLang="zh-CN" sz="2400" i="1" dirty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  <a:ea typeface="SimHei" panose="02010609060101010101" pitchFamily="49" charset="-122"/>
                              </a:rPr>
                            </m:ctrlPr>
                          </m:accPr>
                          <m:e>
                            <m:r>
                              <a:rPr lang="en-US" altLang="zh-CN" sz="2400" i="1" dirty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  <a:ea typeface="SimHei" panose="02010609060101010101" pitchFamily="49" charset="-122"/>
                              </a:rPr>
                              <m:t>𝜃</m:t>
                            </m:r>
                          </m:e>
                        </m:acc>
                      </m:den>
                    </m:f>
                    <m:r>
                      <a:rPr lang="en-US" altLang="zh-CN" sz="2400" i="1" dirty="0">
                        <a:solidFill>
                          <a:srgbClr val="0432FF"/>
                        </a:solidFill>
                        <a:latin typeface="Cambria Math" panose="02040503050406030204" pitchFamily="18" charset="0"/>
                        <a:ea typeface="SimHei" panose="02010609060101010101" pitchFamily="49" charset="-122"/>
                      </a:rPr>
                      <m:t>−</m:t>
                    </m:r>
                    <m:f>
                      <m:fPr>
                        <m:ctrlPr>
                          <a:rPr lang="en-US" altLang="zh-CN" sz="2400" i="1" dirty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  <a:ea typeface="SimHei" panose="02010609060101010101" pitchFamily="49" charset="-122"/>
                          </a:rPr>
                        </m:ctrlPr>
                      </m:fPr>
                      <m:num>
                        <m:r>
                          <a:rPr lang="en-US" altLang="zh-CN" sz="2400" i="1" dirty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  <a:ea typeface="SimHei" panose="02010609060101010101" pitchFamily="49" charset="-122"/>
                          </a:rPr>
                          <m:t>𝜕</m:t>
                        </m:r>
                        <m:r>
                          <a:rPr lang="en-US" altLang="zh-CN" sz="2400" i="1" dirty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  <a:ea typeface="SimHei" panose="02010609060101010101" pitchFamily="49" charset="-122"/>
                          </a:rPr>
                          <m:t>𝐿</m:t>
                        </m:r>
                      </m:num>
                      <m:den>
                        <m:r>
                          <a:rPr lang="en-US" altLang="zh-CN" sz="2400" i="1" dirty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  <a:ea typeface="SimHei" panose="02010609060101010101" pitchFamily="49" charset="-122"/>
                          </a:rPr>
                          <m:t>𝜕𝜃</m:t>
                        </m:r>
                      </m:den>
                    </m:f>
                    <m:r>
                      <a:rPr lang="en-US" altLang="zh-CN" sz="2400" i="1" dirty="0">
                        <a:solidFill>
                          <a:srgbClr val="0432FF"/>
                        </a:solidFill>
                        <a:latin typeface="Cambria Math" panose="02040503050406030204" pitchFamily="18" charset="0"/>
                        <a:ea typeface="SimHei" panose="02010609060101010101" pitchFamily="49" charset="-122"/>
                      </a:rPr>
                      <m:t>=0</m:t>
                    </m:r>
                  </m:oMath>
                </a14:m>
                <a:r>
                  <a:rPr lang="zh-CN" altLang="en-US" sz="2400" dirty="0">
                    <a:solidFill>
                      <a:srgbClr val="0432FF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，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i="1" dirty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  <a:ea typeface="SimHei" panose="02010609060101010101" pitchFamily="49" charset="-122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altLang="zh-CN" sz="2400" i="1" dirty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  <a:ea typeface="SimHei" panose="02010609060101010101" pitchFamily="49" charset="-122"/>
                          </a:rPr>
                          <m:t>d</m:t>
                        </m:r>
                      </m:num>
                      <m:den>
                        <m:r>
                          <a:rPr lang="en-US" altLang="zh-CN" sz="2400" i="1" dirty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  <a:ea typeface="SimHei" panose="02010609060101010101" pitchFamily="49" charset="-122"/>
                          </a:rPr>
                          <m:t>𝑑𝑡</m:t>
                        </m:r>
                      </m:den>
                    </m:f>
                    <m:f>
                      <m:fPr>
                        <m:ctrlPr>
                          <a:rPr lang="en-US" altLang="zh-CN" sz="2400" i="1" dirty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  <a:ea typeface="SimHei" panose="02010609060101010101" pitchFamily="49" charset="-122"/>
                          </a:rPr>
                        </m:ctrlPr>
                      </m:fPr>
                      <m:num>
                        <m:r>
                          <a:rPr lang="en-US" altLang="zh-CN" sz="2400" i="1" dirty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  <a:ea typeface="SimHei" panose="02010609060101010101" pitchFamily="49" charset="-122"/>
                          </a:rPr>
                          <m:t>𝜕</m:t>
                        </m:r>
                        <m:r>
                          <a:rPr lang="en-US" altLang="zh-CN" sz="2400" i="1" dirty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  <a:ea typeface="SimHei" panose="02010609060101010101" pitchFamily="49" charset="-122"/>
                          </a:rPr>
                          <m:t>𝐿</m:t>
                        </m:r>
                      </m:num>
                      <m:den>
                        <m:r>
                          <a:rPr lang="en-US" altLang="zh-CN" sz="2400" i="1" dirty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  <a:ea typeface="SimHei" panose="02010609060101010101" pitchFamily="49" charset="-122"/>
                          </a:rPr>
                          <m:t>𝜕</m:t>
                        </m:r>
                        <m:acc>
                          <m:accPr>
                            <m:chr m:val="̇"/>
                            <m:ctrlPr>
                              <a:rPr lang="en-US" altLang="zh-CN" sz="2400" i="1" dirty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  <a:ea typeface="SimHei" panose="02010609060101010101" pitchFamily="49" charset="-122"/>
                              </a:rPr>
                            </m:ctrlPr>
                          </m:accPr>
                          <m:e>
                            <m:r>
                              <a:rPr lang="en-US" altLang="zh-CN" sz="2400" i="1" dirty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  <a:ea typeface="SimHei" panose="02010609060101010101" pitchFamily="49" charset="-122"/>
                              </a:rPr>
                              <m:t>𝑟</m:t>
                            </m:r>
                          </m:e>
                        </m:acc>
                      </m:den>
                    </m:f>
                    <m:r>
                      <a:rPr lang="en-US" altLang="zh-CN" sz="2400" i="1" dirty="0">
                        <a:solidFill>
                          <a:srgbClr val="0432FF"/>
                        </a:solidFill>
                        <a:latin typeface="Cambria Math" panose="02040503050406030204" pitchFamily="18" charset="0"/>
                        <a:ea typeface="SimHei" panose="02010609060101010101" pitchFamily="49" charset="-122"/>
                      </a:rPr>
                      <m:t>−</m:t>
                    </m:r>
                    <m:f>
                      <m:fPr>
                        <m:ctrlPr>
                          <a:rPr lang="en-US" altLang="zh-CN" sz="2400" i="1" dirty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  <a:ea typeface="SimHei" panose="02010609060101010101" pitchFamily="49" charset="-122"/>
                          </a:rPr>
                        </m:ctrlPr>
                      </m:fPr>
                      <m:num>
                        <m:r>
                          <a:rPr lang="en-US" altLang="zh-CN" sz="2400" i="1" dirty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  <a:ea typeface="SimHei" panose="02010609060101010101" pitchFamily="49" charset="-122"/>
                          </a:rPr>
                          <m:t>𝜕</m:t>
                        </m:r>
                        <m:r>
                          <a:rPr lang="en-US" altLang="zh-CN" sz="2400" i="1" dirty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  <a:ea typeface="SimHei" panose="02010609060101010101" pitchFamily="49" charset="-122"/>
                          </a:rPr>
                          <m:t>𝐿</m:t>
                        </m:r>
                      </m:num>
                      <m:den>
                        <m:r>
                          <a:rPr lang="en-US" altLang="zh-CN" sz="2400" i="1" dirty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  <a:ea typeface="SimHei" panose="02010609060101010101" pitchFamily="49" charset="-122"/>
                          </a:rPr>
                          <m:t>𝜕</m:t>
                        </m:r>
                        <m:r>
                          <a:rPr lang="en-US" altLang="zh-CN" sz="2400" b="0" i="1" dirty="0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  <a:ea typeface="SimHei" panose="02010609060101010101" pitchFamily="49" charset="-122"/>
                          </a:rPr>
                          <m:t>𝑟</m:t>
                        </m:r>
                      </m:den>
                    </m:f>
                    <m:r>
                      <a:rPr lang="en-US" altLang="zh-CN" sz="2400" i="1" dirty="0">
                        <a:solidFill>
                          <a:srgbClr val="0432FF"/>
                        </a:solidFill>
                        <a:latin typeface="Cambria Math" panose="02040503050406030204" pitchFamily="18" charset="0"/>
                        <a:ea typeface="SimHei" panose="02010609060101010101" pitchFamily="49" charset="-122"/>
                      </a:rPr>
                      <m:t>=0</m:t>
                    </m:r>
                  </m:oMath>
                </a14:m>
                <a:r>
                  <a:rPr lang="zh-CN" altLang="en-US" sz="2400" dirty="0">
                    <a:latin typeface="SimHei" panose="02010609060101010101" pitchFamily="49" charset="-122"/>
                    <a:ea typeface="SimHei" panose="02010609060101010101" pitchFamily="49" charset="-122"/>
                  </a:rPr>
                  <a:t>，得到运动微分方程</a:t>
                </a:r>
                <a:endParaRPr lang="en-US" altLang="zh-CN" sz="2400" dirty="0"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  <a:p>
                <a:pPr marL="0" indent="0">
                  <a:lnSpc>
                    <a:spcPct val="125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>
                          <a:latin typeface="Cambria Math" panose="02040503050406030204" pitchFamily="18" charset="0"/>
                          <a:ea typeface="SimHei" panose="02010609060101010101" pitchFamily="49" charset="-122"/>
                        </a:rPr>
                        <m:t>𝑚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SimHei" panose="02010609060101010101" pitchFamily="49" charset="-122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latin typeface="Cambria Math" panose="02040503050406030204" pitchFamily="18" charset="0"/>
                              <a:ea typeface="SimHei" panose="02010609060101010101" pitchFamily="49" charset="-122"/>
                            </a:rPr>
                            <m:t>d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latin typeface="Cambria Math" panose="02040503050406030204" pitchFamily="18" charset="0"/>
                              <a:ea typeface="SimHei" panose="02010609060101010101" pitchFamily="49" charset="-122"/>
                            </a:rPr>
                            <m:t>d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SimHei" panose="02010609060101010101" pitchFamily="49" charset="-122"/>
                            </a:rPr>
                            <m:t>𝑡</m:t>
                          </m:r>
                        </m:den>
                      </m:f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SimHei" panose="02010609060101010101" pitchFamily="49" charset="-122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</a:rPr>
                                <m:t>2</m:t>
                              </m:r>
                            </m:sup>
                          </m:sSup>
                          <m:acc>
                            <m:accPr>
                              <m:chr m:val="̇"/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</a:rPr>
                              </m:ctrlPr>
                            </m:acc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</a:rPr>
                                <m:t>𝜃</m:t>
                              </m:r>
                            </m:e>
                          </m:acc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SimHei" panose="02010609060101010101" pitchFamily="49" charset="-122"/>
                        </a:rPr>
                        <m:t>=0,  2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SimHei" panose="02010609060101010101" pitchFamily="49" charset="-122"/>
                        </a:rPr>
                        <m:t>𝑚</m:t>
                      </m:r>
                      <m:acc>
                        <m:accPr>
                          <m:chr m:val="̈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SimHei" panose="02010609060101010101" pitchFamily="49" charset="-122"/>
                            </a:rPr>
                          </m:ctrlPr>
                        </m:acc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SimHei" panose="02010609060101010101" pitchFamily="49" charset="-122"/>
                            </a:rPr>
                            <m:t>𝑟</m:t>
                          </m:r>
                        </m:e>
                      </m:acc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SimHei" panose="02010609060101010101" pitchFamily="49" charset="-122"/>
                        </a:rPr>
                        <m:t>−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SimHei" panose="02010609060101010101" pitchFamily="49" charset="-122"/>
                        </a:rPr>
                        <m:t>𝑚𝑟</m:t>
                      </m:r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SimHei" panose="02010609060101010101" pitchFamily="49" charset="-122"/>
                            </a:rPr>
                          </m:ctrlPr>
                        </m:sSupPr>
                        <m:e>
                          <m:acc>
                            <m:accPr>
                              <m:chr m:val="̇"/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</a:rPr>
                              </m:ctrlPr>
                            </m:acc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</a:rPr>
                                <m:t>𝜃</m:t>
                              </m:r>
                            </m:e>
                          </m:acc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SimHei" panose="02010609060101010101" pitchFamily="49" charset="-122"/>
                            </a:rPr>
                            <m:t>2</m:t>
                          </m:r>
                        </m:sup>
                      </m:sSup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SimHei" panose="02010609060101010101" pitchFamily="49" charset="-122"/>
                        </a:rPr>
                        <m:t>+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SimHei" panose="02010609060101010101" pitchFamily="49" charset="-122"/>
                        </a:rPr>
                        <m:t>𝑚𝑔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SimHei" panose="02010609060101010101" pitchFamily="49" charset="-122"/>
                        </a:rPr>
                        <m:t>=0.</m:t>
                      </m:r>
                    </m:oMath>
                  </m:oMathPara>
                </a14:m>
                <a:endParaRPr lang="en-US" altLang="zh-CN" sz="2400" dirty="0"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  <a:p>
                <a:pPr marL="0" indent="0">
                  <a:lnSpc>
                    <a:spcPct val="125000"/>
                  </a:lnSpc>
                  <a:buNone/>
                </a:pPr>
                <a:endParaRPr lang="en-US" altLang="zh-CN" sz="2400" dirty="0">
                  <a:solidFill>
                    <a:srgbClr val="0432FF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FE29CFF5-DF35-EF40-8DAD-4D126ADCCFB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1411" y="620688"/>
                <a:ext cx="8838990" cy="6192688"/>
              </a:xfrm>
              <a:blipFill>
                <a:blip r:embed="rId2"/>
                <a:stretch>
                  <a:fillRect l="-1004" t="-205" b="-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66A33C8-1897-4567-B37E-48AF0198E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8446281-1404-0546-B560-F408992A2079}" type="slidenum">
              <a:rPr lang="en-US" altLang="zh-CN" smtClean="0"/>
              <a:pPr>
                <a:defRPr/>
              </a:pPr>
              <a:t>40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50363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EF94AC87-F05F-EA4E-837C-C839E83F4F2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2008" y="980728"/>
                <a:ext cx="8964488" cy="5112568"/>
              </a:xfrm>
              <a:solidFill>
                <a:schemeClr val="bg1"/>
              </a:solidFill>
            </p:spPr>
            <p:txBody>
              <a:bodyPr/>
              <a:lstStyle/>
              <a:p>
                <a:pPr marL="0" indent="0">
                  <a:buNone/>
                </a:pPr>
                <a:r>
                  <a:rPr lang="zh-CN" altLang="en-US" sz="2400" dirty="0">
                    <a:latin typeface="SimHei" panose="02010609060101010101" pitchFamily="49" charset="-122"/>
                    <a:ea typeface="SimHei" panose="02010609060101010101" pitchFamily="49" charset="-122"/>
                  </a:rPr>
                  <a:t>一段挂着小球的绳，缠在半径为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SimHei" panose="02010609060101010101" pitchFamily="49" charset="-122"/>
                      </a:rPr>
                      <m:t>𝑎</m:t>
                    </m:r>
                  </m:oMath>
                </a14:m>
                <a:r>
                  <a:rPr lang="zh-CN" altLang="en-US" sz="2400" dirty="0">
                    <a:latin typeface="SimHei" panose="02010609060101010101" pitchFamily="49" charset="-122"/>
                    <a:ea typeface="SimHei" panose="02010609060101010101" pitchFamily="49" charset="-122"/>
                  </a:rPr>
                  <a:t>的圆柱上，小球放在水平面上，圆柱轴线垂直于水平面。若初始时刻线绷紧，小球与线和圆柱接触点之间的距离为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SimHei" panose="02010609060101010101" pitchFamily="49" charset="-122"/>
                      </a:rPr>
                      <m:t>𝐿</m:t>
                    </m:r>
                  </m:oMath>
                </a14:m>
                <a:r>
                  <a:rPr lang="zh-CN" altLang="en-US" sz="2400" dirty="0">
                    <a:latin typeface="SimHei" panose="02010609060101010101" pitchFamily="49" charset="-122"/>
                    <a:ea typeface="SimHei" panose="02010609060101010101" pitchFamily="49" charset="-122"/>
                  </a:rPr>
                  <a:t>，小球初速度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SimHei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SimHei" panose="02010609060101010101" pitchFamily="49" charset="-122"/>
                          </a:rPr>
                          <m:t>𝑣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SimHei" panose="02010609060101010101" pitchFamily="49" charset="-122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en-US" sz="2400" dirty="0">
                    <a:latin typeface="SimHei" panose="02010609060101010101" pitchFamily="49" charset="-122"/>
                    <a:ea typeface="SimHei" panose="02010609060101010101" pitchFamily="49" charset="-122"/>
                  </a:rPr>
                  <a:t>垂直于线并且指向使线缠紧的方向，问小球何时打到圆柱上？</a:t>
                </a:r>
                <a:endParaRPr lang="en-US" altLang="zh-CN" sz="2400" dirty="0"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EF94AC87-F05F-EA4E-837C-C839E83F4F2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2008" y="980728"/>
                <a:ext cx="8964488" cy="5112568"/>
              </a:xfrm>
              <a:blipFill>
                <a:blip r:embed="rId2"/>
                <a:stretch>
                  <a:fillRect l="-849" t="-990" r="-1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 Box 5">
            <a:extLst>
              <a:ext uri="{FF2B5EF4-FFF2-40B4-BE49-F238E27FC236}">
                <a16:creationId xmlns:a16="http://schemas.microsoft.com/office/drawing/2014/main" id="{E9038D06-52FA-E345-AE3C-A81F2EC5C5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358775"/>
            <a:ext cx="5254965" cy="523220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补充例题：缠绕在圆柱上的小球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D28259-2413-EF49-8990-ECE4524A5B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2691848"/>
            <a:ext cx="3709437" cy="369913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831BF12-F8F2-7D41-8169-397AB1260C3B}"/>
                  </a:ext>
                </a:extLst>
              </p:cNvPr>
              <p:cNvSpPr txBox="1"/>
              <p:nvPr/>
            </p:nvSpPr>
            <p:spPr>
              <a:xfrm>
                <a:off x="4445726" y="2564904"/>
                <a:ext cx="4768806" cy="35680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imHei" panose="02010609060101010101" pitchFamily="49" charset="-122"/>
                    <a:ea typeface="SimHei" panose="02010609060101010101" pitchFamily="49" charset="-122"/>
                    <a:cs typeface="+mn-cs"/>
                  </a:rPr>
                  <a:t>取解开的线长度</a:t>
                </a:r>
                <a:r>
                  <a:rPr kumimoji="1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imHei" panose="02010609060101010101" pitchFamily="49" charset="-122"/>
                    <a:ea typeface="SimHei" panose="02010609060101010101" pitchFamily="49" charset="-122"/>
                    <a:cs typeface="+mn-cs"/>
                  </a:rPr>
                  <a:t>s</a:t>
                </a: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imHei" panose="02010609060101010101" pitchFamily="49" charset="-122"/>
                    <a:ea typeface="SimHei" panose="02010609060101010101" pitchFamily="49" charset="-122"/>
                    <a:cs typeface="+mn-cs"/>
                  </a:rPr>
                  <a:t>为参数</a:t>
                </a:r>
                <a:r>
                  <a:rPr kumimoji="1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imHei" panose="02010609060101010101" pitchFamily="49" charset="-122"/>
                    <a:ea typeface="SimHei" panose="02010609060101010101" pitchFamily="49" charset="-122"/>
                    <a:cs typeface="+mn-cs"/>
                  </a:rPr>
                  <a:t>,</a:t>
                </a: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imHei" panose="02010609060101010101" pitchFamily="49" charset="-122"/>
                    <a:ea typeface="SimHei" panose="02010609060101010101" pitchFamily="49" charset="-122"/>
                    <a:cs typeface="+mn-cs"/>
                  </a:rPr>
                  <a:t>则</a:t>
                </a:r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imHei" panose="02010609060101010101" pitchFamily="49" charset="-122"/>
                  <a:ea typeface="SimHei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SimHei" panose="02010609060101010101" pitchFamily="49" charset="-122"/>
                          <a:cs typeface="+mn-cs"/>
                        </a:rPr>
                        <m:t>𝑟</m:t>
                      </m:r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SimHei" panose="02010609060101010101" pitchFamily="49" charset="-122"/>
                          <a:cs typeface="+mn-cs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+mn-cs"/>
                                </a:rPr>
                                <m:t>𝑎</m:t>
                              </m:r>
                            </m:e>
                            <m:sup>
                              <m: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  <m:t>+</m:t>
                          </m:r>
                          <m:sSup>
                            <m:sSupPr>
                              <m:ctrlP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+mn-cs"/>
                                </a:rPr>
                                <m:t>𝑠</m:t>
                              </m:r>
                            </m:e>
                            <m:sup>
                              <m: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imHei" panose="02010609060101010101" pitchFamily="49" charset="-122"/>
                  <a:ea typeface="SimHei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SimHei" panose="02010609060101010101" pitchFamily="49" charset="-122"/>
                          <a:cs typeface="+mn-cs"/>
                        </a:rPr>
                        <m:t>𝜃</m:t>
                      </m:r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SimHei" panose="02010609060101010101" pitchFamily="49" charset="-122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</m:ctrlPr>
                        </m:fPr>
                        <m:num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  <m:t>𝑠</m:t>
                          </m:r>
                        </m:num>
                        <m:den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  <m:t>𝑎</m:t>
                          </m:r>
                        </m:den>
                      </m:f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SimHei" panose="02010609060101010101" pitchFamily="49" charset="-122"/>
                          <a:cs typeface="+mn-cs"/>
                        </a:rPr>
                        <m:t>−</m:t>
                      </m:r>
                      <m:func>
                        <m:funcPr>
                          <m:ctrlPr>
                            <a:rPr kumimoji="1" lang="zh-CN" alt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24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  <m:t>arctan</m:t>
                          </m:r>
                        </m:fName>
                        <m:e>
                          <m:f>
                            <m:fPr>
                              <m:ctrlP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+mn-cs"/>
                                </a:rPr>
                              </m:ctrlPr>
                            </m:fPr>
                            <m:num>
                              <m: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+mn-cs"/>
                                </a:rPr>
                                <m:t>𝑠</m:t>
                              </m:r>
                            </m:num>
                            <m:den>
                              <m: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+mn-cs"/>
                                </a:rPr>
                                <m:t>𝑎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kumimoji="1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imHei" panose="02010609060101010101" pitchFamily="49" charset="-122"/>
                  <a:ea typeface="SimHei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imHei" panose="02010609060101010101" pitchFamily="49" charset="-122"/>
                    <a:ea typeface="SimHei" panose="02010609060101010101" pitchFamily="49" charset="-122"/>
                    <a:cs typeface="+mn-cs"/>
                  </a:rPr>
                  <a:t>则小球划过的轨迹为</a:t>
                </a:r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imHei" panose="02010609060101010101" pitchFamily="49" charset="-122"/>
                  <a:ea typeface="SimHei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sz="24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SimHei" panose="02010609060101010101" pitchFamily="49" charset="-122"/>
                          <a:cs typeface="+mn-cs"/>
                        </a:rPr>
                        <m:t>d</m:t>
                      </m:r>
                      <m:acc>
                        <m:accPr>
                          <m:chr m:val="̃"/>
                          <m:ctrlPr>
                            <a:rPr kumimoji="1" lang="en-US" altLang="zh-C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</m:ctrlPr>
                        </m:accPr>
                        <m:e>
                          <m:r>
                            <a:rPr kumimoji="1" lang="en-US" altLang="zh-C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  <m:t>𝑠</m:t>
                          </m:r>
                        </m:e>
                      </m:acc>
                      <m:r>
                        <a:rPr kumimoji="1" lang="en-US" altLang="zh-CN" sz="2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SimHei" panose="02010609060101010101" pitchFamily="49" charset="-122"/>
                          <a:cs typeface="+mn-cs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kumimoji="1" lang="en-US" altLang="zh-C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kumimoji="1" lang="en-US" altLang="zh-CN" sz="24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+mn-cs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1" lang="en-US" altLang="zh-CN" sz="24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SimHei" panose="02010609060101010101" pitchFamily="49" charset="-122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kumimoji="1" lang="en-US" altLang="zh-CN" sz="2400" b="0" i="0" u="none" strike="noStrike" kern="120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SimHei" panose="02010609060101010101" pitchFamily="49" charset="-122"/>
                                      <a:cs typeface="+mn-cs"/>
                                    </a:rPr>
                                    <m:t>d</m:t>
                                  </m:r>
                                  <m:r>
                                    <a:rPr kumimoji="1" lang="en-US" altLang="zh-CN" sz="2400" b="0" i="1" u="none" strike="noStrike" kern="120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SimHei" panose="02010609060101010101" pitchFamily="49" charset="-122"/>
                                      <a:cs typeface="+mn-cs"/>
                                    </a:rPr>
                                    <m:t>𝑟</m:t>
                                  </m:r>
                                </m:e>
                              </m:d>
                            </m:e>
                            <m:sup>
                              <m:r>
                                <a:rPr kumimoji="1" lang="en-US" altLang="zh-CN" sz="2400" b="0" i="0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  <m:r>
                            <a:rPr kumimoji="1" lang="en-US" altLang="zh-CN" sz="2400" b="0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  <m:t>+</m:t>
                          </m:r>
                          <m:sSup>
                            <m:sSupPr>
                              <m:ctrlPr>
                                <a:rPr kumimoji="1" lang="en-US" altLang="zh-CN" sz="24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+mn-cs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1" lang="en-US" altLang="zh-CN" sz="24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SimHei" panose="02010609060101010101" pitchFamily="49" charset="-122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sz="24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SimHei" panose="02010609060101010101" pitchFamily="49" charset="-122"/>
                                      <a:cs typeface="+mn-cs"/>
                                    </a:rPr>
                                    <m:t>𝑟</m:t>
                                  </m:r>
                                  <m:r>
                                    <m:rPr>
                                      <m:sty m:val="p"/>
                                    </m:rPr>
                                    <a:rPr kumimoji="1" lang="en-US" altLang="zh-CN" sz="2400" b="0" i="0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SimHei" panose="02010609060101010101" pitchFamily="49" charset="-122"/>
                                      <a:cs typeface="+mn-cs"/>
                                    </a:rPr>
                                    <m:t>d</m:t>
                                  </m:r>
                                  <m:r>
                                    <a:rPr kumimoji="1" lang="en-US" altLang="zh-CN" sz="24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SimHei" panose="02010609060101010101" pitchFamily="49" charset="-122"/>
                                      <a:cs typeface="+mn-cs"/>
                                    </a:rPr>
                                    <m:t>𝜃</m:t>
                                  </m:r>
                                </m:e>
                              </m:d>
                            </m:e>
                            <m:sup>
                              <m:r>
                                <a:rPr kumimoji="1" lang="en-US" altLang="zh-CN" sz="2400" b="0" i="0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  <m:r>
                        <a:rPr kumimoji="1" lang="en-US" altLang="zh-CN" sz="2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SimHei" panose="02010609060101010101" pitchFamily="49" charset="-122"/>
                          <a:cs typeface="+mn-cs"/>
                        </a:rPr>
                        <m:t>=</m:t>
                      </m:r>
                      <m:r>
                        <a:rPr kumimoji="1" lang="en-US" altLang="zh-CN" sz="2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SimHei" panose="02010609060101010101" pitchFamily="49" charset="-122"/>
                          <a:cs typeface="+mn-cs"/>
                        </a:rPr>
                        <m:t>𝑓</m:t>
                      </m:r>
                      <m:d>
                        <m:dPr>
                          <m:ctrlPr>
                            <a:rPr kumimoji="1" lang="en-US" altLang="zh-C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</m:ctrlPr>
                        </m:dPr>
                        <m:e>
                          <m:r>
                            <a:rPr kumimoji="1" lang="en-US" altLang="zh-C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  <m:t>𝑠</m:t>
                          </m:r>
                        </m:e>
                      </m:d>
                      <m:r>
                        <m:rPr>
                          <m:sty m:val="p"/>
                        </m:rPr>
                        <a:rPr kumimoji="1" lang="en-US" altLang="zh-CN" sz="2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SimHei" panose="02010609060101010101" pitchFamily="49" charset="-122"/>
                          <a:cs typeface="+mn-cs"/>
                        </a:rPr>
                        <m:t>d</m:t>
                      </m:r>
                      <m:r>
                        <a:rPr kumimoji="1" lang="en-US" altLang="zh-CN" sz="2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SimHei" panose="02010609060101010101" pitchFamily="49" charset="-122"/>
                          <a:cs typeface="+mn-cs"/>
                        </a:rPr>
                        <m:t>𝑠</m:t>
                      </m:r>
                    </m:oMath>
                  </m:oMathPara>
                </a14:m>
                <a:endParaRPr kumimoji="1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imHei" panose="02010609060101010101" pitchFamily="49" charset="-122"/>
                  <a:ea typeface="SimHei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</m:ctrlPr>
                        </m:accPr>
                        <m:e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  <m:t>𝑠</m:t>
                          </m:r>
                        </m:e>
                      </m:acc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SimHei" panose="02010609060101010101" pitchFamily="49" charset="-122"/>
                          <a:cs typeface="+mn-cs"/>
                        </a:rPr>
                        <m:t>=</m:t>
                      </m:r>
                      <m:nary>
                        <m:naryPr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</m:ctrlPr>
                        </m:naryPr>
                        <m:sub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  <m:t>0</m:t>
                          </m:r>
                        </m:sub>
                        <m:sup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  <m:t>𝐿</m:t>
                          </m:r>
                        </m:sup>
                        <m:e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  <m:t>𝑓</m:t>
                          </m:r>
                          <m:d>
                            <m:dPr>
                              <m:ctrlP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+mn-cs"/>
                                </a:rPr>
                                <m:t>𝑠</m:t>
                              </m:r>
                            </m:e>
                          </m:d>
                          <m:r>
                            <m:rPr>
                              <m:sty m:val="p"/>
                            </m:rPr>
                            <a:rPr kumimoji="1" lang="en-US" altLang="zh-CN" sz="24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  <m:t>d</m:t>
                          </m:r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  <m:t>𝑠</m:t>
                          </m:r>
                        </m:e>
                      </m:nary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SimHei" panose="02010609060101010101" pitchFamily="49" charset="-122"/>
                          <a:cs typeface="+mn-cs"/>
                        </a:rPr>
                        <m:t>,</m:t>
                      </m:r>
                      <m:r>
                        <a:rPr kumimoji="1" lang="zh-CN" alt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SimHei" panose="02010609060101010101" pitchFamily="49" charset="-122"/>
                          <a:cs typeface="+mn-cs"/>
                        </a:rPr>
                        <m:t>  </m:t>
                      </m:r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SimHei" panose="02010609060101010101" pitchFamily="49" charset="-122"/>
                          <a:cs typeface="+mn-cs"/>
                        </a:rPr>
                        <m:t>𝑡</m:t>
                      </m:r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SimHei" panose="02010609060101010101" pitchFamily="49" charset="-122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</m:ctrlPr>
                        </m:fPr>
                        <m:num>
                          <m:acc>
                            <m:accPr>
                              <m:chr m:val="̃"/>
                              <m:ctrlP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+mn-cs"/>
                                </a:rPr>
                                <m:t>𝑠</m:t>
                              </m:r>
                            </m:e>
                          </m:acc>
                        </m:num>
                        <m:den>
                          <m:sSub>
                            <m:sSubPr>
                              <m:ctrlP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+mn-cs"/>
                                </a:rPr>
                                <m:t>𝑣</m:t>
                              </m:r>
                            </m:e>
                            <m:sub>
                              <m: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+mn-cs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SimHei" panose="02010609060101010101" pitchFamily="49" charset="-122"/>
                          <a:cs typeface="+mn-cs"/>
                        </a:rPr>
                        <m:t>.</m:t>
                      </m:r>
                    </m:oMath>
                  </m:oMathPara>
                </a14:m>
                <a:endParaRPr kumimoji="1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imHei" panose="02010609060101010101" pitchFamily="49" charset="-122"/>
                  <a:ea typeface="SimHei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imHei" panose="02010609060101010101" pitchFamily="49" charset="-122"/>
                  <a:ea typeface="SimHei" panose="02010609060101010101" pitchFamily="49" charset="-122"/>
                  <a:cs typeface="+mn-cs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831BF12-F8F2-7D41-8169-397AB1260C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5726" y="2564904"/>
                <a:ext cx="4768806" cy="3568028"/>
              </a:xfrm>
              <a:prstGeom prst="rect">
                <a:avLst/>
              </a:prstGeom>
              <a:blipFill>
                <a:blip r:embed="rId4"/>
                <a:stretch>
                  <a:fillRect l="-2653" t="-1064" b="-503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823C7E9-5BFF-4489-8345-482424A98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8446281-1404-0546-B560-F408992A2079}" type="slidenum">
              <a:rPr lang="en-US" altLang="zh-CN" smtClean="0"/>
              <a:pPr>
                <a:defRPr/>
              </a:pPr>
              <a:t>41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40236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EF94AC87-F05F-EA4E-837C-C839E83F4F2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2008" y="980728"/>
                <a:ext cx="8964488" cy="5112568"/>
              </a:xfrm>
              <a:solidFill>
                <a:schemeClr val="bg1"/>
              </a:solidFill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400" dirty="0">
                    <a:latin typeface="SimHei" panose="02010609060101010101" pitchFamily="49" charset="-122"/>
                    <a:ea typeface="SimHei" panose="02010609060101010101" pitchFamily="49" charset="-122"/>
                  </a:rPr>
                  <a:t>水平面内固定圆环</a:t>
                </a:r>
                <a:r>
                  <a:rPr lang="zh-CN" altLang="en-US" sz="2400" dirty="0">
                    <a:latin typeface="SimHei" panose="02010609060101010101" pitchFamily="49" charset="-122"/>
                    <a:ea typeface="SimHei" panose="02010609060101010101" pitchFamily="49" charset="-122"/>
                  </a:rPr>
                  <a:t>，</a:t>
                </a:r>
                <a:r>
                  <a:rPr lang="en-US" sz="2400" dirty="0" err="1">
                    <a:latin typeface="SimHei" panose="02010609060101010101" pitchFamily="49" charset="-122"/>
                    <a:ea typeface="SimHei" panose="02010609060101010101" pitchFamily="49" charset="-122"/>
                  </a:rPr>
                  <a:t>上边套着</a:t>
                </a:r>
                <a:r>
                  <a:rPr lang="zh-CN" altLang="en-US" sz="2400" dirty="0">
                    <a:latin typeface="SimHei" panose="02010609060101010101" pitchFamily="49" charset="-122"/>
                    <a:ea typeface="SimHei" panose="02010609060101010101" pitchFamily="49" charset="-122"/>
                  </a:rPr>
                  <a:t>初速度为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SimHei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ea typeface="SimHei" panose="02010609060101010101" pitchFamily="49" charset="-122"/>
                          </a:rPr>
                          <m:t>𝑣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  <a:ea typeface="SimHei" panose="02010609060101010101" pitchFamily="49" charset="-122"/>
                          </a:rPr>
                          <m:t>0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  <a:ea typeface="SimHei" panose="02010609060101010101" pitchFamily="49" charset="-122"/>
                      </a:rPr>
                      <m:t> </m:t>
                    </m:r>
                  </m:oMath>
                </a14:m>
                <a:r>
                  <a:rPr lang="en-US" sz="2400" dirty="0" err="1">
                    <a:latin typeface="SimHei" panose="02010609060101010101" pitchFamily="49" charset="-122"/>
                    <a:ea typeface="SimHei" panose="02010609060101010101" pitchFamily="49" charset="-122"/>
                  </a:rPr>
                  <a:t>的套环</a:t>
                </a:r>
                <a:r>
                  <a:rPr lang="zh-CN" altLang="en-US" sz="2400" dirty="0">
                    <a:latin typeface="SimHei" panose="02010609060101010101" pitchFamily="49" charset="-122"/>
                    <a:ea typeface="SimHei" panose="02010609060101010101" pitchFamily="49" charset="-122"/>
                  </a:rPr>
                  <a:t>，两者之间的动摩擦系数为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SimHei" panose="02010609060101010101" pitchFamily="49" charset="-122"/>
                      </a:rPr>
                      <m:t>𝜇</m:t>
                    </m:r>
                  </m:oMath>
                </a14:m>
                <a:r>
                  <a:rPr lang="zh-CN" altLang="en-US" sz="2400" dirty="0">
                    <a:latin typeface="SimHei" panose="02010609060101010101" pitchFamily="49" charset="-122"/>
                    <a:ea typeface="SimHei" panose="02010609060101010101" pitchFamily="49" charset="-122"/>
                  </a:rPr>
                  <a:t>，问圆环何时静止？停止前走了多少路程？</a:t>
                </a:r>
                <a:endParaRPr lang="en-US" altLang="zh-CN" sz="2400" dirty="0"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  <a:p>
                <a:pPr marL="0" indent="0">
                  <a:buNone/>
                </a:pPr>
                <a:endParaRPr lang="en-US" sz="2400" dirty="0"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  <a:p>
                <a:pPr marL="0" indent="0">
                  <a:buNone/>
                </a:pPr>
                <a:endParaRPr lang="en-US" sz="2400" dirty="0"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  <a:p>
                <a:pPr marL="0" indent="0">
                  <a:buNone/>
                </a:pPr>
                <a:endParaRPr lang="en-US" sz="2400" dirty="0"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  <a:p>
                <a:pPr marL="0" indent="0">
                  <a:buNone/>
                </a:pPr>
                <a:endParaRPr lang="en-US" sz="2400" dirty="0"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SimHei" panose="02010609060101010101" pitchFamily="49" charset="-122"/>
                        </a:rPr>
                        <m:t>𝑚</m:t>
                      </m:r>
                      <m:acc>
                        <m:accPr>
                          <m:chr m:val="̇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SimHei" panose="02010609060101010101" pitchFamily="49" charset="-122"/>
                            </a:rPr>
                          </m:ctrlPr>
                        </m:acc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SimHei" panose="02010609060101010101" pitchFamily="49" charset="-122"/>
                            </a:rPr>
                            <m:t>𝑣</m:t>
                          </m:r>
                        </m:e>
                      </m:acc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SimHei" panose="02010609060101010101" pitchFamily="49" charset="-122"/>
                        </a:rPr>
                        <m:t>=−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SimHei" panose="02010609060101010101" pitchFamily="49" charset="-122"/>
                        </a:rPr>
                        <m:t>𝜇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SimHei" panose="02010609060101010101" pitchFamily="49" charset="-122"/>
                        </a:rPr>
                        <m:t>𝑁</m:t>
                      </m:r>
                    </m:oMath>
                  </m:oMathPara>
                </a14:m>
                <a:endParaRPr lang="en-US" altLang="zh-CN" sz="2400" b="0" dirty="0"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SimHei" panose="02010609060101010101" pitchFamily="49" charset="-122"/>
                        </a:rPr>
                        <m:t>𝑚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SimHei" panose="02010609060101010101" pitchFamily="49" charset="-122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SimHei" panose="02010609060101010101" pitchFamily="49" charset="-122"/>
                            </a:rPr>
                            <m:t>𝑎</m:t>
                          </m:r>
                        </m:den>
                      </m:f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SimHei" panose="02010609060101010101" pitchFamily="49" charset="-122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SimHei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SimHei" panose="02010609060101010101" pitchFamily="49" charset="-122"/>
                            </a:rPr>
                            <m:t>𝑁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SimHei" panose="02010609060101010101" pitchFamily="49" charset="-122"/>
                            </a:rPr>
                            <m:t>𝑛</m:t>
                          </m:r>
                        </m:sub>
                      </m:sSub>
                      <m:r>
                        <a:rPr lang="en-US" altLang="zh-CN" sz="2400" b="0" i="0" smtClean="0">
                          <a:latin typeface="Cambria Math" panose="02040503050406030204" pitchFamily="18" charset="0"/>
                          <a:ea typeface="SimHei" panose="02010609060101010101" pitchFamily="49" charset="-122"/>
                        </a:rPr>
                        <m:t>,</m:t>
                      </m:r>
                      <m:r>
                        <a:rPr lang="zh-CN" altLang="en-US" sz="2400" b="0" i="0" smtClean="0">
                          <a:latin typeface="Cambria Math" panose="02040503050406030204" pitchFamily="18" charset="0"/>
                          <a:ea typeface="SimHei" panose="02010609060101010101" pitchFamily="49" charset="-122"/>
                        </a:rPr>
                        <m:t>  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SimHei" panose="02010609060101010101" pitchFamily="49" charset="-122"/>
                        </a:rPr>
                        <m:t>0=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SimHei" panose="02010609060101010101" pitchFamily="49" charset="-122"/>
                        </a:rPr>
                        <m:t>𝑚𝑔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SimHei" panose="02010609060101010101" pitchFamily="49" charset="-122"/>
                        </a:rPr>
                        <m:t>−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SimHei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SimHei" panose="02010609060101010101" pitchFamily="49" charset="-122"/>
                            </a:rPr>
                            <m:t>𝑁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SimHei" panose="02010609060101010101" pitchFamily="49" charset="-122"/>
                            </a:rPr>
                            <m:t>𝑏</m:t>
                          </m:r>
                        </m:sub>
                      </m:sSub>
                      <m:r>
                        <a:rPr lang="en-US" altLang="zh-CN" sz="2400" b="0" i="0" smtClean="0">
                          <a:latin typeface="Cambria Math" panose="02040503050406030204" pitchFamily="18" charset="0"/>
                          <a:ea typeface="SimHei" panose="02010609060101010101" pitchFamily="49" charset="-122"/>
                        </a:rPr>
                        <m:t>,</m:t>
                      </m:r>
                      <m:r>
                        <a:rPr lang="zh-CN" altLang="en-US" sz="2400" b="0" i="0" smtClean="0">
                          <a:latin typeface="Cambria Math" panose="02040503050406030204" pitchFamily="18" charset="0"/>
                          <a:ea typeface="SimHei" panose="02010609060101010101" pitchFamily="49" charset="-122"/>
                        </a:rPr>
                        <m:t> </m:t>
                      </m:r>
                      <m:r>
                        <a:rPr lang="zh-CN" altLang="en-US" sz="2400" b="0" i="1" smtClean="0">
                          <a:latin typeface="Cambria Math" panose="02040503050406030204" pitchFamily="18" charset="0"/>
                          <a:ea typeface="SimHei" panose="02010609060101010101" pitchFamily="49" charset="-122"/>
                        </a:rPr>
                        <m:t> 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SimHei" panose="02010609060101010101" pitchFamily="49" charset="-122"/>
                        </a:rPr>
                        <m:t>𝑁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SimHei" panose="02010609060101010101" pitchFamily="49" charset="-122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SimHei" panose="02010609060101010101" pitchFamily="49" charset="-122"/>
                            </a:rPr>
                          </m:ctrlPr>
                        </m:radPr>
                        <m:deg/>
                        <m:e>
                          <m:sSubSup>
                            <m:sSubSup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</a:rPr>
                              </m:ctrlPr>
                            </m:sSubSup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SimHei" panose="02010609060101010101" pitchFamily="49" charset="-122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</a:rPr>
                              </m:ctrlPr>
                            </m:sSubSup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</a:rPr>
                                <m:t>𝑏</m:t>
                              </m:r>
                            </m:sub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</a:rPr>
                                <m:t>2</m:t>
                              </m:r>
                            </m:sup>
                          </m:sSubSup>
                        </m:e>
                      </m:rad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SimHei" panose="02010609060101010101" pitchFamily="49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SimHei" panose="02010609060101010101" pitchFamily="49" charset="-122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SimHei" panose="02010609060101010101" pitchFamily="49" charset="-122"/>
                            </a:rPr>
                            <m:t>𝑚</m:t>
                          </m:r>
                        </m:num>
                        <m:den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SimHei" panose="02010609060101010101" pitchFamily="49" charset="-122"/>
                            </a:rPr>
                            <m:t>𝑎</m:t>
                          </m:r>
                        </m:den>
                      </m:f>
                      <m:rad>
                        <m:radPr>
                          <m:degHide m:val="on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SimHei" panose="02010609060101010101" pitchFamily="49" charset="-122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</a:rPr>
                                <m:t>4</m:t>
                              </m:r>
                            </m:sup>
                          </m:s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SimHei" panose="02010609060101010101" pitchFamily="49" charset="-122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</a:rPr>
                                <m:t>𝑔</m:t>
                              </m:r>
                            </m:e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US" sz="2400" dirty="0"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SimHei" panose="02010609060101010101" pitchFamily="49" charset="-122"/>
                      </a:rPr>
                      <m:t>⟹</m:t>
                    </m:r>
                    <m:f>
                      <m:f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SimHei" panose="02010609060101010101" pitchFamily="49" charset="-122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altLang="zh-CN" sz="2400" b="0" i="0" smtClean="0">
                            <a:latin typeface="Cambria Math" panose="02040503050406030204" pitchFamily="18" charset="0"/>
                            <a:ea typeface="SimHei" panose="02010609060101010101" pitchFamily="49" charset="-122"/>
                          </a:rPr>
                          <m:t>d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SimHei" panose="02010609060101010101" pitchFamily="49" charset="-122"/>
                          </a:rPr>
                          <m:t>𝑣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SimHei" panose="02010609060101010101" pitchFamily="49" charset="-122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  <a:ea typeface="SimHei" panose="02010609060101010101" pitchFamily="49" charset="-122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  <a:ea typeface="SimHei" panose="02010609060101010101" pitchFamily="49" charset="-122"/>
                                  </a:rPr>
                                  <m:t>𝑣</m:t>
                                </m:r>
                              </m:e>
                              <m:sup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  <a:ea typeface="SimHei" panose="02010609060101010101" pitchFamily="49" charset="-122"/>
                                  </a:rPr>
                                  <m:t>4</m:t>
                                </m:r>
                              </m:sup>
                            </m:sSup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SimHei" panose="02010609060101010101" pitchFamily="49" charset="-122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  <a:ea typeface="SimHei" panose="02010609060101010101" pitchFamily="49" charset="-122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  <a:ea typeface="SimHei" panose="02010609060101010101" pitchFamily="49" charset="-122"/>
                                  </a:rPr>
                                  <m:t>𝑔</m:t>
                                </m:r>
                              </m:e>
                              <m:sup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  <a:ea typeface="SimHei" panose="02010609060101010101" pitchFamily="49" charset="-122"/>
                                  </a:rPr>
                                  <m:t>2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  <a:ea typeface="SimHei" panose="02010609060101010101" pitchFamily="49" charset="-122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  <a:ea typeface="SimHei" panose="02010609060101010101" pitchFamily="49" charset="-122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  <a:ea typeface="SimHei" panose="02010609060101010101" pitchFamily="49" charset="-122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</m:den>
                    </m:f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SimHei" panose="02010609060101010101" pitchFamily="49" charset="-122"/>
                      </a:rPr>
                      <m:t>=−</m:t>
                    </m:r>
                    <m:f>
                      <m:f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SimHei" panose="02010609060101010101" pitchFamily="49" charset="-122"/>
                          </a:rPr>
                        </m:ctrlPr>
                      </m:fPr>
                      <m:num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SimHei" panose="02010609060101010101" pitchFamily="49" charset="-122"/>
                          </a:rPr>
                          <m:t>𝜇</m:t>
                        </m:r>
                      </m:num>
                      <m:den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SimHei" panose="02010609060101010101" pitchFamily="49" charset="-122"/>
                          </a:rPr>
                          <m:t>𝑎</m:t>
                        </m:r>
                      </m:den>
                    </m:f>
                    <m:r>
                      <m:rPr>
                        <m:sty m:val="p"/>
                      </m:rPr>
                      <a:rPr lang="en-US" altLang="zh-CN" sz="2400" b="0" i="0" smtClean="0">
                        <a:latin typeface="Cambria Math" panose="02040503050406030204" pitchFamily="18" charset="0"/>
                        <a:ea typeface="SimHei" panose="02010609060101010101" pitchFamily="49" charset="-122"/>
                      </a:rPr>
                      <m:t>d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SimHei" panose="02010609060101010101" pitchFamily="49" charset="-122"/>
                      </a:rPr>
                      <m:t>𝑡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SimHei" panose="02010609060101010101" pitchFamily="49" charset="-122"/>
                      </a:rPr>
                      <m:t>⟹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SimHei" panose="02010609060101010101" pitchFamily="49" charset="-122"/>
                      </a:rPr>
                      <m:t>𝑔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SimHei" panose="02010609060101010101" pitchFamily="49" charset="-122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SimHei" panose="02010609060101010101" pitchFamily="49" charset="-122"/>
                          </a:rPr>
                          <m:t>𝑣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SimHei" panose="02010609060101010101" pitchFamily="49" charset="-122"/>
                      </a:rPr>
                      <m:t>=−</m:t>
                    </m:r>
                    <m:f>
                      <m:f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SimHei" panose="02010609060101010101" pitchFamily="49" charset="-122"/>
                          </a:rPr>
                        </m:ctrlPr>
                      </m:fPr>
                      <m:num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SimHei" panose="02010609060101010101" pitchFamily="49" charset="-122"/>
                          </a:rPr>
                          <m:t>𝜇</m:t>
                        </m:r>
                      </m:num>
                      <m:den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SimHei" panose="02010609060101010101" pitchFamily="49" charset="-122"/>
                          </a:rPr>
                          <m:t>𝑎</m:t>
                        </m:r>
                      </m:den>
                    </m:f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SimHei" panose="02010609060101010101" pitchFamily="49" charset="-122"/>
                      </a:rPr>
                      <m:t>𝑡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SimHei" panose="02010609060101010101" pitchFamily="49" charset="-122"/>
                      </a:rPr>
                      <m:t>+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SimHei" panose="02010609060101010101" pitchFamily="49" charset="-122"/>
                      </a:rPr>
                      <m:t>𝐶</m:t>
                    </m:r>
                  </m:oMath>
                </a14:m>
                <a:r>
                  <a:rPr lang="zh-CN" altLang="en-US" sz="2400" b="0" dirty="0">
                    <a:latin typeface="SimHei" panose="02010609060101010101" pitchFamily="49" charset="-122"/>
                    <a:ea typeface="SimHei" panose="02010609060101010101" pitchFamily="49" charset="-122"/>
                  </a:rPr>
                  <a:t>，代入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SimHei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SimHei" panose="02010609060101010101" pitchFamily="49" charset="-122"/>
                          </a:rPr>
                          <m:t>𝑣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SimHei" panose="02010609060101010101" pitchFamily="49" charset="-122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en-US" sz="2400" b="0" dirty="0">
                    <a:latin typeface="SimHei" panose="02010609060101010101" pitchFamily="49" charset="-122"/>
                    <a:ea typeface="SimHei" panose="02010609060101010101" pitchFamily="49" charset="-122"/>
                  </a:rPr>
                  <a:t>得到时间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smtClean="0">
                        <a:latin typeface="Cambria Math" panose="02040503050406030204" pitchFamily="18" charset="0"/>
                        <a:ea typeface="SimHei" panose="02010609060101010101" pitchFamily="49" charset="-122"/>
                      </a:rPr>
                      <m:t>Δ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SimHei" panose="02010609060101010101" pitchFamily="49" charset="-122"/>
                      </a:rPr>
                      <m:t>𝑡</m:t>
                    </m:r>
                    <m:r>
                      <a:rPr lang="zh-CN" altLang="en-US" sz="2400" b="0" i="1" smtClean="0">
                        <a:latin typeface="Cambria Math" panose="02040503050406030204" pitchFamily="18" charset="0"/>
                        <a:ea typeface="SimHei" panose="02010609060101010101" pitchFamily="49" charset="-122"/>
                      </a:rPr>
                      <m:t> </m:t>
                    </m:r>
                  </m:oMath>
                </a14:m>
                <a:endParaRPr lang="en-US" altLang="zh-CN" sz="2400" b="0" dirty="0"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SimHei" panose="02010609060101010101" pitchFamily="49" charset="-122"/>
                        </a:rPr>
                        <m:t>⟹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SimHei" panose="02010609060101010101" pitchFamily="49" charset="-122"/>
                        </a:rPr>
                        <m:t>𝑣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SimHei" panose="02010609060101010101" pitchFamily="49" charset="-122"/>
                        </a:rPr>
                        <m:t>=</m:t>
                      </m:r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SimHei" panose="02010609060101010101" pitchFamily="49" charset="-122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SimHei" panose="02010609060101010101" pitchFamily="49" charset="-122"/>
                            </a:rPr>
                            <m:t>𝑔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SimHei" panose="02010609060101010101" pitchFamily="49" charset="-122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SimHei" panose="02010609060101010101" pitchFamily="49" charset="-122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SimHei" panose="02010609060101010101" pitchFamily="49" charset="-122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</a:rPr>
                                <m:t>𝜇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</a:rPr>
                                <m:t>𝑎</m:t>
                              </m:r>
                            </m:den>
                          </m:f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SimHei" panose="02010609060101010101" pitchFamily="49" charset="-122"/>
                            </a:rPr>
                            <m:t>𝑡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SimHei" panose="02010609060101010101" pitchFamily="49" charset="-122"/>
                            </a:rPr>
                            <m:t>+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SimHei" panose="02010609060101010101" pitchFamily="49" charset="-122"/>
                            </a:rPr>
                            <m:t>𝐶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SimHei" panose="02010609060101010101" pitchFamily="49" charset="-122"/>
                        </a:rPr>
                        <m:t>,</m:t>
                      </m:r>
                      <m:r>
                        <a:rPr lang="zh-CN" altLang="en-US" sz="2400" b="0" i="1" smtClean="0">
                          <a:latin typeface="Cambria Math" panose="02040503050406030204" pitchFamily="18" charset="0"/>
                          <a:ea typeface="SimHei" panose="02010609060101010101" pitchFamily="49" charset="-122"/>
                        </a:rPr>
                        <m:t> 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SimHei" panose="02010609060101010101" pitchFamily="49" charset="-122"/>
                        </a:rPr>
                        <m:t>𝑠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SimHei" panose="02010609060101010101" pitchFamily="49" charset="-122"/>
                        </a:rPr>
                        <m:t>=</m:t>
                      </m:r>
                      <m:nary>
                        <m:nary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SimHei" panose="02010609060101010101" pitchFamily="49" charset="-122"/>
                            </a:rPr>
                          </m:ctrlPr>
                        </m:naryPr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SimHei" panose="02010609060101010101" pitchFamily="49" charset="-122"/>
                            </a:rPr>
                            <m:t>0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latin typeface="Cambria Math" panose="02040503050406030204" pitchFamily="18" charset="0"/>
                              <a:ea typeface="SimHei" panose="02010609060101010101" pitchFamily="49" charset="-122"/>
                            </a:rPr>
                            <m:t>Δ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SimHei" panose="02010609060101010101" pitchFamily="49" charset="-122"/>
                            </a:rPr>
                            <m:t>𝑡</m:t>
                          </m:r>
                        </m:sup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SimHei" panose="02010609060101010101" pitchFamily="49" charset="-122"/>
                            </a:rPr>
                            <m:t>𝑣</m:t>
                          </m:r>
                          <m:d>
                            <m:d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</a:rPr>
                                <m:t>𝑡</m:t>
                              </m:r>
                            </m:e>
                          </m:d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latin typeface="Cambria Math" panose="02040503050406030204" pitchFamily="18" charset="0"/>
                              <a:ea typeface="SimHei" panose="02010609060101010101" pitchFamily="49" charset="-122"/>
                            </a:rPr>
                            <m:t>d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SimHei" panose="02010609060101010101" pitchFamily="49" charset="-122"/>
                            </a:rPr>
                            <m:t>𝑡</m:t>
                          </m:r>
                        </m:e>
                      </m:nary>
                    </m:oMath>
                  </m:oMathPara>
                </a14:m>
                <a:endParaRPr lang="en-US" altLang="zh-CN" sz="2400" b="0" dirty="0"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  <a:p>
                <a:pPr marL="0" indent="0">
                  <a:buNone/>
                </a:pPr>
                <a:endParaRPr lang="en-US" sz="2400" dirty="0"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  <a:p>
                <a:pPr marL="0" indent="0">
                  <a:buNone/>
                </a:pPr>
                <a:endParaRPr lang="en-US" sz="2400" dirty="0"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EF94AC87-F05F-EA4E-837C-C839E83F4F2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2008" y="980728"/>
                <a:ext cx="8964488" cy="5112568"/>
              </a:xfrm>
              <a:blipFill>
                <a:blip r:embed="rId2"/>
                <a:stretch>
                  <a:fillRect l="-849" t="-990" b="-462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 Box 5">
            <a:extLst>
              <a:ext uri="{FF2B5EF4-FFF2-40B4-BE49-F238E27FC236}">
                <a16:creationId xmlns:a16="http://schemas.microsoft.com/office/drawing/2014/main" id="{E9038D06-52FA-E345-AE3C-A81F2EC5C5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358775"/>
            <a:ext cx="5570756" cy="523220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补充例题：水平轨道上的摩擦制动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C2CDFBB-1413-8F4B-93B4-CEB1B149FF2E}"/>
              </a:ext>
            </a:extLst>
          </p:cNvPr>
          <p:cNvGrpSpPr/>
          <p:nvPr/>
        </p:nvGrpSpPr>
        <p:grpSpPr>
          <a:xfrm>
            <a:off x="2771800" y="1916832"/>
            <a:ext cx="2880320" cy="1260140"/>
            <a:chOff x="1259632" y="2636912"/>
            <a:chExt cx="2880320" cy="1260140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0077DE4C-CC3E-1F4C-99DE-FBCAA994A72F}"/>
                </a:ext>
              </a:extLst>
            </p:cNvPr>
            <p:cNvSpPr/>
            <p:nvPr/>
          </p:nvSpPr>
          <p:spPr bwMode="auto">
            <a:xfrm>
              <a:off x="1259632" y="2672916"/>
              <a:ext cx="2880320" cy="1224136"/>
            </a:xfrm>
            <a:prstGeom prst="ellips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5B49A262-1E6B-9E4E-9313-4B573FDF6914}"/>
                </a:ext>
              </a:extLst>
            </p:cNvPr>
            <p:cNvSpPr/>
            <p:nvPr/>
          </p:nvSpPr>
          <p:spPr bwMode="auto">
            <a:xfrm>
              <a:off x="1763688" y="2636912"/>
              <a:ext cx="288032" cy="288032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8E962A92-70B4-4724-93BD-FAE67D5DC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8446281-1404-0546-B560-F408992A2079}" type="slidenum">
              <a:rPr lang="en-US" altLang="zh-CN" smtClean="0"/>
              <a:pPr>
                <a:defRPr/>
              </a:pPr>
              <a:t>42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00798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ext Box 4">
            <a:extLst>
              <a:ext uri="{FF2B5EF4-FFF2-40B4-BE49-F238E27FC236}">
                <a16:creationId xmlns:a16="http://schemas.microsoft.com/office/drawing/2014/main" id="{EFE435A3-8FC2-4440-98BE-C17963689C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76200"/>
            <a:ext cx="6375400" cy="461963"/>
          </a:xfrm>
          <a:prstGeom prst="rect">
            <a:avLst/>
          </a:prstGeom>
          <a:solidFill>
            <a:srgbClr val="FFFF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>
                <a:ea typeface="黑体" panose="02010609060101010101" pitchFamily="49" charset="-122"/>
              </a:rPr>
              <a:t>习题：</a:t>
            </a:r>
            <a:r>
              <a:rPr lang="en-US" altLang="zh-CN" sz="2400">
                <a:ea typeface="黑体" panose="02010609060101010101" pitchFamily="49" charset="-122"/>
              </a:rPr>
              <a:t>1.22</a:t>
            </a:r>
            <a:r>
              <a:rPr lang="zh-CN" altLang="en-US" sz="2400">
                <a:ea typeface="黑体" panose="02010609060101010101" pitchFamily="49" charset="-122"/>
              </a:rPr>
              <a:t>）带电粒子在正交电磁场中的运动</a:t>
            </a:r>
          </a:p>
        </p:txBody>
      </p:sp>
      <p:sp>
        <p:nvSpPr>
          <p:cNvPr id="26629" name="Text Box 5">
            <a:extLst>
              <a:ext uri="{FF2B5EF4-FFF2-40B4-BE49-F238E27FC236}">
                <a16:creationId xmlns:a16="http://schemas.microsoft.com/office/drawing/2014/main" id="{91C2A669-9328-2540-823F-F826FB53E5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1143000"/>
            <a:ext cx="7969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>
                <a:ea typeface="黑体" panose="02010609060101010101" pitchFamily="49" charset="-122"/>
              </a:rPr>
              <a:t>假定</a:t>
            </a:r>
          </a:p>
        </p:txBody>
      </p:sp>
      <p:graphicFrame>
        <p:nvGraphicFramePr>
          <p:cNvPr id="26630" name="Object 6">
            <a:extLst>
              <a:ext uri="{FF2B5EF4-FFF2-40B4-BE49-F238E27FC236}">
                <a16:creationId xmlns:a16="http://schemas.microsoft.com/office/drawing/2014/main" id="{FD5DB751-A1D8-B846-AC79-475C5509C43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435100" y="949325"/>
          <a:ext cx="1168400" cy="615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742" name="公式" r:id="rId3" imgW="5264150" imgH="2781300" progId="Equation.3">
                  <p:embed/>
                </p:oleObj>
              </mc:Choice>
              <mc:Fallback>
                <p:oleObj name="公式" r:id="rId3" imgW="5264150" imgH="2781300" progId="Equation.3">
                  <p:embed/>
                  <p:pic>
                    <p:nvPicPr>
                      <p:cNvPr id="26630" name="Object 6">
                        <a:extLst>
                          <a:ext uri="{FF2B5EF4-FFF2-40B4-BE49-F238E27FC236}">
                            <a16:creationId xmlns:a16="http://schemas.microsoft.com/office/drawing/2014/main" id="{FD5DB751-A1D8-B846-AC79-475C5509C43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35100" y="949325"/>
                        <a:ext cx="1168400" cy="615950"/>
                      </a:xfrm>
                      <a:prstGeom prst="rect">
                        <a:avLst/>
                      </a:prstGeom>
                      <a:solidFill>
                        <a:srgbClr val="FFFFCC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631" name="Text Box 7">
            <a:extLst>
              <a:ext uri="{FF2B5EF4-FFF2-40B4-BE49-F238E27FC236}">
                <a16:creationId xmlns:a16="http://schemas.microsoft.com/office/drawing/2014/main" id="{4E199791-97F2-9A45-8371-116880EB1A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8925" y="2154238"/>
            <a:ext cx="30956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>
                <a:ea typeface="黑体" panose="02010609060101010101" pitchFamily="49" charset="-122"/>
              </a:rPr>
              <a:t>粒子运动微分方程为</a:t>
            </a:r>
            <a:r>
              <a:rPr lang="en-US" altLang="zh-CN" sz="2400">
                <a:ea typeface="黑体" panose="02010609060101010101" pitchFamily="49" charset="-122"/>
              </a:rPr>
              <a:t>:</a:t>
            </a:r>
          </a:p>
        </p:txBody>
      </p:sp>
      <p:graphicFrame>
        <p:nvGraphicFramePr>
          <p:cNvPr id="26632" name="Object 8">
            <a:extLst>
              <a:ext uri="{FF2B5EF4-FFF2-40B4-BE49-F238E27FC236}">
                <a16:creationId xmlns:a16="http://schemas.microsoft.com/office/drawing/2014/main" id="{2BE8F2DD-85FE-E145-8CB4-898B1BBFE1C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971800" y="990600"/>
          <a:ext cx="1265238" cy="550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743" name="Equation" r:id="rId5" imgW="5702300" imgH="2489200" progId="Equation.3">
                  <p:embed/>
                </p:oleObj>
              </mc:Choice>
              <mc:Fallback>
                <p:oleObj name="Equation" r:id="rId5" imgW="5702300" imgH="2489200" progId="Equation.3">
                  <p:embed/>
                  <p:pic>
                    <p:nvPicPr>
                      <p:cNvPr id="26632" name="Object 8">
                        <a:extLst>
                          <a:ext uri="{FF2B5EF4-FFF2-40B4-BE49-F238E27FC236}">
                            <a16:creationId xmlns:a16="http://schemas.microsoft.com/office/drawing/2014/main" id="{2BE8F2DD-85FE-E145-8CB4-898B1BBFE1C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71800" y="990600"/>
                        <a:ext cx="1265238" cy="550863"/>
                      </a:xfrm>
                      <a:prstGeom prst="rect">
                        <a:avLst/>
                      </a:prstGeom>
                      <a:solidFill>
                        <a:srgbClr val="FFFFCC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639" name="Object 15">
            <a:extLst>
              <a:ext uri="{FF2B5EF4-FFF2-40B4-BE49-F238E27FC236}">
                <a16:creationId xmlns:a16="http://schemas.microsoft.com/office/drawing/2014/main" id="{A9708EDA-9AAC-E34B-86A0-F427970198C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85800" y="4468813"/>
          <a:ext cx="1555750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744" name="Equation" r:id="rId7" imgW="7023100" imgH="2343150" progId="Equation.3">
                  <p:embed/>
                </p:oleObj>
              </mc:Choice>
              <mc:Fallback>
                <p:oleObj name="Equation" r:id="rId7" imgW="7023100" imgH="2343150" progId="Equation.3">
                  <p:embed/>
                  <p:pic>
                    <p:nvPicPr>
                      <p:cNvPr id="26639" name="Object 15">
                        <a:extLst>
                          <a:ext uri="{FF2B5EF4-FFF2-40B4-BE49-F238E27FC236}">
                            <a16:creationId xmlns:a16="http://schemas.microsoft.com/office/drawing/2014/main" id="{A9708EDA-9AAC-E34B-86A0-F427970198C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" y="4468813"/>
                        <a:ext cx="1555750" cy="517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640" name="Object 16">
            <a:extLst>
              <a:ext uri="{FF2B5EF4-FFF2-40B4-BE49-F238E27FC236}">
                <a16:creationId xmlns:a16="http://schemas.microsoft.com/office/drawing/2014/main" id="{C7D6AB43-A2C1-5440-BD09-0E243481D4E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62000" y="5078413"/>
          <a:ext cx="2333625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745" name="Equation" r:id="rId9" imgW="10534650" imgH="2343150" progId="Equation.3">
                  <p:embed/>
                </p:oleObj>
              </mc:Choice>
              <mc:Fallback>
                <p:oleObj name="Equation" r:id="rId9" imgW="10534650" imgH="2343150" progId="Equation.3">
                  <p:embed/>
                  <p:pic>
                    <p:nvPicPr>
                      <p:cNvPr id="26640" name="Object 16">
                        <a:extLst>
                          <a:ext uri="{FF2B5EF4-FFF2-40B4-BE49-F238E27FC236}">
                            <a16:creationId xmlns:a16="http://schemas.microsoft.com/office/drawing/2014/main" id="{C7D6AB43-A2C1-5440-BD09-0E243481D4E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5078413"/>
                        <a:ext cx="2333625" cy="517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641" name="Object 17">
            <a:extLst>
              <a:ext uri="{FF2B5EF4-FFF2-40B4-BE49-F238E27FC236}">
                <a16:creationId xmlns:a16="http://schemas.microsoft.com/office/drawing/2014/main" id="{C9A79AD0-A071-1A46-B1DD-D6103D27B53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62000" y="5795963"/>
          <a:ext cx="1166813" cy="452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746" name="Equation" r:id="rId11" imgW="5264150" imgH="2051050" progId="Equation.3">
                  <p:embed/>
                </p:oleObj>
              </mc:Choice>
              <mc:Fallback>
                <p:oleObj name="Equation" r:id="rId11" imgW="5264150" imgH="2051050" progId="Equation.3">
                  <p:embed/>
                  <p:pic>
                    <p:nvPicPr>
                      <p:cNvPr id="26641" name="Object 17">
                        <a:extLst>
                          <a:ext uri="{FF2B5EF4-FFF2-40B4-BE49-F238E27FC236}">
                            <a16:creationId xmlns:a16="http://schemas.microsoft.com/office/drawing/2014/main" id="{C9A79AD0-A071-1A46-B1DD-D6103D27B53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5795963"/>
                        <a:ext cx="1166813" cy="4524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642" name="AutoShape 18">
            <a:extLst>
              <a:ext uri="{FF2B5EF4-FFF2-40B4-BE49-F238E27FC236}">
                <a16:creationId xmlns:a16="http://schemas.microsoft.com/office/drawing/2014/main" id="{576C0C87-0D63-9C46-AE71-D210A9380F43}"/>
              </a:ext>
            </a:extLst>
          </p:cNvPr>
          <p:cNvSpPr>
            <a:spLocks/>
          </p:cNvSpPr>
          <p:nvPr/>
        </p:nvSpPr>
        <p:spPr bwMode="auto">
          <a:xfrm>
            <a:off x="3048000" y="4773613"/>
            <a:ext cx="381000" cy="1371600"/>
          </a:xfrm>
          <a:prstGeom prst="rightBrace">
            <a:avLst>
              <a:gd name="adj1" fmla="val 30000"/>
              <a:gd name="adj2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2400">
              <a:ea typeface="黑体" panose="02010609060101010101" pitchFamily="49" charset="-122"/>
            </a:endParaRPr>
          </a:p>
        </p:txBody>
      </p:sp>
      <p:graphicFrame>
        <p:nvGraphicFramePr>
          <p:cNvPr id="26643" name="Object 19">
            <a:extLst>
              <a:ext uri="{FF2B5EF4-FFF2-40B4-BE49-F238E27FC236}">
                <a16:creationId xmlns:a16="http://schemas.microsoft.com/office/drawing/2014/main" id="{E8A08908-1733-E84F-8337-1C72491712A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092575" y="3962400"/>
          <a:ext cx="2073275" cy="1003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747" name="Equation" r:id="rId13" imgW="9359900" imgH="4533900" progId="Equation.3">
                  <p:embed/>
                </p:oleObj>
              </mc:Choice>
              <mc:Fallback>
                <p:oleObj name="Equation" r:id="rId13" imgW="9359900" imgH="4533900" progId="Equation.3">
                  <p:embed/>
                  <p:pic>
                    <p:nvPicPr>
                      <p:cNvPr id="26643" name="Object 19">
                        <a:extLst>
                          <a:ext uri="{FF2B5EF4-FFF2-40B4-BE49-F238E27FC236}">
                            <a16:creationId xmlns:a16="http://schemas.microsoft.com/office/drawing/2014/main" id="{E8A08908-1733-E84F-8337-1C72491712A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92575" y="3962400"/>
                        <a:ext cx="2073275" cy="1003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645" name="Object 21">
            <a:extLst>
              <a:ext uri="{FF2B5EF4-FFF2-40B4-BE49-F238E27FC236}">
                <a16:creationId xmlns:a16="http://schemas.microsoft.com/office/drawing/2014/main" id="{FE429EC2-0B4F-0748-BE65-E4C7BA3CFEF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779838" y="5856288"/>
          <a:ext cx="1620837" cy="1001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748" name="Equation" r:id="rId15" imgW="7315200" imgH="4533900" progId="Equation.3">
                  <p:embed/>
                </p:oleObj>
              </mc:Choice>
              <mc:Fallback>
                <p:oleObj name="Equation" r:id="rId15" imgW="7315200" imgH="4533900" progId="Equation.3">
                  <p:embed/>
                  <p:pic>
                    <p:nvPicPr>
                      <p:cNvPr id="26645" name="Object 21">
                        <a:extLst>
                          <a:ext uri="{FF2B5EF4-FFF2-40B4-BE49-F238E27FC236}">
                            <a16:creationId xmlns:a16="http://schemas.microsoft.com/office/drawing/2014/main" id="{FE429EC2-0B4F-0748-BE65-E4C7BA3CFEF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79838" y="5856288"/>
                        <a:ext cx="1620837" cy="1001712"/>
                      </a:xfrm>
                      <a:prstGeom prst="rect">
                        <a:avLst/>
                      </a:prstGeom>
                      <a:solidFill>
                        <a:srgbClr val="FFFFCC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646" name="Object 22">
            <a:extLst>
              <a:ext uri="{FF2B5EF4-FFF2-40B4-BE49-F238E27FC236}">
                <a16:creationId xmlns:a16="http://schemas.microsoft.com/office/drawing/2014/main" id="{DEA8E4FF-0495-184E-8D19-36A4AEDE236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975100" y="4845050"/>
          <a:ext cx="2917825" cy="1068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749" name="Equation" r:id="rId17" imgW="13163550" imgH="4826000" progId="Equation.3">
                  <p:embed/>
                </p:oleObj>
              </mc:Choice>
              <mc:Fallback>
                <p:oleObj name="Equation" r:id="rId17" imgW="13163550" imgH="4826000" progId="Equation.3">
                  <p:embed/>
                  <p:pic>
                    <p:nvPicPr>
                      <p:cNvPr id="26646" name="Object 22">
                        <a:extLst>
                          <a:ext uri="{FF2B5EF4-FFF2-40B4-BE49-F238E27FC236}">
                            <a16:creationId xmlns:a16="http://schemas.microsoft.com/office/drawing/2014/main" id="{DEA8E4FF-0495-184E-8D19-36A4AEDE236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75100" y="4845050"/>
                        <a:ext cx="2917825" cy="1068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647" name="Object 23">
            <a:extLst>
              <a:ext uri="{FF2B5EF4-FFF2-40B4-BE49-F238E27FC236}">
                <a16:creationId xmlns:a16="http://schemas.microsoft.com/office/drawing/2014/main" id="{30889C19-7725-5A4B-94A5-848BA772CED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315200" y="5854700"/>
          <a:ext cx="1652588" cy="1003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750" name="Equation" r:id="rId19" imgW="7461250" imgH="4533900" progId="Equation.3">
                  <p:embed/>
                </p:oleObj>
              </mc:Choice>
              <mc:Fallback>
                <p:oleObj name="Equation" r:id="rId19" imgW="7461250" imgH="4533900" progId="Equation.3">
                  <p:embed/>
                  <p:pic>
                    <p:nvPicPr>
                      <p:cNvPr id="26647" name="Object 23">
                        <a:extLst>
                          <a:ext uri="{FF2B5EF4-FFF2-40B4-BE49-F238E27FC236}">
                            <a16:creationId xmlns:a16="http://schemas.microsoft.com/office/drawing/2014/main" id="{30889C19-7725-5A4B-94A5-848BA772CED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15200" y="5854700"/>
                        <a:ext cx="1652588" cy="1003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648" name="AutoShape 24">
            <a:extLst>
              <a:ext uri="{FF2B5EF4-FFF2-40B4-BE49-F238E27FC236}">
                <a16:creationId xmlns:a16="http://schemas.microsoft.com/office/drawing/2014/main" id="{6D5488A4-310A-D443-955D-12F6C7056426}"/>
              </a:ext>
            </a:extLst>
          </p:cNvPr>
          <p:cNvSpPr>
            <a:spLocks/>
          </p:cNvSpPr>
          <p:nvPr/>
        </p:nvSpPr>
        <p:spPr bwMode="auto">
          <a:xfrm>
            <a:off x="7010400" y="4191000"/>
            <a:ext cx="381000" cy="2133600"/>
          </a:xfrm>
          <a:prstGeom prst="rightBrace">
            <a:avLst>
              <a:gd name="adj1" fmla="val 46667"/>
              <a:gd name="adj2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2400">
              <a:ea typeface="黑体" panose="02010609060101010101" pitchFamily="49" charset="-122"/>
            </a:endParaRPr>
          </a:p>
        </p:txBody>
      </p:sp>
      <p:sp>
        <p:nvSpPr>
          <p:cNvPr id="26649" name="Text Box 25">
            <a:extLst>
              <a:ext uri="{FF2B5EF4-FFF2-40B4-BE49-F238E27FC236}">
                <a16:creationId xmlns:a16="http://schemas.microsoft.com/office/drawing/2014/main" id="{83BE0110-E198-7E4A-A96C-8A5C696B9B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51725" y="3983038"/>
            <a:ext cx="946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>
                <a:ea typeface="黑体" panose="02010609060101010101" pitchFamily="49" charset="-122"/>
              </a:rPr>
              <a:t>（</a:t>
            </a:r>
            <a:r>
              <a:rPr lang="en-US" altLang="zh-CN" sz="2400">
                <a:ea typeface="黑体" panose="02010609060101010101" pitchFamily="49" charset="-122"/>
              </a:rPr>
              <a:t>1</a:t>
            </a:r>
            <a:r>
              <a:rPr lang="zh-CN" altLang="en-US" sz="2400">
                <a:ea typeface="黑体" panose="02010609060101010101" pitchFamily="49" charset="-122"/>
              </a:rPr>
              <a:t>）</a:t>
            </a:r>
          </a:p>
        </p:txBody>
      </p:sp>
      <p:sp>
        <p:nvSpPr>
          <p:cNvPr id="26650" name="Text Box 26">
            <a:extLst>
              <a:ext uri="{FF2B5EF4-FFF2-40B4-BE49-F238E27FC236}">
                <a16:creationId xmlns:a16="http://schemas.microsoft.com/office/drawing/2014/main" id="{B2BB1348-28F5-D44B-80F8-B501763DA3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43800" y="5029200"/>
            <a:ext cx="946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>
                <a:ea typeface="黑体" panose="02010609060101010101" pitchFamily="49" charset="-122"/>
              </a:rPr>
              <a:t>（</a:t>
            </a:r>
            <a:r>
              <a:rPr lang="en-US" altLang="zh-CN" sz="2400">
                <a:ea typeface="黑体" panose="02010609060101010101" pitchFamily="49" charset="-122"/>
              </a:rPr>
              <a:t>2</a:t>
            </a:r>
            <a:r>
              <a:rPr lang="zh-CN" altLang="en-US" sz="2400">
                <a:ea typeface="黑体" panose="02010609060101010101" pitchFamily="49" charset="-122"/>
              </a:rPr>
              <a:t>）</a:t>
            </a:r>
          </a:p>
        </p:txBody>
      </p:sp>
      <p:sp>
        <p:nvSpPr>
          <p:cNvPr id="26651" name="Text Box 27">
            <a:extLst>
              <a:ext uri="{FF2B5EF4-FFF2-40B4-BE49-F238E27FC236}">
                <a16:creationId xmlns:a16="http://schemas.microsoft.com/office/drawing/2014/main" id="{9D949669-8856-F448-BE09-468B807EE1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0" y="5715000"/>
            <a:ext cx="946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>
                <a:ea typeface="黑体" panose="02010609060101010101" pitchFamily="49" charset="-122"/>
              </a:rPr>
              <a:t>（</a:t>
            </a:r>
            <a:r>
              <a:rPr lang="en-US" altLang="zh-CN" sz="2400">
                <a:ea typeface="黑体" panose="02010609060101010101" pitchFamily="49" charset="-122"/>
              </a:rPr>
              <a:t>3</a:t>
            </a:r>
            <a:r>
              <a:rPr lang="zh-CN" altLang="en-US" sz="2400">
                <a:ea typeface="黑体" panose="02010609060101010101" pitchFamily="49" charset="-122"/>
              </a:rPr>
              <a:t>）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226BD8F2-4CD0-AF42-A11E-50EE4161BFD4}"/>
              </a:ext>
            </a:extLst>
          </p:cNvPr>
          <p:cNvGrpSpPr>
            <a:grpSpLocks/>
          </p:cNvGrpSpPr>
          <p:nvPr/>
        </p:nvGrpSpPr>
        <p:grpSpPr bwMode="auto">
          <a:xfrm>
            <a:off x="303213" y="1649413"/>
            <a:ext cx="4083050" cy="506412"/>
            <a:chOff x="302586" y="1648834"/>
            <a:chExt cx="4083677" cy="506991"/>
          </a:xfrm>
        </p:grpSpPr>
        <p:sp>
          <p:nvSpPr>
            <p:cNvPr id="33816" name="Text Box 5">
              <a:extLst>
                <a:ext uri="{FF2B5EF4-FFF2-40B4-BE49-F238E27FC236}">
                  <a16:creationId xmlns:a16="http://schemas.microsoft.com/office/drawing/2014/main" id="{7F097B9F-CBC0-7C4E-A231-3773B0F62F4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2586" y="1648834"/>
              <a:ext cx="1212191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400" i="1">
                  <a:ea typeface="黑体" panose="02010609060101010101" pitchFamily="49" charset="-122"/>
                </a:rPr>
                <a:t>t</a:t>
              </a:r>
              <a:r>
                <a:rPr lang="en-US" altLang="zh-CN" sz="2400">
                  <a:ea typeface="黑体" panose="02010609060101010101" pitchFamily="49" charset="-122"/>
                </a:rPr>
                <a:t>=0</a:t>
              </a:r>
              <a:r>
                <a:rPr lang="zh-CN" altLang="en-US" sz="2400">
                  <a:ea typeface="黑体" panose="02010609060101010101" pitchFamily="49" charset="-122"/>
                </a:rPr>
                <a:t>时，</a:t>
              </a:r>
            </a:p>
          </p:txBody>
        </p:sp>
        <p:graphicFrame>
          <p:nvGraphicFramePr>
            <p:cNvPr id="33817" name="对象 1">
              <a:extLst>
                <a:ext uri="{FF2B5EF4-FFF2-40B4-BE49-F238E27FC236}">
                  <a16:creationId xmlns:a16="http://schemas.microsoft.com/office/drawing/2014/main" id="{D7EE773C-C3ED-AB47-98C0-D45255B8209B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338263" y="1673225"/>
            <a:ext cx="3048000" cy="4826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1751" name="Equation" r:id="rId21" imgW="17551400" imgH="2781300" progId="Equation.DSMT4">
                    <p:embed/>
                  </p:oleObj>
                </mc:Choice>
                <mc:Fallback>
                  <p:oleObj name="Equation" r:id="rId21" imgW="17551400" imgH="2781300" progId="Equation.DSMT4">
                    <p:embed/>
                    <p:pic>
                      <p:nvPicPr>
                        <p:cNvPr id="33817" name="对象 1">
                          <a:extLst>
                            <a:ext uri="{FF2B5EF4-FFF2-40B4-BE49-F238E27FC236}">
                              <a16:creationId xmlns:a16="http://schemas.microsoft.com/office/drawing/2014/main" id="{D7EE773C-C3ED-AB47-98C0-D45255B8209B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38263" y="1673225"/>
                          <a:ext cx="3048000" cy="4826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32" name="对象 31">
            <a:extLst>
              <a:ext uri="{FF2B5EF4-FFF2-40B4-BE49-F238E27FC236}">
                <a16:creationId xmlns:a16="http://schemas.microsoft.com/office/drawing/2014/main" id="{D079A0C1-5F7E-6D4A-826A-F00C9F7568D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010150" y="693738"/>
          <a:ext cx="3556000" cy="1063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752" name="Equation" r:id="rId23" imgW="20478750" imgH="6146800" progId="Equation.DSMT4">
                  <p:embed/>
                </p:oleObj>
              </mc:Choice>
              <mc:Fallback>
                <p:oleObj name="Equation" r:id="rId23" imgW="20478750" imgH="6146800" progId="Equation.DSMT4">
                  <p:embed/>
                  <p:pic>
                    <p:nvPicPr>
                      <p:cNvPr id="32" name="对象 31">
                        <a:extLst>
                          <a:ext uri="{FF2B5EF4-FFF2-40B4-BE49-F238E27FC236}">
                            <a16:creationId xmlns:a16="http://schemas.microsoft.com/office/drawing/2014/main" id="{D079A0C1-5F7E-6D4A-826A-F00C9F7568D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10150" y="693738"/>
                        <a:ext cx="3556000" cy="1063625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对象 32">
            <a:extLst>
              <a:ext uri="{FF2B5EF4-FFF2-40B4-BE49-F238E27FC236}">
                <a16:creationId xmlns:a16="http://schemas.microsoft.com/office/drawing/2014/main" id="{6D1BBCF4-09CB-6C41-AB8F-7923C32828D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505200" y="2149475"/>
          <a:ext cx="2209800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753" name="Equation" r:id="rId25" imgW="12725400" imgH="2781300" progId="Equation.DSMT4">
                  <p:embed/>
                </p:oleObj>
              </mc:Choice>
              <mc:Fallback>
                <p:oleObj name="Equation" r:id="rId25" imgW="12725400" imgH="2781300" progId="Equation.DSMT4">
                  <p:embed/>
                  <p:pic>
                    <p:nvPicPr>
                      <p:cNvPr id="33" name="对象 32">
                        <a:extLst>
                          <a:ext uri="{FF2B5EF4-FFF2-40B4-BE49-F238E27FC236}">
                            <a16:creationId xmlns:a16="http://schemas.microsoft.com/office/drawing/2014/main" id="{6D1BBCF4-09CB-6C41-AB8F-7923C32828D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05200" y="2149475"/>
                        <a:ext cx="2209800" cy="482600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对象 33">
            <a:extLst>
              <a:ext uri="{FF2B5EF4-FFF2-40B4-BE49-F238E27FC236}">
                <a16:creationId xmlns:a16="http://schemas.microsoft.com/office/drawing/2014/main" id="{72EBF512-75DF-9F40-9466-A2D22781E5A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422400" y="2797175"/>
          <a:ext cx="459740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754" name="Equation" r:id="rId27" imgW="26479500" imgH="3073400" progId="Equation.DSMT4">
                  <p:embed/>
                </p:oleObj>
              </mc:Choice>
              <mc:Fallback>
                <p:oleObj name="Equation" r:id="rId27" imgW="26479500" imgH="3073400" progId="Equation.DSMT4">
                  <p:embed/>
                  <p:pic>
                    <p:nvPicPr>
                      <p:cNvPr id="34" name="对象 33">
                        <a:extLst>
                          <a:ext uri="{FF2B5EF4-FFF2-40B4-BE49-F238E27FC236}">
                            <a16:creationId xmlns:a16="http://schemas.microsoft.com/office/drawing/2014/main" id="{72EBF512-75DF-9F40-9466-A2D22781E5A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22400" y="2797175"/>
                        <a:ext cx="4597400" cy="533400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" name="Text Box 7">
            <a:extLst>
              <a:ext uri="{FF2B5EF4-FFF2-40B4-BE49-F238E27FC236}">
                <a16:creationId xmlns:a16="http://schemas.microsoft.com/office/drawing/2014/main" id="{C11F04D6-DD9F-2C43-8728-C30FDEA20E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4163" y="3417888"/>
            <a:ext cx="4186237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>
                <a:ea typeface="黑体" panose="02010609060101010101" pitchFamily="49" charset="-122"/>
              </a:rPr>
              <a:t>粒子运动微分方程分量形式为</a:t>
            </a:r>
            <a:endParaRPr lang="en-US" altLang="zh-CN" sz="2400">
              <a:ea typeface="黑体" panose="02010609060101010101" pitchFamily="49" charset="-122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889B1D08-2E42-4AEF-8264-78C17B90BB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0AAC41C-04D6-504B-BE1A-FBC69733C12B}" type="slidenum">
              <a:rPr lang="en-US" altLang="zh-CN" smtClean="0"/>
              <a:pPr>
                <a:defRPr/>
              </a:pPr>
              <a:t>43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48901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6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66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66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66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66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5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266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5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266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5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266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266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266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7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266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7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266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 nodeType="clickPar">
                      <p:stCondLst>
                        <p:cond delay="indefinite"/>
                      </p:stCondLst>
                      <p:childTnLst>
                        <p:par>
                          <p:cTn id="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266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266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8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266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 nodeType="clickPar">
                      <p:stCondLst>
                        <p:cond delay="indefinite"/>
                      </p:stCondLst>
                      <p:childTnLst>
                        <p:par>
                          <p:cTn id="9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266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9" grpId="0" autoUpdateAnimBg="0"/>
      <p:bldP spid="26631" grpId="0" autoUpdateAnimBg="0"/>
      <p:bldP spid="26642" grpId="0" animBg="1"/>
      <p:bldP spid="26648" grpId="0" animBg="1"/>
      <p:bldP spid="26649" grpId="0" autoUpdateAnimBg="0"/>
      <p:bldP spid="26650" grpId="0" autoUpdateAnimBg="0"/>
      <p:bldP spid="26651" grpId="0" autoUpdateAnimBg="0"/>
      <p:bldP spid="35" grpId="0" autoUpdateAnimBg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9636" name="Object 4">
            <a:extLst>
              <a:ext uri="{FF2B5EF4-FFF2-40B4-BE49-F238E27FC236}">
                <a16:creationId xmlns:a16="http://schemas.microsoft.com/office/drawing/2014/main" id="{CE998662-4A0C-C44E-89B3-5B88C51C087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11188" y="0"/>
          <a:ext cx="1878012" cy="1003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26" name="Equation" r:id="rId3" imgW="8483600" imgH="4533900" progId="Equation.3">
                  <p:embed/>
                </p:oleObj>
              </mc:Choice>
              <mc:Fallback>
                <p:oleObj name="Equation" r:id="rId3" imgW="8483600" imgH="4533900" progId="Equation.3">
                  <p:embed/>
                  <p:pic>
                    <p:nvPicPr>
                      <p:cNvPr id="69636" name="Object 4">
                        <a:extLst>
                          <a:ext uri="{FF2B5EF4-FFF2-40B4-BE49-F238E27FC236}">
                            <a16:creationId xmlns:a16="http://schemas.microsoft.com/office/drawing/2014/main" id="{CE998662-4A0C-C44E-89B3-5B88C51C087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188" y="0"/>
                        <a:ext cx="1878012" cy="1003300"/>
                      </a:xfrm>
                      <a:prstGeom prst="rect">
                        <a:avLst/>
                      </a:prstGeom>
                      <a:solidFill>
                        <a:srgbClr val="E9FFF9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9637" name="Object 5">
            <a:extLst>
              <a:ext uri="{FF2B5EF4-FFF2-40B4-BE49-F238E27FC236}">
                <a16:creationId xmlns:a16="http://schemas.microsoft.com/office/drawing/2014/main" id="{1D43324F-0C3C-6C4D-A497-E8D568182A9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57200" y="1981200"/>
          <a:ext cx="1620838" cy="1001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27" name="Equation" r:id="rId5" imgW="7315200" imgH="4533900" progId="Equation.3">
                  <p:embed/>
                </p:oleObj>
              </mc:Choice>
              <mc:Fallback>
                <p:oleObj name="Equation" r:id="rId5" imgW="7315200" imgH="4533900" progId="Equation.3">
                  <p:embed/>
                  <p:pic>
                    <p:nvPicPr>
                      <p:cNvPr id="69637" name="Object 5">
                        <a:extLst>
                          <a:ext uri="{FF2B5EF4-FFF2-40B4-BE49-F238E27FC236}">
                            <a16:creationId xmlns:a16="http://schemas.microsoft.com/office/drawing/2014/main" id="{1D43324F-0C3C-6C4D-A497-E8D568182A9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1981200"/>
                        <a:ext cx="1620838" cy="1001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9638" name="Object 6">
            <a:extLst>
              <a:ext uri="{FF2B5EF4-FFF2-40B4-BE49-F238E27FC236}">
                <a16:creationId xmlns:a16="http://schemas.microsoft.com/office/drawing/2014/main" id="{6988CE82-38E0-8244-B1D4-64A0C27568D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68313" y="981075"/>
          <a:ext cx="2722562" cy="1068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28" name="Equation" r:id="rId7" imgW="12287250" imgH="4826000" progId="Equation.3">
                  <p:embed/>
                </p:oleObj>
              </mc:Choice>
              <mc:Fallback>
                <p:oleObj name="Equation" r:id="rId7" imgW="12287250" imgH="4826000" progId="Equation.3">
                  <p:embed/>
                  <p:pic>
                    <p:nvPicPr>
                      <p:cNvPr id="69638" name="Object 6">
                        <a:extLst>
                          <a:ext uri="{FF2B5EF4-FFF2-40B4-BE49-F238E27FC236}">
                            <a16:creationId xmlns:a16="http://schemas.microsoft.com/office/drawing/2014/main" id="{6988CE82-38E0-8244-B1D4-64A0C27568D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313" y="981075"/>
                        <a:ext cx="2722562" cy="1068388"/>
                      </a:xfrm>
                      <a:prstGeom prst="rect">
                        <a:avLst/>
                      </a:prstGeom>
                      <a:solidFill>
                        <a:srgbClr val="E9FFF9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9640" name="AutoShape 8">
            <a:extLst>
              <a:ext uri="{FF2B5EF4-FFF2-40B4-BE49-F238E27FC236}">
                <a16:creationId xmlns:a16="http://schemas.microsoft.com/office/drawing/2014/main" id="{FE701400-CA65-2141-9AD5-6B04AB73BA10}"/>
              </a:ext>
            </a:extLst>
          </p:cNvPr>
          <p:cNvSpPr>
            <a:spLocks/>
          </p:cNvSpPr>
          <p:nvPr/>
        </p:nvSpPr>
        <p:spPr bwMode="auto">
          <a:xfrm>
            <a:off x="3416300" y="228600"/>
            <a:ext cx="381000" cy="2133600"/>
          </a:xfrm>
          <a:prstGeom prst="rightBrace">
            <a:avLst>
              <a:gd name="adj1" fmla="val 46667"/>
              <a:gd name="adj2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2400">
              <a:ea typeface="黑体" panose="02010609060101010101" pitchFamily="49" charset="-122"/>
            </a:endParaRPr>
          </a:p>
        </p:txBody>
      </p:sp>
      <p:sp>
        <p:nvSpPr>
          <p:cNvPr id="69641" name="Text Box 9">
            <a:extLst>
              <a:ext uri="{FF2B5EF4-FFF2-40B4-BE49-F238E27FC236}">
                <a16:creationId xmlns:a16="http://schemas.microsoft.com/office/drawing/2014/main" id="{C15365C4-E6FA-364E-A060-8F6CF0AF8F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57625" y="20638"/>
            <a:ext cx="9509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>
                <a:ea typeface="黑体" panose="02010609060101010101" pitchFamily="49" charset="-122"/>
              </a:rPr>
              <a:t>（</a:t>
            </a:r>
            <a:r>
              <a:rPr lang="en-US" altLang="zh-CN" sz="2400">
                <a:ea typeface="黑体" panose="02010609060101010101" pitchFamily="49" charset="-122"/>
              </a:rPr>
              <a:t>1</a:t>
            </a:r>
            <a:r>
              <a:rPr lang="zh-CN" altLang="en-US" sz="2400">
                <a:ea typeface="黑体" panose="02010609060101010101" pitchFamily="49" charset="-122"/>
              </a:rPr>
              <a:t>）</a:t>
            </a:r>
          </a:p>
        </p:txBody>
      </p:sp>
      <p:sp>
        <p:nvSpPr>
          <p:cNvPr id="69642" name="Text Box 10">
            <a:extLst>
              <a:ext uri="{FF2B5EF4-FFF2-40B4-BE49-F238E27FC236}">
                <a16:creationId xmlns:a16="http://schemas.microsoft.com/office/drawing/2014/main" id="{5116DCD5-4D82-6440-9177-245910BC45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49700" y="1066800"/>
            <a:ext cx="9509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>
                <a:ea typeface="黑体" panose="02010609060101010101" pitchFamily="49" charset="-122"/>
              </a:rPr>
              <a:t>（</a:t>
            </a:r>
            <a:r>
              <a:rPr lang="en-US" altLang="zh-CN" sz="2400">
                <a:ea typeface="黑体" panose="02010609060101010101" pitchFamily="49" charset="-122"/>
              </a:rPr>
              <a:t>2</a:t>
            </a:r>
            <a:r>
              <a:rPr lang="zh-CN" altLang="en-US" sz="2400">
                <a:ea typeface="黑体" panose="02010609060101010101" pitchFamily="49" charset="-122"/>
              </a:rPr>
              <a:t>）</a:t>
            </a:r>
          </a:p>
        </p:txBody>
      </p:sp>
      <p:sp>
        <p:nvSpPr>
          <p:cNvPr id="69643" name="Text Box 11">
            <a:extLst>
              <a:ext uri="{FF2B5EF4-FFF2-40B4-BE49-F238E27FC236}">
                <a16:creationId xmlns:a16="http://schemas.microsoft.com/office/drawing/2014/main" id="{BA8AADC8-D3E0-4A41-97B8-3B8C1105E5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6200" y="2209800"/>
            <a:ext cx="9509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>
                <a:ea typeface="黑体" panose="02010609060101010101" pitchFamily="49" charset="-122"/>
              </a:rPr>
              <a:t>（</a:t>
            </a:r>
            <a:r>
              <a:rPr lang="en-US" altLang="zh-CN" sz="2400">
                <a:ea typeface="黑体" panose="02010609060101010101" pitchFamily="49" charset="-122"/>
              </a:rPr>
              <a:t>3</a:t>
            </a:r>
            <a:r>
              <a:rPr lang="zh-CN" altLang="en-US" sz="2400">
                <a:ea typeface="黑体" panose="02010609060101010101" pitchFamily="49" charset="-122"/>
              </a:rPr>
              <a:t>）</a:t>
            </a:r>
          </a:p>
        </p:txBody>
      </p:sp>
      <p:sp>
        <p:nvSpPr>
          <p:cNvPr id="69644" name="Text Box 12">
            <a:extLst>
              <a:ext uri="{FF2B5EF4-FFF2-40B4-BE49-F238E27FC236}">
                <a16:creationId xmlns:a16="http://schemas.microsoft.com/office/drawing/2014/main" id="{89E4C383-F064-1342-887B-FA81856E2E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8925" y="2916238"/>
            <a:ext cx="18700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>
                <a:ea typeface="黑体" panose="02010609060101010101" pitchFamily="49" charset="-122"/>
              </a:rPr>
              <a:t>由（</a:t>
            </a:r>
            <a:r>
              <a:rPr lang="en-US" altLang="zh-CN" sz="2400">
                <a:ea typeface="黑体" panose="02010609060101010101" pitchFamily="49" charset="-122"/>
              </a:rPr>
              <a:t>1</a:t>
            </a:r>
            <a:r>
              <a:rPr lang="zh-CN" altLang="en-US" sz="2400">
                <a:ea typeface="黑体" panose="02010609060101010101" pitchFamily="49" charset="-122"/>
              </a:rPr>
              <a:t>）得：</a:t>
            </a:r>
          </a:p>
        </p:txBody>
      </p:sp>
      <p:graphicFrame>
        <p:nvGraphicFramePr>
          <p:cNvPr id="69648" name="Object 16">
            <a:extLst>
              <a:ext uri="{FF2B5EF4-FFF2-40B4-BE49-F238E27FC236}">
                <a16:creationId xmlns:a16="http://schemas.microsoft.com/office/drawing/2014/main" id="{54CB659C-EEFB-174C-9F77-BADD68973A9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981200" y="2895600"/>
          <a:ext cx="1652588" cy="582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29" name="Equation" r:id="rId9" imgW="7461250" imgH="2635250" progId="Equation.3">
                  <p:embed/>
                </p:oleObj>
              </mc:Choice>
              <mc:Fallback>
                <p:oleObj name="Equation" r:id="rId9" imgW="7461250" imgH="2635250" progId="Equation.3">
                  <p:embed/>
                  <p:pic>
                    <p:nvPicPr>
                      <p:cNvPr id="69648" name="Object 16">
                        <a:extLst>
                          <a:ext uri="{FF2B5EF4-FFF2-40B4-BE49-F238E27FC236}">
                            <a16:creationId xmlns:a16="http://schemas.microsoft.com/office/drawing/2014/main" id="{54CB659C-EEFB-174C-9F77-BADD68973A9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81200" y="2895600"/>
                        <a:ext cx="1652588" cy="582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9649" name="Text Box 17">
            <a:extLst>
              <a:ext uri="{FF2B5EF4-FFF2-40B4-BE49-F238E27FC236}">
                <a16:creationId xmlns:a16="http://schemas.microsoft.com/office/drawing/2014/main" id="{65C196C8-3EBF-1D43-805B-9219282E1D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22725" y="2916238"/>
            <a:ext cx="35544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>
                <a:ea typeface="黑体" panose="02010609060101010101" pitchFamily="49" charset="-122"/>
              </a:rPr>
              <a:t>利用初始条件，积分，得</a:t>
            </a:r>
          </a:p>
        </p:txBody>
      </p:sp>
      <p:graphicFrame>
        <p:nvGraphicFramePr>
          <p:cNvPr id="69650" name="Object 18">
            <a:extLst>
              <a:ext uri="{FF2B5EF4-FFF2-40B4-BE49-F238E27FC236}">
                <a16:creationId xmlns:a16="http://schemas.microsoft.com/office/drawing/2014/main" id="{6B1CDD05-8ABC-5B47-8A10-5E45099E5FD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39750" y="3573463"/>
          <a:ext cx="1663700" cy="515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30" name="Equation" r:id="rId11" imgW="8483600" imgH="2635250" progId="Equation.3">
                  <p:embed/>
                </p:oleObj>
              </mc:Choice>
              <mc:Fallback>
                <p:oleObj name="Equation" r:id="rId11" imgW="8483600" imgH="2635250" progId="Equation.3">
                  <p:embed/>
                  <p:pic>
                    <p:nvPicPr>
                      <p:cNvPr id="69650" name="Object 18">
                        <a:extLst>
                          <a:ext uri="{FF2B5EF4-FFF2-40B4-BE49-F238E27FC236}">
                            <a16:creationId xmlns:a16="http://schemas.microsoft.com/office/drawing/2014/main" id="{6B1CDD05-8ABC-5B47-8A10-5E45099E5FD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750" y="3573463"/>
                        <a:ext cx="1663700" cy="5159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9651" name="Text Box 19">
            <a:extLst>
              <a:ext uri="{FF2B5EF4-FFF2-40B4-BE49-F238E27FC236}">
                <a16:creationId xmlns:a16="http://schemas.microsoft.com/office/drawing/2014/main" id="{C2EBF4CA-793D-9646-B3E4-388F3CAFE9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38400" y="3659188"/>
            <a:ext cx="1887538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>
                <a:ea typeface="黑体" panose="02010609060101010101" pitchFamily="49" charset="-122"/>
              </a:rPr>
              <a:t>代入（</a:t>
            </a:r>
            <a:r>
              <a:rPr lang="en-US" altLang="zh-CN" sz="2400">
                <a:ea typeface="黑体" panose="02010609060101010101" pitchFamily="49" charset="-122"/>
              </a:rPr>
              <a:t>2</a:t>
            </a:r>
            <a:r>
              <a:rPr lang="zh-CN" altLang="en-US" sz="2400">
                <a:ea typeface="黑体" panose="02010609060101010101" pitchFamily="49" charset="-122"/>
              </a:rPr>
              <a:t>），</a:t>
            </a:r>
          </a:p>
        </p:txBody>
      </p:sp>
      <p:graphicFrame>
        <p:nvGraphicFramePr>
          <p:cNvPr id="69652" name="Object 20">
            <a:extLst>
              <a:ext uri="{FF2B5EF4-FFF2-40B4-BE49-F238E27FC236}">
                <a16:creationId xmlns:a16="http://schemas.microsoft.com/office/drawing/2014/main" id="{B050B91C-D786-A040-A53A-7EF971DC193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140200" y="3429000"/>
          <a:ext cx="4454525" cy="871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31" name="Equation" r:id="rId13" imgW="23114000" imgH="4533900" progId="Equation.3">
                  <p:embed/>
                </p:oleObj>
              </mc:Choice>
              <mc:Fallback>
                <p:oleObj name="Equation" r:id="rId13" imgW="23114000" imgH="4533900" progId="Equation.3">
                  <p:embed/>
                  <p:pic>
                    <p:nvPicPr>
                      <p:cNvPr id="69652" name="Object 20">
                        <a:extLst>
                          <a:ext uri="{FF2B5EF4-FFF2-40B4-BE49-F238E27FC236}">
                            <a16:creationId xmlns:a16="http://schemas.microsoft.com/office/drawing/2014/main" id="{B050B91C-D786-A040-A53A-7EF971DC193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40200" y="3429000"/>
                        <a:ext cx="4454525" cy="8715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9654" name="Text Box 22">
            <a:extLst>
              <a:ext uri="{FF2B5EF4-FFF2-40B4-BE49-F238E27FC236}">
                <a16:creationId xmlns:a16="http://schemas.microsoft.com/office/drawing/2014/main" id="{5CD8189E-CC6A-834E-BBB0-7917427430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5486400"/>
            <a:ext cx="1416050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>
                <a:ea typeface="黑体" panose="02010609060101010101" pitchFamily="49" charset="-122"/>
              </a:rPr>
              <a:t>上式解为</a:t>
            </a:r>
          </a:p>
        </p:txBody>
      </p:sp>
      <p:graphicFrame>
        <p:nvGraphicFramePr>
          <p:cNvPr id="69655" name="Object 23">
            <a:extLst>
              <a:ext uri="{FF2B5EF4-FFF2-40B4-BE49-F238E27FC236}">
                <a16:creationId xmlns:a16="http://schemas.microsoft.com/office/drawing/2014/main" id="{CC9266A5-7213-A148-8D6A-6151174C252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830388" y="5307013"/>
          <a:ext cx="3900487" cy="820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32" name="Equation" r:id="rId15" imgW="21501100" imgH="4533900" progId="Equation.3">
                  <p:embed/>
                </p:oleObj>
              </mc:Choice>
              <mc:Fallback>
                <p:oleObj name="Equation" r:id="rId15" imgW="21501100" imgH="4533900" progId="Equation.3">
                  <p:embed/>
                  <p:pic>
                    <p:nvPicPr>
                      <p:cNvPr id="69655" name="Object 23">
                        <a:extLst>
                          <a:ext uri="{FF2B5EF4-FFF2-40B4-BE49-F238E27FC236}">
                            <a16:creationId xmlns:a16="http://schemas.microsoft.com/office/drawing/2014/main" id="{CC9266A5-7213-A148-8D6A-6151174C252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0388" y="5307013"/>
                        <a:ext cx="3900487" cy="8207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对象 1">
            <a:extLst>
              <a:ext uri="{FF2B5EF4-FFF2-40B4-BE49-F238E27FC236}">
                <a16:creationId xmlns:a16="http://schemas.microsoft.com/office/drawing/2014/main" id="{FE03CC51-394A-1242-B898-4396648CDE9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39750" y="4430713"/>
          <a:ext cx="2063750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33" name="Equation" r:id="rId17" imgW="9505950" imgH="2635250" progId="Equation.DSMT4">
                  <p:embed/>
                </p:oleObj>
              </mc:Choice>
              <mc:Fallback>
                <p:oleObj name="Equation" r:id="rId17" imgW="9505950" imgH="2635250" progId="Equation.DSMT4">
                  <p:embed/>
                  <p:pic>
                    <p:nvPicPr>
                      <p:cNvPr id="2" name="对象 1">
                        <a:extLst>
                          <a:ext uri="{FF2B5EF4-FFF2-40B4-BE49-F238E27FC236}">
                            <a16:creationId xmlns:a16="http://schemas.microsoft.com/office/drawing/2014/main" id="{FE03CC51-394A-1242-B898-4396648CDE9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750" y="4430713"/>
                        <a:ext cx="2063750" cy="571500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Text Box 22">
            <a:extLst>
              <a:ext uri="{FF2B5EF4-FFF2-40B4-BE49-F238E27FC236}">
                <a16:creationId xmlns:a16="http://schemas.microsoft.com/office/drawing/2014/main" id="{8B5005F2-C7A2-1C4C-88AC-8CE77F345A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98750" y="4500563"/>
            <a:ext cx="2032000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>
                <a:ea typeface="黑体" panose="02010609060101010101" pitchFamily="49" charset="-122"/>
              </a:rPr>
              <a:t>：一维谐振子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0F8DAD2-37F1-43FB-8010-D87F024E4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0AAC41C-04D6-504B-BE1A-FBC69733C12B}" type="slidenum">
              <a:rPr lang="en-US" altLang="zh-CN" smtClean="0"/>
              <a:pPr>
                <a:defRPr/>
              </a:pPr>
              <a:t>44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02236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96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96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96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696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696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96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696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696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696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696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696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696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696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 nodeType="clickPar">
                      <p:stCondLst>
                        <p:cond delay="indefinite"/>
                      </p:stCondLst>
                      <p:childTnLst>
                        <p:par>
                          <p:cTn id="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696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7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696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640" grpId="0" animBg="1"/>
      <p:bldP spid="69641" grpId="0" autoUpdateAnimBg="0"/>
      <p:bldP spid="69642" grpId="0" autoUpdateAnimBg="0"/>
      <p:bldP spid="69643" grpId="0" autoUpdateAnimBg="0"/>
      <p:bldP spid="69644" grpId="0" autoUpdateAnimBg="0"/>
      <p:bldP spid="69649" grpId="0" autoUpdateAnimBg="0"/>
      <p:bldP spid="69651" grpId="0" autoUpdateAnimBg="0"/>
      <p:bldP spid="69654" grpId="0" autoUpdateAnimBg="0"/>
      <p:bldP spid="23" grpId="0" autoUpdateAnimBg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0660" name="Object 4">
            <a:extLst>
              <a:ext uri="{FF2B5EF4-FFF2-40B4-BE49-F238E27FC236}">
                <a16:creationId xmlns:a16="http://schemas.microsoft.com/office/drawing/2014/main" id="{5D20256F-6D69-FB42-88CC-240A013C07E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95288" y="0"/>
          <a:ext cx="4764087" cy="1003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678" name="Equation" r:id="rId3" imgW="21501100" imgH="4533900" progId="Equation.3">
                  <p:embed/>
                </p:oleObj>
              </mc:Choice>
              <mc:Fallback>
                <p:oleObj name="Equation" r:id="rId3" imgW="21501100" imgH="4533900" progId="Equation.3">
                  <p:embed/>
                  <p:pic>
                    <p:nvPicPr>
                      <p:cNvPr id="70660" name="Object 4">
                        <a:extLst>
                          <a:ext uri="{FF2B5EF4-FFF2-40B4-BE49-F238E27FC236}">
                            <a16:creationId xmlns:a16="http://schemas.microsoft.com/office/drawing/2014/main" id="{5D20256F-6D69-FB42-88CC-240A013C07E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288" y="0"/>
                        <a:ext cx="4764087" cy="1003300"/>
                      </a:xfrm>
                      <a:prstGeom prst="rect">
                        <a:avLst/>
                      </a:prstGeom>
                      <a:solidFill>
                        <a:srgbClr val="E9FFF9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0661" name="Text Box 5">
            <a:extLst>
              <a:ext uri="{FF2B5EF4-FFF2-40B4-BE49-F238E27FC236}">
                <a16:creationId xmlns:a16="http://schemas.microsoft.com/office/drawing/2014/main" id="{C1A477C7-0A3F-3349-B47C-6774AE7C0F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825" y="1196975"/>
            <a:ext cx="973138" cy="457200"/>
          </a:xfrm>
          <a:prstGeom prst="rect">
            <a:avLst/>
          </a:prstGeom>
          <a:solidFill>
            <a:srgbClr val="E9FFF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>
                <a:ea typeface="黑体" panose="02010609060101010101" pitchFamily="49" charset="-122"/>
              </a:rPr>
              <a:t>t=0</a:t>
            </a:r>
            <a:r>
              <a:rPr lang="zh-CN" altLang="en-US" sz="2400">
                <a:ea typeface="黑体" panose="02010609060101010101" pitchFamily="49" charset="-122"/>
              </a:rPr>
              <a:t>时</a:t>
            </a:r>
            <a:r>
              <a:rPr lang="en-US" altLang="zh-CN" sz="2400">
                <a:ea typeface="黑体" panose="02010609060101010101" pitchFamily="49" charset="-122"/>
              </a:rPr>
              <a:t>,</a:t>
            </a:r>
          </a:p>
        </p:txBody>
      </p:sp>
      <p:graphicFrame>
        <p:nvGraphicFramePr>
          <p:cNvPr id="70662" name="Object 6">
            <a:extLst>
              <a:ext uri="{FF2B5EF4-FFF2-40B4-BE49-F238E27FC236}">
                <a16:creationId xmlns:a16="http://schemas.microsoft.com/office/drawing/2014/main" id="{FB6DDC9B-B491-6545-B4C9-2DBCD37EB8D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258888" y="1125538"/>
          <a:ext cx="1879600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679" name="Equation" r:id="rId5" imgW="8483600" imgH="2343150" progId="Equation.3">
                  <p:embed/>
                </p:oleObj>
              </mc:Choice>
              <mc:Fallback>
                <p:oleObj name="Equation" r:id="rId5" imgW="8483600" imgH="2343150" progId="Equation.3">
                  <p:embed/>
                  <p:pic>
                    <p:nvPicPr>
                      <p:cNvPr id="70662" name="Object 6">
                        <a:extLst>
                          <a:ext uri="{FF2B5EF4-FFF2-40B4-BE49-F238E27FC236}">
                            <a16:creationId xmlns:a16="http://schemas.microsoft.com/office/drawing/2014/main" id="{FB6DDC9B-B491-6545-B4C9-2DBCD37EB8D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8888" y="1125538"/>
                        <a:ext cx="1879600" cy="517525"/>
                      </a:xfrm>
                      <a:prstGeom prst="rect">
                        <a:avLst/>
                      </a:prstGeom>
                      <a:solidFill>
                        <a:srgbClr val="E9FFF9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0663" name="Text Box 7">
            <a:extLst>
              <a:ext uri="{FF2B5EF4-FFF2-40B4-BE49-F238E27FC236}">
                <a16:creationId xmlns:a16="http://schemas.microsoft.com/office/drawing/2014/main" id="{F380F640-DB37-814F-A385-D3F58B5C0C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6600" y="1125538"/>
            <a:ext cx="1731963" cy="461962"/>
          </a:xfrm>
          <a:prstGeom prst="rect">
            <a:avLst/>
          </a:prstGeom>
          <a:solidFill>
            <a:srgbClr val="E9FFF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>
                <a:ea typeface="黑体" panose="02010609060101010101" pitchFamily="49" charset="-122"/>
              </a:rPr>
              <a:t>积分常数为</a:t>
            </a:r>
          </a:p>
        </p:txBody>
      </p:sp>
      <p:graphicFrame>
        <p:nvGraphicFramePr>
          <p:cNvPr id="70664" name="Object 8">
            <a:extLst>
              <a:ext uri="{FF2B5EF4-FFF2-40B4-BE49-F238E27FC236}">
                <a16:creationId xmlns:a16="http://schemas.microsoft.com/office/drawing/2014/main" id="{4605C6FE-A61F-1F45-A443-07F542072CD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364163" y="1196975"/>
          <a:ext cx="973137" cy="452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680" name="Equation" r:id="rId7" imgW="4387850" imgH="2051050" progId="Equation.3">
                  <p:embed/>
                </p:oleObj>
              </mc:Choice>
              <mc:Fallback>
                <p:oleObj name="Equation" r:id="rId7" imgW="4387850" imgH="2051050" progId="Equation.3">
                  <p:embed/>
                  <p:pic>
                    <p:nvPicPr>
                      <p:cNvPr id="70664" name="Object 8">
                        <a:extLst>
                          <a:ext uri="{FF2B5EF4-FFF2-40B4-BE49-F238E27FC236}">
                            <a16:creationId xmlns:a16="http://schemas.microsoft.com/office/drawing/2014/main" id="{4605C6FE-A61F-1F45-A443-07F542072CD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64163" y="1196975"/>
                        <a:ext cx="973137" cy="45243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0665" name="Object 9">
            <a:extLst>
              <a:ext uri="{FF2B5EF4-FFF2-40B4-BE49-F238E27FC236}">
                <a16:creationId xmlns:a16="http://schemas.microsoft.com/office/drawing/2014/main" id="{E9D077DA-24E1-FD41-9B60-8D4926CCE1D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292725" y="1916113"/>
          <a:ext cx="2160588" cy="806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681" name="Equation" r:id="rId9" imgW="12141200" imgH="4533900" progId="Equation.3">
                  <p:embed/>
                </p:oleObj>
              </mc:Choice>
              <mc:Fallback>
                <p:oleObj name="Equation" r:id="rId9" imgW="12141200" imgH="4533900" progId="Equation.3">
                  <p:embed/>
                  <p:pic>
                    <p:nvPicPr>
                      <p:cNvPr id="70665" name="Object 9">
                        <a:extLst>
                          <a:ext uri="{FF2B5EF4-FFF2-40B4-BE49-F238E27FC236}">
                            <a16:creationId xmlns:a16="http://schemas.microsoft.com/office/drawing/2014/main" id="{E9D077DA-24E1-FD41-9B60-8D4926CCE1D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92725" y="1916113"/>
                        <a:ext cx="2160588" cy="806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0666" name="AutoShape 10">
            <a:extLst>
              <a:ext uri="{FF2B5EF4-FFF2-40B4-BE49-F238E27FC236}">
                <a16:creationId xmlns:a16="http://schemas.microsoft.com/office/drawing/2014/main" id="{A6D4BB3B-ED64-3C44-9621-1A83A210B084}"/>
              </a:ext>
            </a:extLst>
          </p:cNvPr>
          <p:cNvSpPr>
            <a:spLocks/>
          </p:cNvSpPr>
          <p:nvPr/>
        </p:nvSpPr>
        <p:spPr bwMode="auto">
          <a:xfrm>
            <a:off x="5029200" y="1371600"/>
            <a:ext cx="304800" cy="1143000"/>
          </a:xfrm>
          <a:prstGeom prst="leftBrace">
            <a:avLst>
              <a:gd name="adj1" fmla="val 31250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2400">
              <a:ea typeface="黑体" panose="02010609060101010101" pitchFamily="49" charset="-122"/>
            </a:endParaRPr>
          </a:p>
        </p:txBody>
      </p:sp>
      <p:graphicFrame>
        <p:nvGraphicFramePr>
          <p:cNvPr id="70667" name="Object 11">
            <a:extLst>
              <a:ext uri="{FF2B5EF4-FFF2-40B4-BE49-F238E27FC236}">
                <a16:creationId xmlns:a16="http://schemas.microsoft.com/office/drawing/2014/main" id="{1B4171E1-D619-FF4D-BF96-ABCE80877EB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258888" y="2708275"/>
          <a:ext cx="4175125" cy="855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682" name="Equation" r:id="rId11" imgW="22091650" imgH="4533900" progId="Equation.3">
                  <p:embed/>
                </p:oleObj>
              </mc:Choice>
              <mc:Fallback>
                <p:oleObj name="Equation" r:id="rId11" imgW="22091650" imgH="4533900" progId="Equation.3">
                  <p:embed/>
                  <p:pic>
                    <p:nvPicPr>
                      <p:cNvPr id="70667" name="Object 11">
                        <a:extLst>
                          <a:ext uri="{FF2B5EF4-FFF2-40B4-BE49-F238E27FC236}">
                            <a16:creationId xmlns:a16="http://schemas.microsoft.com/office/drawing/2014/main" id="{1B4171E1-D619-FF4D-BF96-ABCE80877EB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8888" y="2708275"/>
                        <a:ext cx="4175125" cy="855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0669" name="Object 13">
            <a:extLst>
              <a:ext uri="{FF2B5EF4-FFF2-40B4-BE49-F238E27FC236}">
                <a16:creationId xmlns:a16="http://schemas.microsoft.com/office/drawing/2014/main" id="{96FDE8E6-DCC5-D749-A722-0EED7747AFA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55650" y="4221163"/>
          <a:ext cx="1663700" cy="515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683" name="公式" r:id="rId13" imgW="8483600" imgH="2635250" progId="Equation.3">
                  <p:embed/>
                </p:oleObj>
              </mc:Choice>
              <mc:Fallback>
                <p:oleObj name="公式" r:id="rId13" imgW="8483600" imgH="2635250" progId="Equation.3">
                  <p:embed/>
                  <p:pic>
                    <p:nvPicPr>
                      <p:cNvPr id="70669" name="Object 13">
                        <a:extLst>
                          <a:ext uri="{FF2B5EF4-FFF2-40B4-BE49-F238E27FC236}">
                            <a16:creationId xmlns:a16="http://schemas.microsoft.com/office/drawing/2014/main" id="{96FDE8E6-DCC5-D749-A722-0EED7747AFA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650" y="4221163"/>
                        <a:ext cx="1663700" cy="5159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0670" name="Object 14">
            <a:extLst>
              <a:ext uri="{FF2B5EF4-FFF2-40B4-BE49-F238E27FC236}">
                <a16:creationId xmlns:a16="http://schemas.microsoft.com/office/drawing/2014/main" id="{DBB43832-B55A-6247-A8BF-84C8E6C2CFF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771775" y="4005263"/>
          <a:ext cx="3494088" cy="831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684" name="Equation" r:id="rId15" imgW="19018250" imgH="4533900" progId="Equation.3">
                  <p:embed/>
                </p:oleObj>
              </mc:Choice>
              <mc:Fallback>
                <p:oleObj name="Equation" r:id="rId15" imgW="19018250" imgH="4533900" progId="Equation.3">
                  <p:embed/>
                  <p:pic>
                    <p:nvPicPr>
                      <p:cNvPr id="70670" name="Object 14">
                        <a:extLst>
                          <a:ext uri="{FF2B5EF4-FFF2-40B4-BE49-F238E27FC236}">
                            <a16:creationId xmlns:a16="http://schemas.microsoft.com/office/drawing/2014/main" id="{DBB43832-B55A-6247-A8BF-84C8E6C2CFF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71775" y="4005263"/>
                        <a:ext cx="3494088" cy="831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0671" name="Text Box 15">
            <a:extLst>
              <a:ext uri="{FF2B5EF4-FFF2-40B4-BE49-F238E27FC236}">
                <a16:creationId xmlns:a16="http://schemas.microsoft.com/office/drawing/2014/main" id="{F91FE94E-7709-9E4F-8A9E-BF747A7DE0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5181600"/>
            <a:ext cx="1600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>
                <a:ea typeface="黑体" panose="02010609060101010101" pitchFamily="49" charset="-122"/>
              </a:rPr>
              <a:t>积分，得</a:t>
            </a:r>
          </a:p>
        </p:txBody>
      </p:sp>
      <p:graphicFrame>
        <p:nvGraphicFramePr>
          <p:cNvPr id="70672" name="Object 16">
            <a:extLst>
              <a:ext uri="{FF2B5EF4-FFF2-40B4-BE49-F238E27FC236}">
                <a16:creationId xmlns:a16="http://schemas.microsoft.com/office/drawing/2014/main" id="{6924815F-0E29-364B-9BBB-3E846203BD8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268538" y="4941888"/>
          <a:ext cx="4122737" cy="879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685" name="Equation" r:id="rId17" imgW="21209000" imgH="4533900" progId="Equation.3">
                  <p:embed/>
                </p:oleObj>
              </mc:Choice>
              <mc:Fallback>
                <p:oleObj name="Equation" r:id="rId17" imgW="21209000" imgH="4533900" progId="Equation.3">
                  <p:embed/>
                  <p:pic>
                    <p:nvPicPr>
                      <p:cNvPr id="70672" name="Object 16">
                        <a:extLst>
                          <a:ext uri="{FF2B5EF4-FFF2-40B4-BE49-F238E27FC236}">
                            <a16:creationId xmlns:a16="http://schemas.microsoft.com/office/drawing/2014/main" id="{6924815F-0E29-364B-9BBB-3E846203BD8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68538" y="4941888"/>
                        <a:ext cx="4122737" cy="879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0673" name="Rectangle 17">
            <a:extLst>
              <a:ext uri="{FF2B5EF4-FFF2-40B4-BE49-F238E27FC236}">
                <a16:creationId xmlns:a16="http://schemas.microsoft.com/office/drawing/2014/main" id="{D466624A-8AD1-E14A-97B8-111947E930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" y="2743200"/>
            <a:ext cx="4953000" cy="106680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2400">
              <a:ea typeface="黑体" panose="02010609060101010101" pitchFamily="49" charset="-122"/>
            </a:endParaRPr>
          </a:p>
        </p:txBody>
      </p:sp>
      <p:sp>
        <p:nvSpPr>
          <p:cNvPr id="70674" name="Rectangle 18">
            <a:extLst>
              <a:ext uri="{FF2B5EF4-FFF2-40B4-BE49-F238E27FC236}">
                <a16:creationId xmlns:a16="http://schemas.microsoft.com/office/drawing/2014/main" id="{1D739DD4-ED8A-4740-B744-08FFB89CAE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57400" y="4876800"/>
            <a:ext cx="4800600" cy="114300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2400">
              <a:ea typeface="黑体" panose="02010609060101010101" pitchFamily="49" charset="-122"/>
            </a:endParaRPr>
          </a:p>
        </p:txBody>
      </p:sp>
      <p:sp>
        <p:nvSpPr>
          <p:cNvPr id="70675" name="AutoShape 19">
            <a:extLst>
              <a:ext uri="{FF2B5EF4-FFF2-40B4-BE49-F238E27FC236}">
                <a16:creationId xmlns:a16="http://schemas.microsoft.com/office/drawing/2014/main" id="{CC8CEDAE-320F-214E-90B8-1EFCDD634B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0200" y="3810000"/>
            <a:ext cx="228600" cy="4572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FF00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2400">
              <a:ea typeface="黑体" panose="02010609060101010101" pitchFamily="49" charset="-122"/>
            </a:endParaRPr>
          </a:p>
        </p:txBody>
      </p:sp>
      <p:sp>
        <p:nvSpPr>
          <p:cNvPr id="70676" name="AutoShape 20">
            <a:extLst>
              <a:ext uri="{FF2B5EF4-FFF2-40B4-BE49-F238E27FC236}">
                <a16:creationId xmlns:a16="http://schemas.microsoft.com/office/drawing/2014/main" id="{7CDDFE92-2DBD-C044-BB17-AC98480499BD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5105400" y="228600"/>
            <a:ext cx="762000" cy="866775"/>
          </a:xfrm>
          <a:custGeom>
            <a:avLst/>
            <a:gdLst>
              <a:gd name="T0" fmla="*/ 2147483646 w 21600"/>
              <a:gd name="T1" fmla="*/ 0 h 21600"/>
              <a:gd name="T2" fmla="*/ 2147483646 w 21600"/>
              <a:gd name="T3" fmla="*/ 2147483646 h 21600"/>
              <a:gd name="T4" fmla="*/ 2147483646 w 21600"/>
              <a:gd name="T5" fmla="*/ 2147483646 h 21600"/>
              <a:gd name="T6" fmla="*/ 2147483646 w 21600"/>
              <a:gd name="T7" fmla="*/ 2147483646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2912 h 21600"/>
              <a:gd name="T14" fmla="*/ 18227 w 21600"/>
              <a:gd name="T15" fmla="*/ 9246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lnTo>
                  <a:pt x="21600" y="6079"/>
                </a:lnTo>
                <a:close/>
              </a:path>
            </a:pathLst>
          </a:custGeom>
          <a:solidFill>
            <a:srgbClr val="FFFF00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0677" name="Text Box 21">
            <a:extLst>
              <a:ext uri="{FF2B5EF4-FFF2-40B4-BE49-F238E27FC236}">
                <a16:creationId xmlns:a16="http://schemas.microsoft.com/office/drawing/2014/main" id="{4E5D3BBD-07BE-4340-8186-A93CACED05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3725" y="6040438"/>
            <a:ext cx="1841500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>
                <a:ea typeface="黑体" panose="02010609060101010101" pitchFamily="49" charset="-122"/>
              </a:rPr>
              <a:t>积分</a:t>
            </a:r>
            <a:r>
              <a:rPr lang="en-US" altLang="zh-CN" sz="2400">
                <a:ea typeface="黑体" panose="02010609060101010101" pitchFamily="49" charset="-122"/>
              </a:rPr>
              <a:t>(3) </a:t>
            </a:r>
            <a:r>
              <a:rPr lang="en-US" altLang="zh-CN" sz="2400" i="1">
                <a:ea typeface="黑体" panose="02010609060101010101" pitchFamily="49" charset="-122"/>
              </a:rPr>
              <a:t>z </a:t>
            </a:r>
            <a:r>
              <a:rPr lang="en-US" altLang="zh-CN" sz="2400">
                <a:ea typeface="黑体" panose="02010609060101010101" pitchFamily="49" charset="-122"/>
              </a:rPr>
              <a:t>≡ 0</a:t>
            </a:r>
          </a:p>
        </p:txBody>
      </p:sp>
      <p:sp>
        <p:nvSpPr>
          <p:cNvPr id="70678" name="Rectangle 22">
            <a:extLst>
              <a:ext uri="{FF2B5EF4-FFF2-40B4-BE49-F238E27FC236}">
                <a16:creationId xmlns:a16="http://schemas.microsoft.com/office/drawing/2014/main" id="{C25F3866-6D54-7045-BA63-3A191E3C97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0200" y="6019800"/>
            <a:ext cx="1447800" cy="60960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66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2400">
              <a:ea typeface="黑体" panose="02010609060101010101" pitchFamily="49" charset="-122"/>
            </a:endParaRPr>
          </a:p>
        </p:txBody>
      </p:sp>
      <p:graphicFrame>
        <p:nvGraphicFramePr>
          <p:cNvPr id="2" name="对象 1">
            <a:extLst>
              <a:ext uri="{FF2B5EF4-FFF2-40B4-BE49-F238E27FC236}">
                <a16:creationId xmlns:a16="http://schemas.microsoft.com/office/drawing/2014/main" id="{FE4D7C7D-4625-444C-9E91-F3D89F14195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211888" y="2762250"/>
          <a:ext cx="1484312" cy="1181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686" name="Equation" r:id="rId19" imgW="5702300" imgH="4533900" progId="Equation.DSMT4">
                  <p:embed/>
                </p:oleObj>
              </mc:Choice>
              <mc:Fallback>
                <p:oleObj name="Equation" r:id="rId19" imgW="5702300" imgH="4533900" progId="Equation.DSMT4">
                  <p:embed/>
                  <p:pic>
                    <p:nvPicPr>
                      <p:cNvPr id="2" name="对象 1">
                        <a:extLst>
                          <a:ext uri="{FF2B5EF4-FFF2-40B4-BE49-F238E27FC236}">
                            <a16:creationId xmlns:a16="http://schemas.microsoft.com/office/drawing/2014/main" id="{FE4D7C7D-4625-444C-9E91-F3D89F14195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11888" y="2762250"/>
                        <a:ext cx="1484312" cy="1181100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EC3E2E5-5645-42BD-A713-A60735224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0AAC41C-04D6-504B-BE1A-FBC69733C12B}" type="slidenum">
              <a:rPr lang="en-US" altLang="zh-CN" smtClean="0"/>
              <a:pPr>
                <a:defRPr/>
              </a:pPr>
              <a:t>45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20349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06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06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06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06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06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706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706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706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36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8" dur="500"/>
                                        <p:tgtEl>
                                          <p:spTgt spid="706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706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5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52" dur="500"/>
                                        <p:tgtEl>
                                          <p:spTgt spid="706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706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706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706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706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706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 nodeType="clickPar">
                      <p:stCondLst>
                        <p:cond delay="indefinite"/>
                      </p:stCondLst>
                      <p:childTnLst>
                        <p:par>
                          <p:cTn id="7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706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 nodeType="clickPar">
                      <p:stCondLst>
                        <p:cond delay="indefinite"/>
                      </p:stCondLst>
                      <p:childTnLst>
                        <p:par>
                          <p:cTn id="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706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706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706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661" grpId="0" animBg="1" autoUpdateAnimBg="0"/>
      <p:bldP spid="70663" grpId="0" animBg="1"/>
      <p:bldP spid="70666" grpId="0" animBg="1"/>
      <p:bldP spid="70671" grpId="0" autoUpdateAnimBg="0"/>
      <p:bldP spid="70673" grpId="0" animBg="1"/>
      <p:bldP spid="70674" grpId="0" animBg="1"/>
      <p:bldP spid="70675" grpId="0" animBg="1"/>
      <p:bldP spid="70677" grpId="0" autoUpdateAnimBg="0"/>
      <p:bldP spid="70678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16" name="Rectangle 20">
            <a:extLst>
              <a:ext uri="{FF2B5EF4-FFF2-40B4-BE49-F238E27FC236}">
                <a16:creationId xmlns:a16="http://schemas.microsoft.com/office/drawing/2014/main" id="{A0119FD6-1DA9-CE48-A644-47572A4131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850" y="115888"/>
            <a:ext cx="8304213" cy="18002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dirty="0">
                <a:solidFill>
                  <a:srgbClr val="FF0000"/>
                </a:solidFill>
                <a:ea typeface="黑体" panose="02010609060101010101" pitchFamily="49" charset="-122"/>
              </a:rPr>
              <a:t>例</a:t>
            </a:r>
            <a:r>
              <a:rPr lang="en-US" altLang="zh-CN" sz="2800" dirty="0">
                <a:solidFill>
                  <a:srgbClr val="FF0000"/>
                </a:solidFill>
                <a:ea typeface="黑体" panose="02010609060101010101" pitchFamily="49" charset="-122"/>
              </a:rPr>
              <a:t>7:  </a:t>
            </a:r>
            <a:r>
              <a:rPr lang="en-US" altLang="zh-CN" sz="2800" dirty="0">
                <a:ea typeface="黑体" panose="02010609060101010101" pitchFamily="49" charset="-122"/>
              </a:rPr>
              <a:t>1.27)</a:t>
            </a:r>
            <a:r>
              <a:rPr lang="zh-CN" altLang="en-US" sz="2800" dirty="0">
                <a:ea typeface="黑体" panose="02010609060101010101" pitchFamily="49" charset="-122"/>
              </a:rPr>
              <a:t>一质点自一水平放置的光滑固定圆柱面凸面的最高点自由滑下。问滑至何处，此质点将离开圆柱面？假定圆柱体的半径为</a:t>
            </a:r>
            <a:r>
              <a:rPr lang="en-US" altLang="zh-CN" sz="2800" dirty="0">
                <a:ea typeface="黑体" panose="02010609060101010101" pitchFamily="49" charset="-122"/>
              </a:rPr>
              <a:t>r.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z="2800" dirty="0">
              <a:ea typeface="黑体" panose="02010609060101010101" pitchFamily="49" charset="-122"/>
            </a:endParaRPr>
          </a:p>
        </p:txBody>
      </p:sp>
      <p:grpSp>
        <p:nvGrpSpPr>
          <p:cNvPr id="55402" name="Group 106">
            <a:extLst>
              <a:ext uri="{FF2B5EF4-FFF2-40B4-BE49-F238E27FC236}">
                <a16:creationId xmlns:a16="http://schemas.microsoft.com/office/drawing/2014/main" id="{B3E53D61-782B-C14B-81C9-B66A70D7F492}"/>
              </a:ext>
            </a:extLst>
          </p:cNvPr>
          <p:cNvGrpSpPr>
            <a:grpSpLocks/>
          </p:cNvGrpSpPr>
          <p:nvPr/>
        </p:nvGrpSpPr>
        <p:grpSpPr bwMode="auto">
          <a:xfrm>
            <a:off x="4643438" y="3500438"/>
            <a:ext cx="4267200" cy="2946400"/>
            <a:chOff x="2928" y="2128"/>
            <a:chExt cx="2688" cy="1856"/>
          </a:xfrm>
        </p:grpSpPr>
        <p:pic>
          <p:nvPicPr>
            <p:cNvPr id="47120" name="Picture 107" descr="0306">
              <a:extLst>
                <a:ext uri="{FF2B5EF4-FFF2-40B4-BE49-F238E27FC236}">
                  <a16:creationId xmlns:a16="http://schemas.microsoft.com/office/drawing/2014/main" id="{7CE68A12-8A78-084D-AAE5-37C722D495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8" y="2128"/>
              <a:ext cx="2688" cy="18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aphicFrame>
          <p:nvGraphicFramePr>
            <p:cNvPr id="47121" name="Object 108">
              <a:extLst>
                <a:ext uri="{FF2B5EF4-FFF2-40B4-BE49-F238E27FC236}">
                  <a16:creationId xmlns:a16="http://schemas.microsoft.com/office/drawing/2014/main" id="{68B39C5B-F88A-9245-BF8A-F294F5F6DA69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5232" y="2928"/>
            <a:ext cx="210" cy="3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4618" name="Equation" r:id="rId4" imgW="1606550" imgH="2635250" progId="Equation.3">
                    <p:embed/>
                  </p:oleObj>
                </mc:Choice>
                <mc:Fallback>
                  <p:oleObj name="Equation" r:id="rId4" imgW="1606550" imgH="2635250" progId="Equation.3">
                    <p:embed/>
                    <p:pic>
                      <p:nvPicPr>
                        <p:cNvPr id="47121" name="Object 108">
                          <a:extLst>
                            <a:ext uri="{FF2B5EF4-FFF2-40B4-BE49-F238E27FC236}">
                              <a16:creationId xmlns:a16="http://schemas.microsoft.com/office/drawing/2014/main" id="{68B39C5B-F88A-9245-BF8A-F294F5F6DA6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232" y="2928"/>
                          <a:ext cx="210" cy="336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55405" name="Text Box 109">
            <a:extLst>
              <a:ext uri="{FF2B5EF4-FFF2-40B4-BE49-F238E27FC236}">
                <a16:creationId xmlns:a16="http://schemas.microsoft.com/office/drawing/2014/main" id="{C16FCE2B-00FB-C94F-B5EE-2A155B44FA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" y="1524000"/>
            <a:ext cx="898525" cy="519113"/>
          </a:xfrm>
          <a:prstGeom prst="rect">
            <a:avLst/>
          </a:prstGeom>
          <a:solidFill>
            <a:srgbClr val="FF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>
                <a:solidFill>
                  <a:srgbClr val="FF0000"/>
                </a:solidFill>
                <a:ea typeface="黑体" panose="02010609060101010101" pitchFamily="49" charset="-122"/>
              </a:rPr>
              <a:t>解：</a:t>
            </a:r>
          </a:p>
        </p:txBody>
      </p:sp>
      <p:grpSp>
        <p:nvGrpSpPr>
          <p:cNvPr id="55415" name="Group 119">
            <a:extLst>
              <a:ext uri="{FF2B5EF4-FFF2-40B4-BE49-F238E27FC236}">
                <a16:creationId xmlns:a16="http://schemas.microsoft.com/office/drawing/2014/main" id="{9E9CA208-8E7C-5B40-A26C-3D0038CA4154}"/>
              </a:ext>
            </a:extLst>
          </p:cNvPr>
          <p:cNvGrpSpPr>
            <a:grpSpLocks/>
          </p:cNvGrpSpPr>
          <p:nvPr/>
        </p:nvGrpSpPr>
        <p:grpSpPr bwMode="auto">
          <a:xfrm>
            <a:off x="6732588" y="4759325"/>
            <a:ext cx="1546225" cy="1620838"/>
            <a:chOff x="4241" y="1162"/>
            <a:chExt cx="974" cy="1021"/>
          </a:xfrm>
        </p:grpSpPr>
        <p:sp>
          <p:nvSpPr>
            <p:cNvPr id="47116" name="AutoShape 110">
              <a:extLst>
                <a:ext uri="{FF2B5EF4-FFF2-40B4-BE49-F238E27FC236}">
                  <a16:creationId xmlns:a16="http://schemas.microsoft.com/office/drawing/2014/main" id="{63DFAD57-BEF3-0847-BCB4-6DC5FBF3619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4241" y="1162"/>
              <a:ext cx="726" cy="816"/>
            </a:xfrm>
            <a:prstGeom prst="rtTriangle">
              <a:avLst/>
            </a:prstGeom>
            <a:noFill/>
            <a:ln w="38100">
              <a:solidFill>
                <a:schemeClr val="accent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2400">
                <a:ea typeface="黑体" panose="02010609060101010101" pitchFamily="49" charset="-122"/>
              </a:endParaRPr>
            </a:p>
          </p:txBody>
        </p:sp>
        <p:graphicFrame>
          <p:nvGraphicFramePr>
            <p:cNvPr id="47117" name="Object 111">
              <a:extLst>
                <a:ext uri="{FF2B5EF4-FFF2-40B4-BE49-F238E27FC236}">
                  <a16:creationId xmlns:a16="http://schemas.microsoft.com/office/drawing/2014/main" id="{7DADC70E-C8AA-8B4F-A737-CF8558398BE5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5012" y="1480"/>
            <a:ext cx="203" cy="2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4619" name="公式" r:id="rId6" imgW="19050" imgH="38100" progId="Equation.3">
                    <p:embed/>
                  </p:oleObj>
                </mc:Choice>
                <mc:Fallback>
                  <p:oleObj name="公式" r:id="rId6" imgW="19050" imgH="38100" progId="Equation.3">
                    <p:embed/>
                    <p:pic>
                      <p:nvPicPr>
                        <p:cNvPr id="47117" name="Object 111">
                          <a:extLst>
                            <a:ext uri="{FF2B5EF4-FFF2-40B4-BE49-F238E27FC236}">
                              <a16:creationId xmlns:a16="http://schemas.microsoft.com/office/drawing/2014/main" id="{7DADC70E-C8AA-8B4F-A737-CF8558398BE5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012" y="1480"/>
                          <a:ext cx="203" cy="24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7118" name="Object 113">
              <a:extLst>
                <a:ext uri="{FF2B5EF4-FFF2-40B4-BE49-F238E27FC236}">
                  <a16:creationId xmlns:a16="http://schemas.microsoft.com/office/drawing/2014/main" id="{40DE76C9-E350-0D4D-A81A-300285A005FA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430" y="1727"/>
            <a:ext cx="145" cy="20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4620" name="公式" r:id="rId8" imgW="19050" imgH="44450" progId="Equation.3">
                    <p:embed/>
                  </p:oleObj>
                </mc:Choice>
                <mc:Fallback>
                  <p:oleObj name="公式" r:id="rId8" imgW="19050" imgH="44450" progId="Equation.3">
                    <p:embed/>
                    <p:pic>
                      <p:nvPicPr>
                        <p:cNvPr id="47118" name="Object 113">
                          <a:extLst>
                            <a:ext uri="{FF2B5EF4-FFF2-40B4-BE49-F238E27FC236}">
                              <a16:creationId xmlns:a16="http://schemas.microsoft.com/office/drawing/2014/main" id="{40DE76C9-E350-0D4D-A81A-300285A005FA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430" y="1727"/>
                          <a:ext cx="145" cy="20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7119" name="Object 116">
              <a:extLst>
                <a:ext uri="{FF2B5EF4-FFF2-40B4-BE49-F238E27FC236}">
                  <a16:creationId xmlns:a16="http://schemas.microsoft.com/office/drawing/2014/main" id="{E2E21FD6-AD7B-EA45-A8E9-C38D65416682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604" y="1979"/>
            <a:ext cx="185" cy="20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4621" name="公式" r:id="rId10" imgW="19050" imgH="19050" progId="Equation.3">
                    <p:embed/>
                  </p:oleObj>
                </mc:Choice>
                <mc:Fallback>
                  <p:oleObj name="公式" r:id="rId10" imgW="19050" imgH="19050" progId="Equation.3">
                    <p:embed/>
                    <p:pic>
                      <p:nvPicPr>
                        <p:cNvPr id="47119" name="Object 116">
                          <a:extLst>
                            <a:ext uri="{FF2B5EF4-FFF2-40B4-BE49-F238E27FC236}">
                              <a16:creationId xmlns:a16="http://schemas.microsoft.com/office/drawing/2014/main" id="{E2E21FD6-AD7B-EA45-A8E9-C38D65416682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604" y="1979"/>
                          <a:ext cx="185" cy="20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55416" name="Text Box 120">
            <a:extLst>
              <a:ext uri="{FF2B5EF4-FFF2-40B4-BE49-F238E27FC236}">
                <a16:creationId xmlns:a16="http://schemas.microsoft.com/office/drawing/2014/main" id="{BFDAC57B-426C-5040-9B3E-05227EFE1E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1913" y="1484313"/>
            <a:ext cx="4494212" cy="461962"/>
          </a:xfrm>
          <a:prstGeom prst="rect">
            <a:avLst/>
          </a:prstGeom>
          <a:noFill/>
          <a:ln w="28575">
            <a:solidFill>
              <a:srgbClr val="66FF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dirty="0">
                <a:ea typeface="黑体" panose="02010609060101010101" pitchFamily="49" charset="-122"/>
              </a:rPr>
              <a:t>受力分析如图。选什么坐标系？</a:t>
            </a:r>
          </a:p>
        </p:txBody>
      </p:sp>
      <p:sp>
        <p:nvSpPr>
          <p:cNvPr id="55417" name="AutoShape 121">
            <a:extLst>
              <a:ext uri="{FF2B5EF4-FFF2-40B4-BE49-F238E27FC236}">
                <a16:creationId xmlns:a16="http://schemas.microsoft.com/office/drawing/2014/main" id="{5D6D6DB5-AE58-A243-B011-0442AA993E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388" y="2133600"/>
            <a:ext cx="504825" cy="1512888"/>
          </a:xfrm>
          <a:prstGeom prst="foldedCorner">
            <a:avLst>
              <a:gd name="adj" fmla="val 12500"/>
            </a:avLst>
          </a:prstGeom>
          <a:solidFill>
            <a:srgbClr val="E9FFF9"/>
          </a:solidFill>
          <a:ln w="19050">
            <a:solidFill>
              <a:srgbClr val="66FF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400">
                <a:ea typeface="黑体" panose="02010609060101010101" pitchFamily="49" charset="-122"/>
              </a:rPr>
              <a:t>直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400">
                <a:ea typeface="黑体" panose="02010609060101010101" pitchFamily="49" charset="-122"/>
              </a:rPr>
              <a:t>角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400">
                <a:ea typeface="黑体" panose="02010609060101010101" pitchFamily="49" charset="-122"/>
              </a:rPr>
              <a:t>坐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400">
                <a:ea typeface="黑体" panose="02010609060101010101" pitchFamily="49" charset="-122"/>
              </a:rPr>
              <a:t>标</a:t>
            </a:r>
          </a:p>
        </p:txBody>
      </p:sp>
      <p:sp>
        <p:nvSpPr>
          <p:cNvPr id="55418" name="AutoShape 122">
            <a:extLst>
              <a:ext uri="{FF2B5EF4-FFF2-40B4-BE49-F238E27FC236}">
                <a16:creationId xmlns:a16="http://schemas.microsoft.com/office/drawing/2014/main" id="{9DE31207-E13D-0F40-9736-86FF8C472B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388" y="3789363"/>
            <a:ext cx="504825" cy="1223962"/>
          </a:xfrm>
          <a:prstGeom prst="foldedCorner">
            <a:avLst>
              <a:gd name="adj" fmla="val 12500"/>
            </a:avLst>
          </a:prstGeom>
          <a:solidFill>
            <a:srgbClr val="E9FFF9"/>
          </a:solidFill>
          <a:ln w="19050">
            <a:solidFill>
              <a:srgbClr val="66FF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400">
                <a:ea typeface="黑体" panose="02010609060101010101" pitchFamily="49" charset="-122"/>
              </a:rPr>
              <a:t>极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400">
                <a:ea typeface="黑体" panose="02010609060101010101" pitchFamily="49" charset="-122"/>
              </a:rPr>
              <a:t>坐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400">
                <a:ea typeface="黑体" panose="02010609060101010101" pitchFamily="49" charset="-122"/>
              </a:rPr>
              <a:t>标</a:t>
            </a:r>
          </a:p>
        </p:txBody>
      </p:sp>
      <p:sp>
        <p:nvSpPr>
          <p:cNvPr id="55419" name="AutoShape 123">
            <a:extLst>
              <a:ext uri="{FF2B5EF4-FFF2-40B4-BE49-F238E27FC236}">
                <a16:creationId xmlns:a16="http://schemas.microsoft.com/office/drawing/2014/main" id="{3C488800-5275-344B-88B9-3156222234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388" y="5084763"/>
            <a:ext cx="504825" cy="1512887"/>
          </a:xfrm>
          <a:prstGeom prst="foldedCorner">
            <a:avLst>
              <a:gd name="adj" fmla="val 12500"/>
            </a:avLst>
          </a:prstGeom>
          <a:solidFill>
            <a:srgbClr val="E9FFF9"/>
          </a:solidFill>
          <a:ln w="19050">
            <a:solidFill>
              <a:srgbClr val="66FF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400">
                <a:ea typeface="黑体" panose="02010609060101010101" pitchFamily="49" charset="-122"/>
              </a:rPr>
              <a:t>自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400">
                <a:ea typeface="黑体" panose="02010609060101010101" pitchFamily="49" charset="-122"/>
              </a:rPr>
              <a:t>然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400">
                <a:ea typeface="黑体" panose="02010609060101010101" pitchFamily="49" charset="-122"/>
              </a:rPr>
              <a:t>坐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400">
                <a:ea typeface="黑体" panose="02010609060101010101" pitchFamily="49" charset="-122"/>
              </a:rPr>
              <a:t>标</a:t>
            </a:r>
          </a:p>
        </p:txBody>
      </p:sp>
      <p:graphicFrame>
        <p:nvGraphicFramePr>
          <p:cNvPr id="47114" name="对象 1">
            <a:extLst>
              <a:ext uri="{FF2B5EF4-FFF2-40B4-BE49-F238E27FC236}">
                <a16:creationId xmlns:a16="http://schemas.microsoft.com/office/drawing/2014/main" id="{B928376C-57E1-B747-8AA5-E53A0CD66E2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25525" y="1933575"/>
          <a:ext cx="5873750" cy="184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622" name="Equation" r:id="rId12" imgW="27063700" imgH="8483600" progId="Equation.DSMT4">
                  <p:embed/>
                </p:oleObj>
              </mc:Choice>
              <mc:Fallback>
                <p:oleObj name="Equation" r:id="rId12" imgW="27063700" imgH="8483600" progId="Equation.DSMT4">
                  <p:embed/>
                  <p:pic>
                    <p:nvPicPr>
                      <p:cNvPr id="47114" name="对象 1">
                        <a:extLst>
                          <a:ext uri="{FF2B5EF4-FFF2-40B4-BE49-F238E27FC236}">
                            <a16:creationId xmlns:a16="http://schemas.microsoft.com/office/drawing/2014/main" id="{B928376C-57E1-B747-8AA5-E53A0CD66E2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25525" y="1933575"/>
                        <a:ext cx="5873750" cy="1841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115" name="对象 101">
            <a:extLst>
              <a:ext uri="{FF2B5EF4-FFF2-40B4-BE49-F238E27FC236}">
                <a16:creationId xmlns:a16="http://schemas.microsoft.com/office/drawing/2014/main" id="{E0FE1580-2133-1E44-97AD-0DB3D8646F9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25525" y="3805238"/>
          <a:ext cx="4286250" cy="1968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623" name="Equation" r:id="rId14" imgW="19748500" imgH="9067800" progId="Equation.DSMT4">
                  <p:embed/>
                </p:oleObj>
              </mc:Choice>
              <mc:Fallback>
                <p:oleObj name="Equation" r:id="rId14" imgW="19748500" imgH="9067800" progId="Equation.DSMT4">
                  <p:embed/>
                  <p:pic>
                    <p:nvPicPr>
                      <p:cNvPr id="47115" name="对象 101">
                        <a:extLst>
                          <a:ext uri="{FF2B5EF4-FFF2-40B4-BE49-F238E27FC236}">
                            <a16:creationId xmlns:a16="http://schemas.microsoft.com/office/drawing/2014/main" id="{E0FE1580-2133-1E44-97AD-0DB3D8646F9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25525" y="3805238"/>
                        <a:ext cx="4286250" cy="1968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8E9BBF42-6DA7-4268-B8B8-0B882719F2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EFBAB97-3CF8-9C41-A72D-6304CE41F399}" type="slidenum">
              <a:rPr lang="en-US" altLang="zh-CN" smtClean="0"/>
              <a:pPr>
                <a:defRPr/>
              </a:pPr>
              <a:t>46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31734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53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53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55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54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54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54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5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55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55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55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316" grpId="0" animBg="1" autoUpdateAnimBg="0"/>
      <p:bldP spid="55405" grpId="0" animBg="1" autoUpdateAnimBg="0"/>
      <p:bldP spid="55416" grpId="0" animBg="1"/>
      <p:bldP spid="55417" grpId="0" animBg="1"/>
      <p:bldP spid="55418" grpId="0" animBg="1"/>
      <p:bldP spid="55419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43" name="AutoShape 123">
            <a:extLst>
              <a:ext uri="{FF2B5EF4-FFF2-40B4-BE49-F238E27FC236}">
                <a16:creationId xmlns:a16="http://schemas.microsoft.com/office/drawing/2014/main" id="{264F2C46-81AB-F84C-AEA4-80AA3F93B5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76400" y="3695700"/>
            <a:ext cx="381000" cy="304800"/>
          </a:xfrm>
          <a:prstGeom prst="downArrow">
            <a:avLst>
              <a:gd name="adj1" fmla="val 50000"/>
              <a:gd name="adj2" fmla="val 25000"/>
            </a:avLst>
          </a:prstGeom>
          <a:solidFill>
            <a:srgbClr val="FFFF00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2400">
              <a:ea typeface="黑体" panose="02010609060101010101" pitchFamily="49" charset="-122"/>
            </a:endParaRPr>
          </a:p>
        </p:txBody>
      </p:sp>
      <p:graphicFrame>
        <p:nvGraphicFramePr>
          <p:cNvPr id="56444" name="Object 124">
            <a:extLst>
              <a:ext uri="{FF2B5EF4-FFF2-40B4-BE49-F238E27FC236}">
                <a16:creationId xmlns:a16="http://schemas.microsoft.com/office/drawing/2014/main" id="{13EB5838-BA4B-5245-B634-4A2929E818D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90538" y="4076700"/>
          <a:ext cx="3819525" cy="603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642" name="Equation" r:id="rId3" imgW="16821150" imgH="2635250" progId="Equation.3">
                  <p:embed/>
                </p:oleObj>
              </mc:Choice>
              <mc:Fallback>
                <p:oleObj name="Equation" r:id="rId3" imgW="16821150" imgH="2635250" progId="Equation.3">
                  <p:embed/>
                  <p:pic>
                    <p:nvPicPr>
                      <p:cNvPr id="56444" name="Object 124">
                        <a:extLst>
                          <a:ext uri="{FF2B5EF4-FFF2-40B4-BE49-F238E27FC236}">
                            <a16:creationId xmlns:a16="http://schemas.microsoft.com/office/drawing/2014/main" id="{13EB5838-BA4B-5245-B634-4A2929E818D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0538" y="4076700"/>
                        <a:ext cx="3819525" cy="603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6445" name="AutoShape 125">
            <a:extLst>
              <a:ext uri="{FF2B5EF4-FFF2-40B4-BE49-F238E27FC236}">
                <a16:creationId xmlns:a16="http://schemas.microsoft.com/office/drawing/2014/main" id="{764FDF94-407B-6846-8EAF-7B906C679C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95800" y="4152900"/>
            <a:ext cx="685800" cy="381000"/>
          </a:xfrm>
          <a:prstGeom prst="rightArrow">
            <a:avLst>
              <a:gd name="adj1" fmla="val 50000"/>
              <a:gd name="adj2" fmla="val 45000"/>
            </a:avLst>
          </a:prstGeom>
          <a:solidFill>
            <a:srgbClr val="FFFF00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2400">
              <a:ea typeface="黑体" panose="02010609060101010101" pitchFamily="49" charset="-122"/>
            </a:endParaRPr>
          </a:p>
        </p:txBody>
      </p:sp>
      <p:graphicFrame>
        <p:nvGraphicFramePr>
          <p:cNvPr id="56446" name="Object 126">
            <a:extLst>
              <a:ext uri="{FF2B5EF4-FFF2-40B4-BE49-F238E27FC236}">
                <a16:creationId xmlns:a16="http://schemas.microsoft.com/office/drawing/2014/main" id="{3BC0EFE3-33A3-5D4A-9FCC-66FC584C202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351463" y="4052888"/>
          <a:ext cx="3470275" cy="633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643" name="Equation" r:id="rId5" imgW="14338300" imgH="2635250" progId="Equation.3">
                  <p:embed/>
                </p:oleObj>
              </mc:Choice>
              <mc:Fallback>
                <p:oleObj name="Equation" r:id="rId5" imgW="14338300" imgH="2635250" progId="Equation.3">
                  <p:embed/>
                  <p:pic>
                    <p:nvPicPr>
                      <p:cNvPr id="56446" name="Object 126">
                        <a:extLst>
                          <a:ext uri="{FF2B5EF4-FFF2-40B4-BE49-F238E27FC236}">
                            <a16:creationId xmlns:a16="http://schemas.microsoft.com/office/drawing/2014/main" id="{3BC0EFE3-33A3-5D4A-9FCC-66FC584C202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51463" y="4052888"/>
                        <a:ext cx="3470275" cy="6334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6447" name="AutoShape 127">
            <a:extLst>
              <a:ext uri="{FF2B5EF4-FFF2-40B4-BE49-F238E27FC236}">
                <a16:creationId xmlns:a16="http://schemas.microsoft.com/office/drawing/2014/main" id="{09220013-B4CD-DA49-BE12-74B2AF5BB9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5067300"/>
            <a:ext cx="685800" cy="381000"/>
          </a:xfrm>
          <a:prstGeom prst="rightArrow">
            <a:avLst>
              <a:gd name="adj1" fmla="val 50000"/>
              <a:gd name="adj2" fmla="val 45000"/>
            </a:avLst>
          </a:prstGeom>
          <a:solidFill>
            <a:srgbClr val="FFFF00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2400">
              <a:ea typeface="黑体" panose="02010609060101010101" pitchFamily="49" charset="-122"/>
            </a:endParaRPr>
          </a:p>
        </p:txBody>
      </p:sp>
      <p:sp>
        <p:nvSpPr>
          <p:cNvPr id="56448" name="AutoShape 128">
            <a:extLst>
              <a:ext uri="{FF2B5EF4-FFF2-40B4-BE49-F238E27FC236}">
                <a16:creationId xmlns:a16="http://schemas.microsoft.com/office/drawing/2014/main" id="{750FCE12-7F05-5C4F-B3AF-F362078E5C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67200" y="5067300"/>
            <a:ext cx="685800" cy="381000"/>
          </a:xfrm>
          <a:prstGeom prst="rightArrow">
            <a:avLst>
              <a:gd name="adj1" fmla="val 50000"/>
              <a:gd name="adj2" fmla="val 45000"/>
            </a:avLst>
          </a:prstGeom>
          <a:solidFill>
            <a:srgbClr val="FFFF00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2400">
              <a:ea typeface="黑体" panose="02010609060101010101" pitchFamily="49" charset="-122"/>
            </a:endParaRPr>
          </a:p>
        </p:txBody>
      </p:sp>
      <p:graphicFrame>
        <p:nvGraphicFramePr>
          <p:cNvPr id="56449" name="Object 129">
            <a:extLst>
              <a:ext uri="{FF2B5EF4-FFF2-40B4-BE49-F238E27FC236}">
                <a16:creationId xmlns:a16="http://schemas.microsoft.com/office/drawing/2014/main" id="{13ACB50F-C5F5-D44B-97FE-4677078ACC3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029200" y="4941888"/>
          <a:ext cx="3733800" cy="655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644" r:id="rId7" imgW="14922500" imgH="2635250" progId="Equation.3">
                  <p:embed/>
                </p:oleObj>
              </mc:Choice>
              <mc:Fallback>
                <p:oleObj r:id="rId7" imgW="14922500" imgH="2635250" progId="Equation.3">
                  <p:embed/>
                  <p:pic>
                    <p:nvPicPr>
                      <p:cNvPr id="56449" name="Object 129">
                        <a:extLst>
                          <a:ext uri="{FF2B5EF4-FFF2-40B4-BE49-F238E27FC236}">
                            <a16:creationId xmlns:a16="http://schemas.microsoft.com/office/drawing/2014/main" id="{13ACB50F-C5F5-D44B-97FE-4677078ACC3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29200" y="4941888"/>
                        <a:ext cx="3733800" cy="6556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450" name="Object 130">
            <a:extLst>
              <a:ext uri="{FF2B5EF4-FFF2-40B4-BE49-F238E27FC236}">
                <a16:creationId xmlns:a16="http://schemas.microsoft.com/office/drawing/2014/main" id="{2DC8F182-8107-734C-82CF-09BCC79825C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90600" y="4991100"/>
          <a:ext cx="3200400" cy="603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645" r:id="rId9" imgW="13601700" imgH="2635250" progId="Equation.3">
                  <p:embed/>
                </p:oleObj>
              </mc:Choice>
              <mc:Fallback>
                <p:oleObj r:id="rId9" imgW="13601700" imgH="2635250" progId="Equation.3">
                  <p:embed/>
                  <p:pic>
                    <p:nvPicPr>
                      <p:cNvPr id="56450" name="Object 130">
                        <a:extLst>
                          <a:ext uri="{FF2B5EF4-FFF2-40B4-BE49-F238E27FC236}">
                            <a16:creationId xmlns:a16="http://schemas.microsoft.com/office/drawing/2014/main" id="{2DC8F182-8107-734C-82CF-09BCC79825C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4991100"/>
                        <a:ext cx="3200400" cy="603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138" name="AutoShape 132">
            <a:extLst>
              <a:ext uri="{FF2B5EF4-FFF2-40B4-BE49-F238E27FC236}">
                <a16:creationId xmlns:a16="http://schemas.microsoft.com/office/drawing/2014/main" id="{370D05BE-1D36-754A-8A1B-ED3363A1BD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850" y="260350"/>
            <a:ext cx="504825" cy="1512888"/>
          </a:xfrm>
          <a:prstGeom prst="foldedCorner">
            <a:avLst>
              <a:gd name="adj" fmla="val 12500"/>
            </a:avLst>
          </a:prstGeom>
          <a:solidFill>
            <a:srgbClr val="E9FFF9"/>
          </a:solidFill>
          <a:ln w="19050">
            <a:solidFill>
              <a:srgbClr val="66FF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400">
                <a:ea typeface="黑体" panose="02010609060101010101" pitchFamily="49" charset="-122"/>
              </a:rPr>
              <a:t>自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400">
                <a:ea typeface="黑体" panose="02010609060101010101" pitchFamily="49" charset="-122"/>
              </a:rPr>
              <a:t>然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400">
                <a:ea typeface="黑体" panose="02010609060101010101" pitchFamily="49" charset="-122"/>
              </a:rPr>
              <a:t>坐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400">
                <a:ea typeface="黑体" panose="02010609060101010101" pitchFamily="49" charset="-122"/>
              </a:rPr>
              <a:t>标</a:t>
            </a:r>
          </a:p>
        </p:txBody>
      </p:sp>
      <p:graphicFrame>
        <p:nvGraphicFramePr>
          <p:cNvPr id="48139" name="对象 39">
            <a:extLst>
              <a:ext uri="{FF2B5EF4-FFF2-40B4-BE49-F238E27FC236}">
                <a16:creationId xmlns:a16="http://schemas.microsoft.com/office/drawing/2014/main" id="{BC11D945-F8C0-2748-ABE1-F5B45AFC343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404938" y="301625"/>
          <a:ext cx="3714750" cy="184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646" name="Equation" r:id="rId11" imgW="17113250" imgH="8483600" progId="Equation.DSMT4">
                  <p:embed/>
                </p:oleObj>
              </mc:Choice>
              <mc:Fallback>
                <p:oleObj name="Equation" r:id="rId11" imgW="17113250" imgH="8483600" progId="Equation.DSMT4">
                  <p:embed/>
                  <p:pic>
                    <p:nvPicPr>
                      <p:cNvPr id="48139" name="对象 39">
                        <a:extLst>
                          <a:ext uri="{FF2B5EF4-FFF2-40B4-BE49-F238E27FC236}">
                            <a16:creationId xmlns:a16="http://schemas.microsoft.com/office/drawing/2014/main" id="{BC11D945-F8C0-2748-ABE1-F5B45AFC343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4938" y="301625"/>
                        <a:ext cx="3714750" cy="1841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140" name="对象 40">
            <a:extLst>
              <a:ext uri="{FF2B5EF4-FFF2-40B4-BE49-F238E27FC236}">
                <a16:creationId xmlns:a16="http://schemas.microsoft.com/office/drawing/2014/main" id="{2346F9F3-382A-664A-8E4B-95FA7C94998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90563" y="2687638"/>
          <a:ext cx="5143500" cy="984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647" name="Equation" r:id="rId13" imgW="23698200" imgH="4533900" progId="Equation.DSMT4">
                  <p:embed/>
                </p:oleObj>
              </mc:Choice>
              <mc:Fallback>
                <p:oleObj name="Equation" r:id="rId13" imgW="23698200" imgH="4533900" progId="Equation.DSMT4">
                  <p:embed/>
                  <p:pic>
                    <p:nvPicPr>
                      <p:cNvPr id="48140" name="对象 40">
                        <a:extLst>
                          <a:ext uri="{FF2B5EF4-FFF2-40B4-BE49-F238E27FC236}">
                            <a16:creationId xmlns:a16="http://schemas.microsoft.com/office/drawing/2014/main" id="{2346F9F3-382A-664A-8E4B-95FA7C94998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0563" y="2687638"/>
                        <a:ext cx="5143500" cy="984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590BDB2-E5E4-4DF6-A2F3-1264352426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8446281-1404-0546-B560-F408992A2079}" type="slidenum">
              <a:rPr lang="en-US" altLang="zh-CN" smtClean="0"/>
              <a:pPr>
                <a:defRPr/>
              </a:pPr>
              <a:t>47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79254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6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6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64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6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64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56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56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564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443" grpId="0" animBg="1"/>
      <p:bldP spid="56445" grpId="0" animBg="1"/>
      <p:bldP spid="56447" grpId="0" animBg="1"/>
      <p:bldP spid="56448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7386" name="Object 42">
            <a:extLst>
              <a:ext uri="{FF2B5EF4-FFF2-40B4-BE49-F238E27FC236}">
                <a16:creationId xmlns:a16="http://schemas.microsoft.com/office/drawing/2014/main" id="{7F71E262-92D3-B842-BF6F-E1B9CC48F30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435600" y="1700213"/>
          <a:ext cx="2314575" cy="873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610" name="Equation" r:id="rId3" imgW="11849100" imgH="4533900" progId="Equation.3">
                  <p:embed/>
                </p:oleObj>
              </mc:Choice>
              <mc:Fallback>
                <p:oleObj name="Equation" r:id="rId3" imgW="11849100" imgH="4533900" progId="Equation.3">
                  <p:embed/>
                  <p:pic>
                    <p:nvPicPr>
                      <p:cNvPr id="57386" name="Object 42">
                        <a:extLst>
                          <a:ext uri="{FF2B5EF4-FFF2-40B4-BE49-F238E27FC236}">
                            <a16:creationId xmlns:a16="http://schemas.microsoft.com/office/drawing/2014/main" id="{7F71E262-92D3-B842-BF6F-E1B9CC48F30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35600" y="1700213"/>
                        <a:ext cx="2314575" cy="873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7387" name="Object 43">
            <a:extLst>
              <a:ext uri="{FF2B5EF4-FFF2-40B4-BE49-F238E27FC236}">
                <a16:creationId xmlns:a16="http://schemas.microsoft.com/office/drawing/2014/main" id="{10E5188A-BFEC-4949-9BD2-0F9147DCEB0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6200" y="1824038"/>
          <a:ext cx="1281113" cy="655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611" name="Equation" r:id="rId5" imgW="5118100" imgH="2635250" progId="Equation.3">
                  <p:embed/>
                </p:oleObj>
              </mc:Choice>
              <mc:Fallback>
                <p:oleObj name="Equation" r:id="rId5" imgW="5118100" imgH="2635250" progId="Equation.3">
                  <p:embed/>
                  <p:pic>
                    <p:nvPicPr>
                      <p:cNvPr id="57387" name="Object 43">
                        <a:extLst>
                          <a:ext uri="{FF2B5EF4-FFF2-40B4-BE49-F238E27FC236}">
                            <a16:creationId xmlns:a16="http://schemas.microsoft.com/office/drawing/2014/main" id="{10E5188A-BFEC-4949-9BD2-0F9147DCEB0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" y="1824038"/>
                        <a:ext cx="1281113" cy="6556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7388" name="AutoShape 44">
            <a:extLst>
              <a:ext uri="{FF2B5EF4-FFF2-40B4-BE49-F238E27FC236}">
                <a16:creationId xmlns:a16="http://schemas.microsoft.com/office/drawing/2014/main" id="{AC540109-B231-FD4C-885A-AD2375C38C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8800" y="1900238"/>
            <a:ext cx="685800" cy="381000"/>
          </a:xfrm>
          <a:prstGeom prst="rightArrow">
            <a:avLst>
              <a:gd name="adj1" fmla="val 50000"/>
              <a:gd name="adj2" fmla="val 45000"/>
            </a:avLst>
          </a:prstGeom>
          <a:solidFill>
            <a:srgbClr val="FFFF00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2400">
              <a:ea typeface="黑体" panose="02010609060101010101" pitchFamily="49" charset="-122"/>
            </a:endParaRPr>
          </a:p>
        </p:txBody>
      </p:sp>
      <p:sp>
        <p:nvSpPr>
          <p:cNvPr id="57389" name="Rectangle 45">
            <a:extLst>
              <a:ext uri="{FF2B5EF4-FFF2-40B4-BE49-F238E27FC236}">
                <a16:creationId xmlns:a16="http://schemas.microsoft.com/office/drawing/2014/main" id="{F81E119D-B5A0-ED4B-8E3A-5B4481CA91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30500" y="1820863"/>
            <a:ext cx="2708275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>
                <a:ea typeface="黑体" panose="02010609060101010101" pitchFamily="49" charset="-122"/>
              </a:rPr>
              <a:t>解的适用范围为</a:t>
            </a:r>
          </a:p>
        </p:txBody>
      </p:sp>
      <p:sp>
        <p:nvSpPr>
          <p:cNvPr id="57390" name="AutoShape 46">
            <a:extLst>
              <a:ext uri="{FF2B5EF4-FFF2-40B4-BE49-F238E27FC236}">
                <a16:creationId xmlns:a16="http://schemas.microsoft.com/office/drawing/2014/main" id="{C6228A46-4A38-DB4B-9692-A59FA6126D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2814638"/>
            <a:ext cx="685800" cy="381000"/>
          </a:xfrm>
          <a:prstGeom prst="rightArrow">
            <a:avLst>
              <a:gd name="adj1" fmla="val 50000"/>
              <a:gd name="adj2" fmla="val 45000"/>
            </a:avLst>
          </a:prstGeom>
          <a:solidFill>
            <a:srgbClr val="FFFF00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2400">
              <a:ea typeface="黑体" panose="02010609060101010101" pitchFamily="49" charset="-122"/>
            </a:endParaRPr>
          </a:p>
        </p:txBody>
      </p:sp>
      <p:grpSp>
        <p:nvGrpSpPr>
          <p:cNvPr id="57391" name="Group 47">
            <a:extLst>
              <a:ext uri="{FF2B5EF4-FFF2-40B4-BE49-F238E27FC236}">
                <a16:creationId xmlns:a16="http://schemas.microsoft.com/office/drawing/2014/main" id="{105FB882-2540-5D42-9224-6FAA285230B5}"/>
              </a:ext>
            </a:extLst>
          </p:cNvPr>
          <p:cNvGrpSpPr>
            <a:grpSpLocks/>
          </p:cNvGrpSpPr>
          <p:nvPr/>
        </p:nvGrpSpPr>
        <p:grpSpPr bwMode="auto">
          <a:xfrm>
            <a:off x="1835150" y="2565400"/>
            <a:ext cx="5211763" cy="889000"/>
            <a:chOff x="1344" y="1008"/>
            <a:chExt cx="3283" cy="560"/>
          </a:xfrm>
        </p:grpSpPr>
        <p:graphicFrame>
          <p:nvGraphicFramePr>
            <p:cNvPr id="49162" name="Object 48">
              <a:extLst>
                <a:ext uri="{FF2B5EF4-FFF2-40B4-BE49-F238E27FC236}">
                  <a16:creationId xmlns:a16="http://schemas.microsoft.com/office/drawing/2014/main" id="{7BE08BF1-6B4A-7E44-9538-72B0655EE7FE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728" y="1008"/>
            <a:ext cx="1104" cy="56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6612" name="公式" r:id="rId7" imgW="8921750" imgH="4533900" progId="Equation.3">
                    <p:embed/>
                  </p:oleObj>
                </mc:Choice>
                <mc:Fallback>
                  <p:oleObj name="公式" r:id="rId7" imgW="8921750" imgH="4533900" progId="Equation.3">
                    <p:embed/>
                    <p:pic>
                      <p:nvPicPr>
                        <p:cNvPr id="49162" name="Object 48">
                          <a:extLst>
                            <a:ext uri="{FF2B5EF4-FFF2-40B4-BE49-F238E27FC236}">
                              <a16:creationId xmlns:a16="http://schemas.microsoft.com/office/drawing/2014/main" id="{7BE08BF1-6B4A-7E44-9538-72B0655EE7FE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28" y="1008"/>
                          <a:ext cx="1104" cy="56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9163" name="Rectangle 49">
              <a:extLst>
                <a:ext uri="{FF2B5EF4-FFF2-40B4-BE49-F238E27FC236}">
                  <a16:creationId xmlns:a16="http://schemas.microsoft.com/office/drawing/2014/main" id="{189ECAD2-17E0-584D-890E-6354AEC2D8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44" y="1102"/>
              <a:ext cx="3283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2800">
                  <a:ea typeface="黑体" panose="02010609060101010101" pitchFamily="49" charset="-122"/>
                </a:rPr>
                <a:t>当                        时滑块脱离球面</a:t>
              </a:r>
            </a:p>
          </p:txBody>
        </p:sp>
      </p:grpSp>
      <p:sp>
        <p:nvSpPr>
          <p:cNvPr id="57395" name="Rectangle 51">
            <a:extLst>
              <a:ext uri="{FF2B5EF4-FFF2-40B4-BE49-F238E27FC236}">
                <a16:creationId xmlns:a16="http://schemas.microsoft.com/office/drawing/2014/main" id="{82ACA89A-8DA8-7E48-94B7-5CC86A3BCC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573463"/>
            <a:ext cx="8229600" cy="1800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>
                <a:ea typeface="黑体" panose="02010609060101010101" pitchFamily="49" charset="-122"/>
              </a:rPr>
              <a:t>    </a:t>
            </a:r>
            <a:r>
              <a:rPr lang="zh-CN" altLang="en-US" sz="2800">
                <a:ea typeface="黑体" panose="02010609060101010101" pitchFamily="49" charset="-122"/>
              </a:rPr>
              <a:t>正确选用适当的坐标系是很重要的</a:t>
            </a:r>
            <a:r>
              <a:rPr lang="en-US" altLang="zh-CN" sz="2800">
                <a:ea typeface="黑体" panose="02010609060101010101" pitchFamily="49" charset="-122"/>
              </a:rPr>
              <a:t>, </a:t>
            </a:r>
            <a:r>
              <a:rPr lang="zh-CN" altLang="en-US" sz="2800">
                <a:ea typeface="黑体" panose="02010609060101010101" pitchFamily="49" charset="-122"/>
              </a:rPr>
              <a:t>关系解决问题的繁简以至成败</a:t>
            </a:r>
            <a:r>
              <a:rPr lang="en-US" altLang="zh-CN" sz="2800">
                <a:ea typeface="黑体" panose="02010609060101010101" pitchFamily="49" charset="-122"/>
              </a:rPr>
              <a:t>, </a:t>
            </a:r>
            <a:r>
              <a:rPr lang="zh-CN" altLang="en-US" sz="2800">
                <a:ea typeface="黑体" panose="02010609060101010101" pitchFamily="49" charset="-122"/>
              </a:rPr>
              <a:t>而且又没有简单的规则可以遵循</a:t>
            </a:r>
            <a:r>
              <a:rPr lang="en-US" altLang="zh-CN" sz="2800">
                <a:ea typeface="黑体" panose="02010609060101010101" pitchFamily="49" charset="-122"/>
              </a:rPr>
              <a:t>, </a:t>
            </a:r>
            <a:r>
              <a:rPr lang="zh-CN" altLang="en-US" sz="2800">
                <a:ea typeface="黑体" panose="02010609060101010101" pitchFamily="49" charset="-122"/>
              </a:rPr>
              <a:t>所以同学在学习理论及解算例题习题的过程中</a:t>
            </a:r>
            <a:r>
              <a:rPr lang="en-US" altLang="zh-CN" sz="2800">
                <a:ea typeface="黑体" panose="02010609060101010101" pitchFamily="49" charset="-122"/>
              </a:rPr>
              <a:t>, </a:t>
            </a:r>
            <a:r>
              <a:rPr lang="zh-CN" altLang="en-US" sz="2800">
                <a:ea typeface="黑体" panose="02010609060101010101" pitchFamily="49" charset="-122"/>
              </a:rPr>
              <a:t>对这个问题要给以足够的重视</a:t>
            </a:r>
            <a:r>
              <a:rPr lang="en-US" altLang="zh-CN" sz="2800">
                <a:ea typeface="黑体" panose="02010609060101010101" pitchFamily="49" charset="-122"/>
              </a:rPr>
              <a:t>. </a:t>
            </a:r>
          </a:p>
        </p:txBody>
      </p:sp>
      <p:graphicFrame>
        <p:nvGraphicFramePr>
          <p:cNvPr id="49161" name="Object 54">
            <a:extLst>
              <a:ext uri="{FF2B5EF4-FFF2-40B4-BE49-F238E27FC236}">
                <a16:creationId xmlns:a16="http://schemas.microsoft.com/office/drawing/2014/main" id="{893D5E47-4064-394B-A4CE-1A5B9C082031}"/>
              </a:ext>
            </a:extLst>
          </p:cNvPr>
          <p:cNvGraphicFramePr>
            <a:graphicFrameLocks noGrp="1" noChangeAspect="1"/>
          </p:cNvGraphicFramePr>
          <p:nvPr>
            <p:ph/>
          </p:nvPr>
        </p:nvGraphicFramePr>
        <p:xfrm>
          <a:off x="250825" y="836613"/>
          <a:ext cx="3168650" cy="55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613" r:id="rId9" imgW="14922500" imgH="2635250" progId="Equation.3">
                  <p:embed/>
                </p:oleObj>
              </mc:Choice>
              <mc:Fallback>
                <p:oleObj r:id="rId9" imgW="14922500" imgH="2635250" progId="Equation.3">
                  <p:embed/>
                  <p:pic>
                    <p:nvPicPr>
                      <p:cNvPr id="49161" name="Object 54">
                        <a:extLst>
                          <a:ext uri="{FF2B5EF4-FFF2-40B4-BE49-F238E27FC236}">
                            <a16:creationId xmlns:a16="http://schemas.microsoft.com/office/drawing/2014/main" id="{893D5E47-4064-394B-A4CE-1A5B9C08203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0825" y="836613"/>
                        <a:ext cx="3168650" cy="558800"/>
                      </a:xfrm>
                      <a:prstGeom prst="rect">
                        <a:avLst/>
                      </a:prstGeom>
                      <a:solidFill>
                        <a:srgbClr val="E9FFF9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B419B0F-A383-4333-BBCE-F81ED834CC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4E25CBE-C5D4-DB41-90EC-B5FAE31AFC4A}" type="slidenum">
              <a:rPr lang="en-US" altLang="zh-CN" smtClean="0"/>
              <a:pPr>
                <a:defRPr/>
              </a:pPr>
              <a:t>48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88811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73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73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73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73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73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73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73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73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73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73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73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73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73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73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388" grpId="0" animBg="1"/>
      <p:bldP spid="57389" grpId="0" autoUpdateAnimBg="0"/>
      <p:bldP spid="57390" grpId="0" animBg="1"/>
      <p:bldP spid="57395" grpId="0" autoUpdateAnimBg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2">
                <a:extLst>
                  <a:ext uri="{FF2B5EF4-FFF2-40B4-BE49-F238E27FC236}">
                    <a16:creationId xmlns:a16="http://schemas.microsoft.com/office/drawing/2014/main" id="{A8EB43A3-B47D-437A-B1D7-5D5C3A3578E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0628" y="8124"/>
                <a:ext cx="8964487" cy="673324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5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432FF"/>
                    </a:solidFill>
                    <a:effectLst/>
                    <a:uLnTx/>
                    <a:uFillTx/>
                    <a:latin typeface="Times New Roman"/>
                    <a:ea typeface="SimHei" panose="02010609060101010101" pitchFamily="49" charset="-122"/>
                    <a:cs typeface="+mn-cs"/>
                  </a:rPr>
                  <a:t>补充练习题</a:t>
                </a:r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432FF"/>
                  </a:solidFill>
                  <a:effectLst/>
                  <a:uLnTx/>
                  <a:uFillTx/>
                  <a:latin typeface="Times New Roman"/>
                  <a:ea typeface="SimHei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5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432FF"/>
                    </a:solidFill>
                    <a:effectLst/>
                    <a:uLnTx/>
                    <a:uFillTx/>
                    <a:latin typeface="Times New Roman"/>
                    <a:ea typeface="SimHei" panose="02010609060101010101" pitchFamily="49" charset="-122"/>
                    <a:cs typeface="+mn-cs"/>
                  </a:rPr>
                  <a:t>补充</a:t>
                </a:r>
                <a:r>
                  <a:rPr kumimoji="1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432FF"/>
                    </a:solidFill>
                    <a:effectLst/>
                    <a:uLnTx/>
                    <a:uFillTx/>
                    <a:latin typeface="Times New Roman"/>
                    <a:ea typeface="SimHei" panose="02010609060101010101" pitchFamily="49" charset="-122"/>
                    <a:cs typeface="+mn-cs"/>
                  </a:rPr>
                  <a:t>1</a:t>
                </a: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/>
                    <a:ea typeface="SimHei" panose="02010609060101010101" pitchFamily="49" charset="-122"/>
                    <a:cs typeface="+mn-cs"/>
                  </a:rPr>
                  <a:t>、</a:t>
                </a:r>
                <a:r>
                  <a:rPr kumimoji="1" lang="en-US" altLang="zh-CN" sz="2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/>
                    <a:ea typeface="SimHei" panose="02010609060101010101" pitchFamily="49" charset="-122"/>
                    <a:cs typeface="+mn-cs"/>
                  </a:rPr>
                  <a:t>光滑管绕垂直于管的轴</a:t>
                </a: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/>
                    <a:ea typeface="SimHei" panose="02010609060101010101" pitchFamily="49" charset="-122"/>
                    <a:cs typeface="+mn-cs"/>
                  </a:rPr>
                  <a:t>在水平面内转动，</a:t>
                </a:r>
                <a:r>
                  <a:rPr kumimoji="1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/>
                    <a:ea typeface="SimHei" panose="02010609060101010101" pitchFamily="49" charset="-122"/>
                    <a:cs typeface="+mn-cs"/>
                  </a:rPr>
                  <a:t>角速</a:t>
                </a: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/>
                    <a:ea typeface="SimHei" panose="02010609060101010101" pitchFamily="49" charset="-122"/>
                    <a:cs typeface="+mn-cs"/>
                  </a:rPr>
                  <a:t>度大小为常数</a:t>
                </a:r>
                <a14:m>
                  <m:oMath xmlns:m="http://schemas.openxmlformats.org/officeDocument/2006/math">
                    <m:r>
                      <a:rPr kumimoji="1" lang="en-US" altLang="zh-CN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SimHei" panose="02010609060101010101" pitchFamily="49" charset="-122"/>
                        <a:cs typeface="+mn-cs"/>
                      </a:rPr>
                      <m:t>𝜔</m:t>
                    </m:r>
                  </m:oMath>
                </a14:m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/>
                    <a:ea typeface="SimHei" panose="02010609060101010101" pitchFamily="49" charset="-122"/>
                    <a:cs typeface="+mn-cs"/>
                  </a:rPr>
                  <a:t>，管内有一小球，列出小球的运动微分方程并求解。假定小球初始时刻与管相对静止，且与转轴的距离为</a:t>
                </a:r>
                <a14:m>
                  <m:oMath xmlns:m="http://schemas.openxmlformats.org/officeDocument/2006/math"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SimHei" panose="02010609060101010101" pitchFamily="49" charset="-122"/>
                        <a:cs typeface="+mn-cs"/>
                      </a:rPr>
                      <m:t>𝑎</m:t>
                    </m:r>
                    <m:r>
                      <a:rPr kumimoji="1" lang="en-US" altLang="zh-CN" sz="24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SimHei" panose="02010609060101010101" pitchFamily="49" charset="-122"/>
                        <a:cs typeface="+mn-cs"/>
                      </a:rPr>
                      <m:t>.</m:t>
                    </m:r>
                  </m:oMath>
                </a14:m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/>
                  <a:ea typeface="SimHei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5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/>
                  <a:ea typeface="SimHei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5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/>
                  <a:ea typeface="SimHei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5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/>
                  <a:ea typeface="SimHei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5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432FF"/>
                    </a:solidFill>
                    <a:effectLst/>
                    <a:uLnTx/>
                    <a:uFillTx/>
                    <a:latin typeface="Times New Roman"/>
                    <a:ea typeface="SimHei" panose="02010609060101010101" pitchFamily="49" charset="-122"/>
                    <a:cs typeface="+mn-cs"/>
                  </a:rPr>
                  <a:t>补充</a:t>
                </a:r>
                <a:r>
                  <a:rPr kumimoji="1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432FF"/>
                    </a:solidFill>
                    <a:effectLst/>
                    <a:uLnTx/>
                    <a:uFillTx/>
                    <a:latin typeface="Times New Roman"/>
                    <a:ea typeface="SimHei" panose="02010609060101010101" pitchFamily="49" charset="-122"/>
                    <a:cs typeface="+mn-cs"/>
                  </a:rPr>
                  <a:t>2</a:t>
                </a: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/>
                    <a:ea typeface="SimHei" panose="02010609060101010101" pitchFamily="49" charset="-122"/>
                    <a:cs typeface="+mn-cs"/>
                  </a:rPr>
                  <a:t>、套在光滑螺旋线上的小环，在重力作用下运动。螺旋线方程为</a:t>
                </a:r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/>
                  <a:ea typeface="SimHei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5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</m:ctrlPr>
                        </m:accPr>
                        <m:e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  <m:t>𝑟</m:t>
                          </m:r>
                        </m:e>
                      </m:acc>
                      <m:d>
                        <m:dPr>
                          <m:ctrlPr>
                            <a:rPr kumimoji="1" lang="en-US" altLang="zh-C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</m:ctrlPr>
                        </m:dPr>
                        <m:e>
                          <m:r>
                            <a:rPr kumimoji="1" lang="en-US" altLang="zh-C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  <m:t>𝑢</m:t>
                          </m:r>
                        </m:e>
                      </m:d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SimHei" panose="02010609060101010101" pitchFamily="49" charset="-122"/>
                          <a:cs typeface="+mn-cs"/>
                        </a:rPr>
                        <m:t>=</m:t>
                      </m:r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SimHei" panose="02010609060101010101" pitchFamily="49" charset="-122"/>
                          <a:cs typeface="+mn-cs"/>
                        </a:rPr>
                        <m:t>𝑎</m:t>
                      </m:r>
                      <m:func>
                        <m:funcPr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24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  <m:t>cos</m:t>
                          </m:r>
                        </m:fName>
                        <m:e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  <m:t>𝑢</m:t>
                          </m:r>
                        </m:e>
                      </m:func>
                      <m:acc>
                        <m:accPr>
                          <m:chr m:val="⃗"/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</m:ctrlPr>
                        </m:accPr>
                        <m:e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  <m:t>𝑖</m:t>
                          </m:r>
                        </m:e>
                      </m:acc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SimHei" panose="02010609060101010101" pitchFamily="49" charset="-122"/>
                          <a:cs typeface="+mn-cs"/>
                        </a:rPr>
                        <m:t>+</m:t>
                      </m:r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SimHei" panose="02010609060101010101" pitchFamily="49" charset="-122"/>
                          <a:cs typeface="+mn-cs"/>
                        </a:rPr>
                        <m:t>𝑎</m:t>
                      </m:r>
                      <m:func>
                        <m:funcPr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24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  <m:t>sin</m:t>
                          </m:r>
                        </m:fName>
                        <m:e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  <m:t>𝑢</m:t>
                          </m:r>
                        </m:e>
                      </m:func>
                      <m:acc>
                        <m:accPr>
                          <m:chr m:val="⃗"/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</m:ctrlPr>
                        </m:accPr>
                        <m:e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  <m:t>𝑗</m:t>
                          </m:r>
                        </m:e>
                      </m:acc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SimHei" panose="02010609060101010101" pitchFamily="49" charset="-122"/>
                          <a:cs typeface="+mn-cs"/>
                        </a:rPr>
                        <m:t>+</m:t>
                      </m:r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SimHei" panose="02010609060101010101" pitchFamily="49" charset="-122"/>
                          <a:cs typeface="+mn-cs"/>
                        </a:rPr>
                        <m:t>𝑏𝑢</m:t>
                      </m:r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SimHei" panose="02010609060101010101" pitchFamily="49" charset="-122"/>
                          <a:cs typeface="+mn-cs"/>
                        </a:rPr>
                        <m:t> </m:t>
                      </m:r>
                      <m:acc>
                        <m:accPr>
                          <m:chr m:val="⃗"/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</m:ctrlPr>
                        </m:accPr>
                        <m:e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  <m:t>𝑘</m:t>
                          </m:r>
                        </m:e>
                      </m:acc>
                    </m:oMath>
                  </m:oMathPara>
                </a14:m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/>
                  <a:ea typeface="SimHei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5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/>
                    <a:ea typeface="SimHei" panose="02010609060101010101" pitchFamily="49" charset="-122"/>
                    <a:cs typeface="+mn-cs"/>
                  </a:rPr>
                  <a:t>列出其运动微分方程并求解。假定初始速率为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+mn-cs"/>
                          </a:rPr>
                        </m:ctrlPr>
                      </m:sSubPr>
                      <m:e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+mn-cs"/>
                          </a:rPr>
                          <m:t>𝑣</m:t>
                        </m:r>
                      </m:e>
                      <m:sub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+mn-cs"/>
                          </a:rPr>
                          <m:t>0</m:t>
                        </m:r>
                      </m:sub>
                    </m:sSub>
                  </m:oMath>
                </a14:m>
                <a:endParaRPr kumimoji="1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/>
                  <a:ea typeface="SimHei" panose="02010609060101010101" pitchFamily="49" charset="-122"/>
                  <a:cs typeface="+mn-cs"/>
                </a:endParaRPr>
              </a:p>
            </p:txBody>
          </p:sp>
        </mc:Choice>
        <mc:Fallback xmlns="">
          <p:sp>
            <p:nvSpPr>
              <p:cNvPr id="2" name="Content Placeholder 2">
                <a:extLst>
                  <a:ext uri="{FF2B5EF4-FFF2-40B4-BE49-F238E27FC236}">
                    <a16:creationId xmlns:a16="http://schemas.microsoft.com/office/drawing/2014/main" id="{A8EB43A3-B47D-437A-B1D7-5D5C3A3578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628" y="8124"/>
                <a:ext cx="8964487" cy="6733244"/>
              </a:xfrm>
              <a:prstGeom prst="rect">
                <a:avLst/>
              </a:prstGeom>
              <a:blipFill>
                <a:blip r:embed="rId2"/>
                <a:stretch>
                  <a:fillRect l="-950" r="-74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8">
            <a:extLst>
              <a:ext uri="{FF2B5EF4-FFF2-40B4-BE49-F238E27FC236}">
                <a16:creationId xmlns:a16="http://schemas.microsoft.com/office/drawing/2014/main" id="{D66C6D28-AEF1-410D-AC93-281BADB38F42}"/>
              </a:ext>
            </a:extLst>
          </p:cNvPr>
          <p:cNvGrpSpPr/>
          <p:nvPr/>
        </p:nvGrpSpPr>
        <p:grpSpPr>
          <a:xfrm>
            <a:off x="3503324" y="977710"/>
            <a:ext cx="5472608" cy="4320000"/>
            <a:chOff x="1817948" y="1518548"/>
            <a:chExt cx="5472608" cy="4320000"/>
          </a:xfrm>
        </p:grpSpPr>
        <p:sp>
          <p:nvSpPr>
            <p:cNvPr id="4" name="Arc 3">
              <a:extLst>
                <a:ext uri="{FF2B5EF4-FFF2-40B4-BE49-F238E27FC236}">
                  <a16:creationId xmlns:a16="http://schemas.microsoft.com/office/drawing/2014/main" id="{CC40A497-851C-429A-8377-B6DDC300001F}"/>
                </a:ext>
              </a:extLst>
            </p:cNvPr>
            <p:cNvSpPr/>
            <p:nvPr/>
          </p:nvSpPr>
          <p:spPr bwMode="auto">
            <a:xfrm>
              <a:off x="2322244" y="1518548"/>
              <a:ext cx="4320000" cy="4320000"/>
            </a:xfrm>
            <a:prstGeom prst="arc">
              <a:avLst>
                <a:gd name="adj1" fmla="val 20332517"/>
                <a:gd name="adj2" fmla="val 1031543"/>
              </a:avLst>
            </a:pr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arrow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5" name="Group 7">
              <a:extLst>
                <a:ext uri="{FF2B5EF4-FFF2-40B4-BE49-F238E27FC236}">
                  <a16:creationId xmlns:a16="http://schemas.microsoft.com/office/drawing/2014/main" id="{9387DBFB-EA9D-46ED-88C2-7CE04A27E51F}"/>
                </a:ext>
              </a:extLst>
            </p:cNvPr>
            <p:cNvGrpSpPr/>
            <p:nvPr/>
          </p:nvGrpSpPr>
          <p:grpSpPr>
            <a:xfrm>
              <a:off x="1817948" y="3530492"/>
              <a:ext cx="5472608" cy="292072"/>
              <a:chOff x="1817948" y="3530492"/>
              <a:chExt cx="5472608" cy="292072"/>
            </a:xfrm>
          </p:grpSpPr>
          <p:sp>
            <p:nvSpPr>
              <p:cNvPr id="6" name="Rectangle 1">
                <a:extLst>
                  <a:ext uri="{FF2B5EF4-FFF2-40B4-BE49-F238E27FC236}">
                    <a16:creationId xmlns:a16="http://schemas.microsoft.com/office/drawing/2014/main" id="{1578D493-158F-4DBA-A50E-15C6F9CCE0A1}"/>
                  </a:ext>
                </a:extLst>
              </p:cNvPr>
              <p:cNvSpPr/>
              <p:nvPr/>
            </p:nvSpPr>
            <p:spPr bwMode="auto">
              <a:xfrm>
                <a:off x="1817948" y="3534532"/>
                <a:ext cx="5472608" cy="288032"/>
              </a:xfrm>
              <a:prstGeom prst="rect">
                <a:avLst/>
              </a:prstGeom>
              <a:solidFill>
                <a:srgbClr val="FFC00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7" name="Oval 2">
                <a:extLst>
                  <a:ext uri="{FF2B5EF4-FFF2-40B4-BE49-F238E27FC236}">
                    <a16:creationId xmlns:a16="http://schemas.microsoft.com/office/drawing/2014/main" id="{CD6B96E2-6360-483A-9C78-B7909BF6173A}"/>
                  </a:ext>
                </a:extLst>
              </p:cNvPr>
              <p:cNvSpPr/>
              <p:nvPr/>
            </p:nvSpPr>
            <p:spPr bwMode="auto">
              <a:xfrm>
                <a:off x="4482244" y="3606540"/>
                <a:ext cx="144016" cy="144016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8" name="Oval 6">
                <a:extLst>
                  <a:ext uri="{FF2B5EF4-FFF2-40B4-BE49-F238E27FC236}">
                    <a16:creationId xmlns:a16="http://schemas.microsoft.com/office/drawing/2014/main" id="{A1A26BB1-8E5A-4732-BB83-F5C7761076FD}"/>
                  </a:ext>
                </a:extLst>
              </p:cNvPr>
              <p:cNvSpPr/>
              <p:nvPr/>
            </p:nvSpPr>
            <p:spPr bwMode="auto">
              <a:xfrm>
                <a:off x="5535354" y="3530492"/>
                <a:ext cx="288032" cy="288032"/>
              </a:xfrm>
              <a:prstGeom prst="ellipse">
                <a:avLst/>
              </a:prstGeom>
              <a:solidFill>
                <a:srgbClr val="0432FF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</p:grpSp>
      </p:grpSp>
      <p:pic>
        <p:nvPicPr>
          <p:cNvPr id="9" name="Picture 2">
            <a:extLst>
              <a:ext uri="{FF2B5EF4-FFF2-40B4-BE49-F238E27FC236}">
                <a16:creationId xmlns:a16="http://schemas.microsoft.com/office/drawing/2014/main" id="{F82A5175-92DF-4EE1-B9E6-A021B4A6D9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0384" y="4352132"/>
            <a:ext cx="2123616" cy="2505868"/>
          </a:xfrm>
          <a:prstGeom prst="rect">
            <a:avLst/>
          </a:prstGeom>
        </p:spPr>
      </p:pic>
      <p:sp>
        <p:nvSpPr>
          <p:cNvPr id="10" name="灯片编号占位符 9">
            <a:extLst>
              <a:ext uri="{FF2B5EF4-FFF2-40B4-BE49-F238E27FC236}">
                <a16:creationId xmlns:a16="http://schemas.microsoft.com/office/drawing/2014/main" id="{06CCFAD5-E2CD-46E2-863F-5F2744EC66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0AAC41C-04D6-504B-BE1A-FBC69733C12B}" type="slidenum">
              <a:rPr lang="en-US" altLang="zh-CN" smtClean="0"/>
              <a:pPr>
                <a:defRPr/>
              </a:pPr>
              <a:t>49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58516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5">
            <a:extLst>
              <a:ext uri="{FF2B5EF4-FFF2-40B4-BE49-F238E27FC236}">
                <a16:creationId xmlns:a16="http://schemas.microsoft.com/office/drawing/2014/main" id="{8C239602-881A-4AFA-96AE-96CF69D21E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536" y="404664"/>
            <a:ext cx="1877437" cy="461665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（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1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）直角系</a:t>
            </a:r>
            <a:endParaRPr kumimoji="1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pitchFamily="49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15">
                <a:extLst>
                  <a:ext uri="{FF2B5EF4-FFF2-40B4-BE49-F238E27FC236}">
                    <a16:creationId xmlns:a16="http://schemas.microsoft.com/office/drawing/2014/main" id="{D8DBC840-A576-452C-999A-4DF7483BB3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43808" y="359556"/>
                <a:ext cx="2195986" cy="51033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none" anchor="ctr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𝑚</m:t>
                      </m:r>
                      <m:acc>
                        <m:accPr>
                          <m:chr m:val="̈"/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accPr>
                        <m:e>
                          <m:acc>
                            <m:accPr>
                              <m:chr m:val="⃗"/>
                              <m:ctrlP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𝑟</m:t>
                              </m:r>
                            </m:e>
                          </m:acc>
                        </m:e>
                      </m:acc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accPr>
                        <m:e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𝐹</m:t>
                          </m:r>
                        </m:e>
                      </m:acc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accPr>
                        <m:e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𝑟</m:t>
                          </m:r>
                        </m:e>
                      </m:acc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,</m:t>
                      </m:r>
                      <m:acc>
                        <m:accPr>
                          <m:chr m:val="̇"/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accPr>
                        <m:e>
                          <m:acc>
                            <m:accPr>
                              <m:chr m:val="⃗"/>
                              <m:ctrlP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𝑟</m:t>
                              </m:r>
                            </m:e>
                          </m:acc>
                        </m:e>
                      </m:acc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,</m:t>
                      </m:r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𝑡</m:t>
                      </m:r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</p:txBody>
          </p:sp>
        </mc:Choice>
        <mc:Fallback xmlns="">
          <p:sp>
            <p:nvSpPr>
              <p:cNvPr id="3" name="Rectangle 15">
                <a:extLst>
                  <a:ext uri="{FF2B5EF4-FFF2-40B4-BE49-F238E27FC236}">
                    <a16:creationId xmlns:a16="http://schemas.microsoft.com/office/drawing/2014/main" id="{D8DBC840-A576-452C-999A-4DF7483BB3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843808" y="359556"/>
                <a:ext cx="2195986" cy="51033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15">
                <a:extLst>
                  <a:ext uri="{FF2B5EF4-FFF2-40B4-BE49-F238E27FC236}">
                    <a16:creationId xmlns:a16="http://schemas.microsoft.com/office/drawing/2014/main" id="{C09A77BC-F1D5-4B9D-AB05-0100A66E10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7480" y="1036420"/>
                <a:ext cx="8505000" cy="555184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square" anchor="t" anchorCtr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2400" dirty="0">
                    <a:solidFill>
                      <a:srgbClr val="FF0000"/>
                    </a:solidFill>
                    <a:ea typeface="黑体" panose="02010609060101010101" pitchFamily="49" charset="-122"/>
                  </a:rPr>
                  <a:t>直角系中，加速度形式为</a:t>
                </a:r>
                <a:endParaRPr lang="en-US" altLang="zh-CN" sz="2400" dirty="0">
                  <a:solidFill>
                    <a:srgbClr val="FF0000"/>
                  </a:solidFill>
                  <a:ea typeface="黑体" panose="02010609060101010101" pitchFamily="49" charset="-122"/>
                </a:endParaRPr>
              </a:p>
              <a:p>
                <a:pPr marL="0" marR="0" lvl="0" indent="0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̈"/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accPr>
                        <m:e>
                          <m:acc>
                            <m:accPr>
                              <m:chr m:val="⃗"/>
                              <m:ctrlP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𝑟</m:t>
                              </m:r>
                            </m:e>
                          </m:acc>
                        </m:e>
                      </m:acc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=</m:t>
                      </m:r>
                      <m:acc>
                        <m:accPr>
                          <m:chr m:val="̈"/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accPr>
                        <m:e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𝑥</m:t>
                          </m:r>
                        </m:e>
                      </m:acc>
                      <m:acc>
                        <m:accPr>
                          <m:chr m:val="⃗"/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accPr>
                        <m:e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𝑖</m:t>
                          </m:r>
                        </m:e>
                      </m:acc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+</m:t>
                      </m:r>
                      <m:acc>
                        <m:accPr>
                          <m:chr m:val="̈"/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accPr>
                        <m:e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𝑦</m:t>
                          </m:r>
                        </m:e>
                      </m:acc>
                      <m:acc>
                        <m:accPr>
                          <m:chr m:val="⃗"/>
                          <m:ctrlPr>
                            <a:rPr kumimoji="1" lang="en-US" altLang="zh-C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accPr>
                        <m:e>
                          <m:r>
                            <a:rPr kumimoji="1" lang="en-US" altLang="zh-C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𝑗</m:t>
                          </m:r>
                        </m:e>
                      </m:acc>
                      <m:r>
                        <a:rPr kumimoji="1" lang="en-US" altLang="zh-CN" sz="2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+</m:t>
                      </m:r>
                      <m:acc>
                        <m:accPr>
                          <m:chr m:val="̈"/>
                          <m:ctrlPr>
                            <a:rPr kumimoji="1" lang="en-US" altLang="zh-C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accPr>
                        <m:e>
                          <m:r>
                            <a:rPr kumimoji="1" lang="en-US" altLang="zh-C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𝑧</m:t>
                          </m:r>
                        </m:e>
                      </m:acc>
                      <m:acc>
                        <m:accPr>
                          <m:chr m:val="⃗"/>
                          <m:ctrlPr>
                            <a:rPr kumimoji="1" lang="en-US" altLang="zh-C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accPr>
                        <m:e>
                          <m:r>
                            <a:rPr kumimoji="1" lang="en-US" altLang="zh-CN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𝑘</m:t>
                          </m:r>
                        </m:e>
                      </m:acc>
                    </m:oMath>
                  </m:oMathPara>
                </a14:m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  <a:p>
                <a:pPr marL="0" marR="0" lvl="0" indent="0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accPr>
                        <m:e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𝐹</m:t>
                          </m:r>
                        </m:e>
                      </m:acc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sSubPr>
                        <m:e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𝐹</m:t>
                          </m:r>
                        </m:e>
                        <m:sub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𝑥</m:t>
                          </m:r>
                        </m:sub>
                      </m:sSub>
                      <m:acc>
                        <m:accPr>
                          <m:chr m:val="⃗"/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accPr>
                        <m:e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𝑖</m:t>
                          </m:r>
                        </m:e>
                      </m:acc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+</m:t>
                      </m:r>
                      <m:sSub>
                        <m:sSubPr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sSubPr>
                        <m:e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𝐹</m:t>
                          </m:r>
                        </m:e>
                        <m:sub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𝑦</m:t>
                          </m:r>
                        </m:sub>
                      </m:sSub>
                      <m:acc>
                        <m:accPr>
                          <m:chr m:val="⃗"/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accPr>
                        <m:e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𝑗</m:t>
                          </m:r>
                        </m:e>
                      </m:acc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+</m:t>
                      </m:r>
                      <m:sSub>
                        <m:sSubPr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sSubPr>
                        <m:e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𝐹</m:t>
                          </m:r>
                        </m:e>
                        <m:sub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𝑧</m:t>
                          </m:r>
                        </m:sub>
                      </m:sSub>
                      <m:acc>
                        <m:accPr>
                          <m:chr m:val="⃗"/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accPr>
                        <m:e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𝑘</m:t>
                          </m:r>
                        </m:e>
                      </m:acc>
                    </m:oMath>
                  </m:oMathPara>
                </a14:m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  <a:p>
                <a:pPr marL="0" marR="0" lvl="0" indent="0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2400" dirty="0">
                    <a:solidFill>
                      <a:schemeClr val="tx1"/>
                    </a:solidFill>
                    <a:ea typeface="黑体" panose="02010609060101010101" pitchFamily="49" charset="-122"/>
                  </a:rPr>
                  <a:t>上式中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𝐹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𝑖</m:t>
                        </m:r>
                      </m:sub>
                    </m:sSub>
                    <m:r>
                      <a:rPr lang="en-US" altLang="zh-CN" sz="2400" b="0" i="1" smtClean="0">
                        <a:solidFill>
                          <a:srgbClr val="0432FF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≡</m:t>
                    </m:r>
                    <m:sSub>
                      <m:sSubPr>
                        <m:ctrlPr>
                          <a:rPr lang="en-US" altLang="zh-CN" sz="2400" b="0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𝐹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altLang="zh-CN" sz="2400" b="0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𝑥</m:t>
                        </m:r>
                        <m:r>
                          <a:rPr lang="en-US" altLang="zh-CN" sz="2400" b="0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,</m:t>
                        </m:r>
                        <m:r>
                          <a:rPr lang="en-US" altLang="zh-CN" sz="2400" b="0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𝑦</m:t>
                        </m:r>
                        <m:r>
                          <a:rPr lang="en-US" altLang="zh-CN" sz="2400" b="0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,</m:t>
                        </m:r>
                        <m:r>
                          <a:rPr lang="en-US" altLang="zh-CN" sz="2400" b="0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𝑧</m:t>
                        </m:r>
                        <m:r>
                          <a:rPr lang="en-US" altLang="zh-CN" sz="2400" b="0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;</m:t>
                        </m:r>
                        <m:acc>
                          <m:accPr>
                            <m:chr m:val="̇"/>
                            <m:ctrlPr>
                              <a:rPr lang="en-US" altLang="zh-CN" sz="2400" b="0" i="1" smtClean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accPr>
                          <m:e>
                            <m:r>
                              <a:rPr lang="en-US" altLang="zh-CN" sz="2400" b="0" i="1" smtClean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𝑥</m:t>
                            </m:r>
                          </m:e>
                        </m:acc>
                        <m:r>
                          <a:rPr lang="en-US" altLang="zh-CN" sz="2400" b="0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,</m:t>
                        </m:r>
                        <m:acc>
                          <m:accPr>
                            <m:chr m:val="̇"/>
                            <m:ctrlPr>
                              <a:rPr lang="en-US" altLang="zh-CN" sz="2400" b="0" i="1" smtClean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accPr>
                          <m:e>
                            <m:r>
                              <a:rPr lang="en-US" altLang="zh-CN" sz="2400" b="0" i="1" smtClean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𝑦</m:t>
                            </m:r>
                          </m:e>
                        </m:acc>
                        <m:r>
                          <a:rPr lang="en-US" altLang="zh-CN" sz="2400" b="0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,</m:t>
                        </m:r>
                        <m:acc>
                          <m:accPr>
                            <m:chr m:val="̇"/>
                            <m:ctrlPr>
                              <a:rPr lang="en-US" altLang="zh-CN" sz="2400" b="0" i="1" smtClean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accPr>
                          <m:e>
                            <m:r>
                              <a:rPr lang="en-US" altLang="zh-CN" sz="2400" b="0" i="1" smtClean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𝑧</m:t>
                            </m:r>
                          </m:e>
                        </m:acc>
                        <m:r>
                          <a:rPr lang="en-US" altLang="zh-CN" sz="2400" b="0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;</m:t>
                        </m:r>
                        <m:r>
                          <a:rPr lang="en-US" altLang="zh-CN" sz="2400" b="0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𝑡</m:t>
                        </m:r>
                      </m:e>
                    </m:d>
                  </m:oMath>
                </a14:m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  <a:p>
                <a:pPr marL="0" marR="0" lvl="0" indent="0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2400" dirty="0">
                    <a:solidFill>
                      <a:srgbClr val="FF0000"/>
                    </a:solidFill>
                    <a:ea typeface="黑体" panose="02010609060101010101" pitchFamily="49" charset="-122"/>
                  </a:rPr>
                  <a:t>代入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𝑚</m:t>
                    </m:r>
                    <m:acc>
                      <m:accPr>
                        <m:chr m:val="⃗"/>
                        <m:ctrlP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accPr>
                      <m:e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𝑎</m:t>
                        </m:r>
                      </m:e>
                    </m:acc>
                    <m:r>
                      <a:rPr lang="en-US" altLang="zh-CN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=</m:t>
                    </m:r>
                    <m:acc>
                      <m:accPr>
                        <m:chr m:val="⃗"/>
                        <m:ctrlP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accPr>
                      <m:e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𝐹</m:t>
                        </m:r>
                      </m:e>
                    </m:acc>
                  </m:oMath>
                </a14:m>
                <a:r>
                  <a:rPr lang="zh-CN" altLang="en-US" sz="2400" dirty="0">
                    <a:solidFill>
                      <a:srgbClr val="FF0000"/>
                    </a:solidFill>
                    <a:ea typeface="黑体" panose="02010609060101010101" pitchFamily="49" charset="-122"/>
                  </a:rPr>
                  <a:t>，得到质点运动微分方程组</a:t>
                </a:r>
                <a:endParaRPr lang="en-US" altLang="zh-CN" sz="2400" dirty="0">
                  <a:solidFill>
                    <a:srgbClr val="FF0000"/>
                  </a:solidFill>
                  <a:ea typeface="黑体" panose="02010609060101010101" pitchFamily="49" charset="-122"/>
                </a:endParaRPr>
              </a:p>
              <a:p>
                <a:pPr marL="0" marR="0" lvl="0" indent="0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eqArrPr>
                            <m:e>
                              <m: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𝑚</m:t>
                              </m:r>
                              <m:acc>
                                <m:accPr>
                                  <m:chr m:val="̈"/>
                                  <m:ctrlPr>
                                    <a:rPr kumimoji="1" lang="en-US" altLang="zh-CN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FF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</m:ctrlPr>
                                </m:accPr>
                                <m:e>
                                  <m:r>
                                    <a:rPr kumimoji="1" lang="en-US" altLang="zh-CN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FF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  <m:t>𝑥</m:t>
                                  </m:r>
                                </m:e>
                              </m:acc>
                              <m:r>
                                <a:rPr kumimoji="1" lang="en-US" altLang="zh-CN" sz="24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kumimoji="1" lang="en-US" altLang="zh-CN" sz="24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srgbClr val="0000FF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4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srgbClr val="0000FF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kumimoji="1" lang="en-US" altLang="zh-CN" sz="24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srgbClr val="0000FF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  <m:e>
                              <m:r>
                                <a:rPr kumimoji="1" lang="en-US" altLang="zh-CN" sz="24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𝑚</m:t>
                              </m:r>
                              <m:acc>
                                <m:accPr>
                                  <m:chr m:val="̈"/>
                                  <m:ctrlPr>
                                    <a:rPr kumimoji="1" lang="en-US" altLang="zh-CN" sz="24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srgbClr val="0000FF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</m:ctrlPr>
                                </m:accPr>
                                <m:e>
                                  <m:r>
                                    <a:rPr kumimoji="1" lang="en-US" altLang="zh-CN" sz="24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srgbClr val="0000FF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  <m:t>𝑦</m:t>
                                  </m:r>
                                </m:e>
                              </m:acc>
                              <m:r>
                                <a:rPr lang="en-US" altLang="zh-CN" sz="2400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zh-CN" sz="2400" b="0" i="1" dirty="0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dirty="0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altLang="zh-CN" sz="2400" b="0" i="1" dirty="0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CN" sz="2400" b="0" i="1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𝑚</m:t>
                              </m:r>
                              <m:acc>
                                <m:accPr>
                                  <m:chr m:val="̈"/>
                                  <m:ctrlPr>
                                    <a:rPr lang="en-US" altLang="zh-CN" sz="2400" b="0" i="1" dirty="0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400" b="0" i="1" dirty="0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𝑧</m:t>
                                  </m:r>
                                </m:e>
                              </m:acc>
                              <m:r>
                                <a:rPr lang="en-US" altLang="zh-CN" sz="2400" b="0" i="1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zh-CN" sz="2400" b="0" i="1" dirty="0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dirty="0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altLang="zh-CN" sz="2400" b="0" i="1" dirty="0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𝑧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  <a:p>
                <a:pPr>
                  <a:spcBef>
                    <a:spcPct val="50000"/>
                  </a:spcBef>
                  <a:buNone/>
                  <a:defRPr/>
                </a:pPr>
                <a:r>
                  <a:rPr lang="zh-CN" altLang="en-US" sz="2400" b="1" dirty="0">
                    <a:solidFill>
                      <a:srgbClr val="FF0000"/>
                    </a:solidFill>
                    <a:ea typeface="黑体" panose="02010609060101010101" pitchFamily="49" charset="-122"/>
                  </a:rPr>
                  <a:t>关于</a:t>
                </a:r>
                <a14:m>
                  <m:oMath xmlns:m="http://schemas.openxmlformats.org/officeDocument/2006/math">
                    <m:r>
                      <a:rPr lang="en-US" altLang="zh-CN" sz="2400" b="1" i="1" noProof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𝒙</m:t>
                    </m:r>
                    <m:r>
                      <a:rPr lang="en-US" altLang="zh-CN" sz="2400" b="1" i="1" noProof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,</m:t>
                    </m:r>
                    <m:r>
                      <a:rPr lang="en-US" altLang="zh-CN" sz="2400" b="1" i="1" noProof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𝒚</m:t>
                    </m:r>
                    <m:r>
                      <a:rPr lang="en-US" altLang="zh-CN" sz="2400" b="1" i="1" noProof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,</m:t>
                    </m:r>
                    <m:r>
                      <a:rPr lang="en-US" altLang="zh-CN" sz="2400" b="1" i="1" noProof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𝒛</m:t>
                    </m:r>
                  </m:oMath>
                </a14:m>
                <a:r>
                  <a:rPr lang="zh-CN" altLang="en-US" sz="2400" b="1" noProof="0" dirty="0">
                    <a:solidFill>
                      <a:srgbClr val="FF0000"/>
                    </a:solidFill>
                    <a:ea typeface="黑体" panose="02010609060101010101" pitchFamily="49" charset="-122"/>
                  </a:rPr>
                  <a:t>的二阶常微分方程组</a:t>
                </a:r>
                <a:endParaRPr lang="en-US" altLang="zh-CN" sz="2400" b="1" noProof="0" dirty="0">
                  <a:solidFill>
                    <a:srgbClr val="FF0000"/>
                  </a:solidFill>
                  <a:ea typeface="黑体" panose="02010609060101010101" pitchFamily="49" charset="-122"/>
                </a:endParaRPr>
              </a:p>
              <a:p>
                <a:pPr>
                  <a:spcBef>
                    <a:spcPct val="50000"/>
                  </a:spcBef>
                  <a:buNone/>
                  <a:defRPr/>
                </a:pPr>
                <a:r>
                  <a:rPr lang="zh-CN" altLang="en-US" sz="2400" noProof="0" dirty="0">
                    <a:ea typeface="黑体" panose="02010609060101010101" pitchFamily="49" charset="-122"/>
                  </a:rPr>
                  <a:t>直角</a:t>
                </a:r>
                <a:r>
                  <a:rPr lang="zh-CN" altLang="en-US" sz="2400" dirty="0">
                    <a:ea typeface="黑体" panose="02010609060101010101" pitchFamily="49" charset="-122"/>
                  </a:rPr>
                  <a:t>系是最基本的坐标系，是</a:t>
                </a:r>
                <a:r>
                  <a:rPr lang="zh-CN" altLang="en-US" sz="2400" noProof="0" dirty="0">
                    <a:ea typeface="黑体" panose="02010609060101010101" pitchFamily="49" charset="-122"/>
                  </a:rPr>
                  <a:t>首选方法，应完全掌握</a:t>
                </a:r>
                <a:endParaRPr lang="en-US" altLang="zh-CN" sz="2400" noProof="0" dirty="0">
                  <a:ea typeface="黑体" panose="02010609060101010101" pitchFamily="49" charset="-122"/>
                </a:endParaRPr>
              </a:p>
              <a:p>
                <a:pPr marL="0" marR="0" lvl="0" indent="0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2400" noProof="0" dirty="0">
                    <a:ea typeface="黑体" panose="02010609060101010101" pitchFamily="49" charset="-122"/>
                  </a:rPr>
                  <a:t>对于有些问题，其它坐标系的方程</a:t>
                </a:r>
                <a:r>
                  <a:rPr lang="zh-CN" altLang="en-US" sz="2400" noProof="0" dirty="0">
                    <a:solidFill>
                      <a:srgbClr val="0432FF"/>
                    </a:solidFill>
                    <a:ea typeface="黑体" panose="02010609060101010101" pitchFamily="49" charset="-122"/>
                  </a:rPr>
                  <a:t>更简单</a:t>
                </a:r>
                <a:r>
                  <a:rPr lang="zh-CN" altLang="en-US" sz="2400" noProof="0" dirty="0">
                    <a:ea typeface="黑体" panose="02010609060101010101" pitchFamily="49" charset="-122"/>
                  </a:rPr>
                  <a:t>。</a:t>
                </a:r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黑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4" name="Rectangle 15">
                <a:extLst>
                  <a:ext uri="{FF2B5EF4-FFF2-40B4-BE49-F238E27FC236}">
                    <a16:creationId xmlns:a16="http://schemas.microsoft.com/office/drawing/2014/main" id="{C09A77BC-F1D5-4B9D-AB05-0100A66E10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87480" y="1036420"/>
                <a:ext cx="8505000" cy="5551841"/>
              </a:xfrm>
              <a:prstGeom prst="rect">
                <a:avLst/>
              </a:prstGeom>
              <a:blipFill>
                <a:blip r:embed="rId3"/>
                <a:stretch>
                  <a:fillRect l="-1147" t="-1207" b="-1207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1E85FA8-74AF-4B0F-BFE3-716F16851D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0AAC41C-04D6-504B-BE1A-FBC69733C12B}" type="slidenum">
              <a:rPr lang="en-US" altLang="zh-CN" smtClean="0"/>
              <a:pPr>
                <a:defRPr/>
              </a:pPr>
              <a:t>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06460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 autoUpdateAnimBg="0"/>
      <p:bldP spid="3" grpId="0" animBg="1" autoUpdateAnimBg="0"/>
      <p:bldP spid="4" grpId="0" animBg="1" autoUpdateAnimBg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Arc 27">
            <a:extLst>
              <a:ext uri="{FF2B5EF4-FFF2-40B4-BE49-F238E27FC236}">
                <a16:creationId xmlns:a16="http://schemas.microsoft.com/office/drawing/2014/main" id="{3B4C9A8E-61C4-0346-974C-E2F84C0776EB}"/>
              </a:ext>
            </a:extLst>
          </p:cNvPr>
          <p:cNvSpPr/>
          <p:nvPr/>
        </p:nvSpPr>
        <p:spPr bwMode="auto">
          <a:xfrm>
            <a:off x="2029647" y="4545076"/>
            <a:ext cx="792088" cy="915369"/>
          </a:xfrm>
          <a:prstGeom prst="arc">
            <a:avLst>
              <a:gd name="adj1" fmla="val 4073778"/>
              <a:gd name="adj2" fmla="val 5358669"/>
            </a:avLst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E1BA1348-9C13-0640-8680-7D277FBFBD8E}"/>
              </a:ext>
            </a:extLst>
          </p:cNvPr>
          <p:cNvGrpSpPr/>
          <p:nvPr/>
        </p:nvGrpSpPr>
        <p:grpSpPr>
          <a:xfrm>
            <a:off x="683568" y="2104104"/>
            <a:ext cx="1943100" cy="3532259"/>
            <a:chOff x="683568" y="2104104"/>
            <a:chExt cx="1943100" cy="3532259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00DEF8C2-985D-D648-870A-E29BF105BD3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3568" y="2816963"/>
              <a:ext cx="1943100" cy="281940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A3052EFF-52CD-6445-92A3-028CCE795B97}"/>
                    </a:ext>
                  </a:extLst>
                </p:cNvPr>
                <p:cNvSpPr/>
                <p:nvPr/>
              </p:nvSpPr>
              <p:spPr>
                <a:xfrm>
                  <a:off x="1941591" y="3012806"/>
                  <a:ext cx="491865" cy="58477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sz="3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𝑟</m:t>
                        </m:r>
                      </m:oMath>
                    </m:oMathPara>
                  </a14:m>
                  <a:endParaRPr kumimoji="1" lang="en-US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A3052EFF-52CD-6445-92A3-028CCE795B9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41591" y="3012806"/>
                  <a:ext cx="491865" cy="58477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BB091B69-AD03-5946-9A38-4CC30A819F32}"/>
                    </a:ext>
                  </a:extLst>
                </p:cNvPr>
                <p:cNvSpPr/>
                <p:nvPr/>
              </p:nvSpPr>
              <p:spPr>
                <a:xfrm>
                  <a:off x="1390045" y="3736534"/>
                  <a:ext cx="530145" cy="58477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sz="3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𝜃</m:t>
                        </m:r>
                      </m:oMath>
                    </m:oMathPara>
                  </a14:m>
                  <a:endParaRPr kumimoji="1" lang="en-US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BB091B69-AD03-5946-9A38-4CC30A819F3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90045" y="3736534"/>
                  <a:ext cx="530145" cy="58477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2" name="Arc 31">
              <a:extLst>
                <a:ext uri="{FF2B5EF4-FFF2-40B4-BE49-F238E27FC236}">
                  <a16:creationId xmlns:a16="http://schemas.microsoft.com/office/drawing/2014/main" id="{12C697D1-D954-E640-BFFB-45CA830FF0F6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57089" y="2104104"/>
              <a:ext cx="1440000" cy="1664122"/>
            </a:xfrm>
            <a:prstGeom prst="arc">
              <a:avLst>
                <a:gd name="adj1" fmla="val 4073778"/>
                <a:gd name="adj2" fmla="val 5358669"/>
              </a:avLst>
            </a:pr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145AAB56-FD13-C542-8CB4-1F27995C4C11}"/>
              </a:ext>
            </a:extLst>
          </p:cNvPr>
          <p:cNvGrpSpPr/>
          <p:nvPr/>
        </p:nvGrpSpPr>
        <p:grpSpPr>
          <a:xfrm>
            <a:off x="1834009" y="4977488"/>
            <a:ext cx="1044170" cy="1588103"/>
            <a:chOff x="1834009" y="4977488"/>
            <a:chExt cx="1044170" cy="1588103"/>
          </a:xfrm>
        </p:grpSpPr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30E04C4C-6451-BD4D-B172-C13A688E08BB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411760" y="4977488"/>
              <a:ext cx="0" cy="1187816"/>
            </a:xfrm>
            <a:prstGeom prst="straightConnector1">
              <a:avLst/>
            </a:prstGeom>
            <a:solidFill>
              <a:schemeClr val="accent1"/>
            </a:solidFill>
            <a:ln w="57150" cap="flat" cmpd="sng" algn="ctr">
              <a:solidFill>
                <a:srgbClr val="0432FF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09853BB0-D04B-6440-A5D3-DE93AF043C8B}"/>
                </a:ext>
              </a:extLst>
            </p:cNvPr>
            <p:cNvSpPr/>
            <p:nvPr/>
          </p:nvSpPr>
          <p:spPr bwMode="auto">
            <a:xfrm rot="4005173">
              <a:off x="1909140" y="5308608"/>
              <a:ext cx="1067001" cy="525576"/>
            </a:xfrm>
            <a:prstGeom prst="rect">
              <a:avLst/>
            </a:prstGeom>
            <a:noFill/>
            <a:ln w="19050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01EAB9BF-1B0C-E24B-B627-4E9C8E534A48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1990616" y="4977488"/>
              <a:ext cx="421144" cy="200439"/>
            </a:xfrm>
            <a:prstGeom prst="straightConnector1">
              <a:avLst/>
            </a:prstGeom>
            <a:solidFill>
              <a:schemeClr val="accent1"/>
            </a:solidFill>
            <a:ln w="57150" cap="flat" cmpd="sng" algn="ctr">
              <a:solidFill>
                <a:srgbClr val="0432FF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0F56FE04-CD90-7C4A-AE06-CBE7C865AFBD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442640" y="4977488"/>
              <a:ext cx="435539" cy="1008112"/>
            </a:xfrm>
            <a:prstGeom prst="straightConnector1">
              <a:avLst/>
            </a:prstGeom>
            <a:solidFill>
              <a:schemeClr val="accent1"/>
            </a:solidFill>
            <a:ln w="57150" cap="flat" cmpd="sng" algn="ctr">
              <a:solidFill>
                <a:srgbClr val="0432FF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580F3A8C-3098-924D-8B11-EF7AE027260F}"/>
                    </a:ext>
                  </a:extLst>
                </p:cNvPr>
                <p:cNvSpPr/>
                <p:nvPr/>
              </p:nvSpPr>
              <p:spPr>
                <a:xfrm>
                  <a:off x="2313663" y="5398162"/>
                  <a:ext cx="530145" cy="58477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sz="3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𝜃</m:t>
                        </m:r>
                      </m:oMath>
                    </m:oMathPara>
                  </a14:m>
                  <a:endParaRPr kumimoji="1" lang="en-US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580F3A8C-3098-924D-8B11-EF7AE027260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13663" y="5398162"/>
                  <a:ext cx="530145" cy="58477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5F83083C-B9F2-EA4D-AF57-13F5BE2B9C0F}"/>
                    </a:ext>
                  </a:extLst>
                </p:cNvPr>
                <p:cNvSpPr/>
                <p:nvPr/>
              </p:nvSpPr>
              <p:spPr>
                <a:xfrm>
                  <a:off x="1834009" y="5980816"/>
                  <a:ext cx="890565" cy="58477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sz="3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432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𝑚𝑔</m:t>
                        </m:r>
                      </m:oMath>
                    </m:oMathPara>
                  </a14:m>
                  <a:endParaRPr kumimoji="1" lang="en-US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432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5F83083C-B9F2-EA4D-AF57-13F5BE2B9C0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34009" y="5980816"/>
                  <a:ext cx="890565" cy="584775"/>
                </a:xfrm>
                <a:prstGeom prst="rect">
                  <a:avLst/>
                </a:prstGeom>
                <a:blipFill>
                  <a:blip r:embed="rId7"/>
                  <a:stretch>
                    <a:fillRect b="-1276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B285B52B-9D3E-6E44-A0AD-2AC4A885D9DB}"/>
                  </a:ext>
                </a:extLst>
              </p:cNvPr>
              <p:cNvSpPr/>
              <p:nvPr/>
            </p:nvSpPr>
            <p:spPr>
              <a:xfrm>
                <a:off x="4896938" y="4275501"/>
                <a:ext cx="5163238" cy="12003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5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𝑚</m:t>
                      </m:r>
                      <m:sSub>
                        <m:sSubPr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sSubPr>
                        <m:e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𝑟</m:t>
                          </m:r>
                        </m:sub>
                      </m:sSub>
                      <m:r>
                        <a:rPr kumimoji="1" lang="en-US" altLang="zh-CN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=</m:t>
                      </m:r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𝑚𝑔</m:t>
                      </m:r>
                      <m:func>
                        <m:funcPr>
                          <m:ctrlPr>
                            <a:rPr kumimoji="1" lang="zh-CN" alt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24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cos</m:t>
                          </m:r>
                        </m:fName>
                        <m:e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𝜃</m:t>
                          </m:r>
                        </m:e>
                      </m:func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−</m:t>
                      </m:r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𝑘</m:t>
                      </m:r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(</m:t>
                      </m:r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𝑟</m:t>
                      </m:r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−</m:t>
                      </m:r>
                      <m:sSub>
                        <m:sSubPr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sSubPr>
                        <m:e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𝑟</m:t>
                          </m:r>
                        </m:e>
                        <m:sub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0</m:t>
                          </m:r>
                        </m:sub>
                      </m:sSub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  <a:p>
                <a:pPr marL="0" marR="0" lvl="0" indent="0" algn="ctr" defTabSz="914400" rtl="0" eaLnBrk="0" fontAlgn="base" latinLnBrk="0" hangingPunct="0">
                  <a:lnSpc>
                    <a:spcPct val="15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𝑚</m:t>
                      </m:r>
                      <m:sSub>
                        <m:sSubPr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sSubPr>
                        <m:e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𝜃</m:t>
                          </m:r>
                        </m:sub>
                      </m:sSub>
                      <m:r>
                        <a:rPr kumimoji="1" lang="en-US" altLang="zh-CN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=</m:t>
                      </m:r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−</m:t>
                      </m:r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𝑚𝑔</m:t>
                      </m:r>
                      <m:func>
                        <m:funcPr>
                          <m:ctrlPr>
                            <a:rPr kumimoji="1" lang="zh-CN" alt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24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sin</m:t>
                          </m:r>
                        </m:fName>
                        <m:e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B285B52B-9D3E-6E44-A0AD-2AC4A885D9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6938" y="4275501"/>
                <a:ext cx="5163238" cy="120032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6" name="Group 45">
            <a:extLst>
              <a:ext uri="{FF2B5EF4-FFF2-40B4-BE49-F238E27FC236}">
                <a16:creationId xmlns:a16="http://schemas.microsoft.com/office/drawing/2014/main" id="{3831D7F3-F4AE-6149-B9F3-55D8117410A5}"/>
              </a:ext>
            </a:extLst>
          </p:cNvPr>
          <p:cNvGrpSpPr/>
          <p:nvPr/>
        </p:nvGrpSpPr>
        <p:grpSpPr>
          <a:xfrm>
            <a:off x="2894618" y="4464255"/>
            <a:ext cx="1073002" cy="1490707"/>
            <a:chOff x="2894618" y="4464255"/>
            <a:chExt cx="1073002" cy="149070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C69D46F1-DAA8-E744-A94C-A4C8725500C6}"/>
                    </a:ext>
                  </a:extLst>
                </p:cNvPr>
                <p:cNvSpPr txBox="1"/>
                <p:nvPr/>
              </p:nvSpPr>
              <p:spPr>
                <a:xfrm>
                  <a:off x="3336863" y="5493297"/>
                  <a:ext cx="360868" cy="46166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kumimoji="1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432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accPr>
                          <m:e>
                            <m:r>
                              <a:rPr kumimoji="1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432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𝑖</m:t>
                            </m:r>
                          </m:e>
                        </m:acc>
                      </m:oMath>
                    </m:oMathPara>
                  </a14:m>
                  <a:endParaRPr kumimoji="1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432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C69D46F1-DAA8-E744-A94C-A4C8725500C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6863" y="5493297"/>
                  <a:ext cx="360868" cy="461665"/>
                </a:xfrm>
                <a:prstGeom prst="rect">
                  <a:avLst/>
                </a:prstGeom>
                <a:blipFill>
                  <a:blip r:embed="rId9"/>
                  <a:stretch>
                    <a:fillRect l="-3448" t="-21622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E05FCDFC-C8E4-C84F-A639-3B9D02B69B97}"/>
                </a:ext>
              </a:extLst>
            </p:cNvPr>
            <p:cNvGrpSpPr/>
            <p:nvPr/>
          </p:nvGrpSpPr>
          <p:grpSpPr>
            <a:xfrm rot="5249437">
              <a:off x="2728833" y="4630040"/>
              <a:ext cx="1207694" cy="876123"/>
              <a:chOff x="6771634" y="1563976"/>
              <a:chExt cx="1207694" cy="876123"/>
            </a:xfrm>
          </p:grpSpPr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032C4F9D-9DD7-AC46-9224-E8A4DD99B662}"/>
                  </a:ext>
                </a:extLst>
              </p:cNvPr>
              <p:cNvCxnSpPr>
                <a:cxnSpLocks noChangeAspect="1"/>
              </p:cNvCxnSpPr>
              <p:nvPr/>
            </p:nvCxnSpPr>
            <p:spPr bwMode="auto">
              <a:xfrm flipV="1">
                <a:off x="7107806" y="2080099"/>
                <a:ext cx="871522" cy="360000"/>
              </a:xfrm>
              <a:prstGeom prst="straightConnector1">
                <a:avLst/>
              </a:prstGeom>
              <a:solidFill>
                <a:schemeClr val="accent1"/>
              </a:solidFill>
              <a:ln w="38100" cap="flat" cmpd="sng" algn="ctr">
                <a:solidFill>
                  <a:srgbClr val="0432FF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60F102D3-9BF8-B745-88EB-4F40D1FC5EF3}"/>
                  </a:ext>
                </a:extLst>
              </p:cNvPr>
              <p:cNvCxnSpPr>
                <a:cxnSpLocks noChangeAspect="1"/>
              </p:cNvCxnSpPr>
              <p:nvPr/>
            </p:nvCxnSpPr>
            <p:spPr bwMode="auto">
              <a:xfrm rot="16200000" flipV="1">
                <a:off x="6515873" y="1819737"/>
                <a:ext cx="871522" cy="360000"/>
              </a:xfrm>
              <a:prstGeom prst="straightConnector1">
                <a:avLst/>
              </a:prstGeom>
              <a:solidFill>
                <a:schemeClr val="accent1"/>
              </a:solidFill>
              <a:ln w="38100" cap="flat" cmpd="sng" algn="ctr">
                <a:solidFill>
                  <a:srgbClr val="0432FF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F3D76F7A-888A-9840-B31A-4CA68C173383}"/>
                    </a:ext>
                  </a:extLst>
                </p:cNvPr>
                <p:cNvSpPr txBox="1"/>
                <p:nvPr/>
              </p:nvSpPr>
              <p:spPr>
                <a:xfrm>
                  <a:off x="3592389" y="4489705"/>
                  <a:ext cx="375231" cy="46166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kumimoji="1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432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accPr>
                          <m:e>
                            <m:r>
                              <a:rPr kumimoji="1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432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𝑗</m:t>
                            </m:r>
                          </m:e>
                        </m:acc>
                      </m:oMath>
                    </m:oMathPara>
                  </a14:m>
                  <a:endParaRPr kumimoji="1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432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F3D76F7A-888A-9840-B31A-4CA68C17338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92389" y="4489705"/>
                  <a:ext cx="375231" cy="461665"/>
                </a:xfrm>
                <a:prstGeom prst="rect">
                  <a:avLst/>
                </a:prstGeom>
                <a:blipFill>
                  <a:blip r:embed="rId10"/>
                  <a:stretch>
                    <a:fillRect t="-18919" b="-8108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57B8066F-BFC3-D040-A0CC-F978FD466A53}"/>
              </a:ext>
            </a:extLst>
          </p:cNvPr>
          <p:cNvGrpSpPr/>
          <p:nvPr/>
        </p:nvGrpSpPr>
        <p:grpSpPr>
          <a:xfrm>
            <a:off x="1888611" y="3587712"/>
            <a:ext cx="1114044" cy="1406189"/>
            <a:chOff x="1888611" y="3587712"/>
            <a:chExt cx="1114044" cy="140618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8BD9D271-F0AC-B74F-8E27-1BB7704B66B3}"/>
                    </a:ext>
                  </a:extLst>
                </p:cNvPr>
                <p:cNvSpPr/>
                <p:nvPr/>
              </p:nvSpPr>
              <p:spPr>
                <a:xfrm>
                  <a:off x="2041110" y="3587712"/>
                  <a:ext cx="961545" cy="58477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sz="3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432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𝑘</m:t>
                        </m:r>
                        <m:r>
                          <m:rPr>
                            <m:sty m:val="p"/>
                          </m:rPr>
                          <a:rPr kumimoji="1" lang="en-US" altLang="zh-CN" sz="32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432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Δ</m:t>
                        </m:r>
                        <m:r>
                          <a:rPr kumimoji="1" lang="en-US" altLang="zh-CN" sz="3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432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𝑟</m:t>
                        </m:r>
                      </m:oMath>
                    </m:oMathPara>
                  </a14:m>
                  <a:endParaRPr kumimoji="1" lang="en-US" altLang="zh-CN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432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8BD9D271-F0AC-B74F-8E27-1BB7704B66B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41110" y="3587712"/>
                  <a:ext cx="961545" cy="584775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07A4792B-5F9B-E546-868B-E4D93A753148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1888611" y="3749255"/>
              <a:ext cx="534513" cy="1244646"/>
            </a:xfrm>
            <a:prstGeom prst="straightConnector1">
              <a:avLst/>
            </a:prstGeom>
            <a:solidFill>
              <a:schemeClr val="accent1"/>
            </a:solidFill>
            <a:ln w="57150" cap="flat" cmpd="sng" algn="ctr">
              <a:solidFill>
                <a:srgbClr val="0432FF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A6ED7935-6DE2-604C-A299-5E88C8CC8D5A}"/>
                  </a:ext>
                </a:extLst>
              </p:cNvPr>
              <p:cNvSpPr/>
              <p:nvPr/>
            </p:nvSpPr>
            <p:spPr>
              <a:xfrm>
                <a:off x="5017599" y="1176452"/>
                <a:ext cx="1594349" cy="91614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lvl="0" algn="ctr">
                  <a:spcBef>
                    <a:spcPct val="50000"/>
                  </a:spcBef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eqArrPr>
                            <m:e>
                              <m: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𝑚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𝑟</m:t>
                                  </m:r>
                                </m:sub>
                              </m:sSub>
                              <m: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𝑟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𝑚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𝜃</m:t>
                                  </m:r>
                                </m:sub>
                              </m:sSub>
                              <m: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𝜃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</p:txBody>
          </p:sp>
        </mc:Choice>
        <mc:Fallback xmlns="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A6ED7935-6DE2-604C-A299-5E88C8CC8D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7599" y="1176452"/>
                <a:ext cx="1594349" cy="91614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Left Brace 58">
            <a:extLst>
              <a:ext uri="{FF2B5EF4-FFF2-40B4-BE49-F238E27FC236}">
                <a16:creationId xmlns:a16="http://schemas.microsoft.com/office/drawing/2014/main" id="{A339D5D3-F716-EE48-8261-56DDEA72BD1E}"/>
              </a:ext>
            </a:extLst>
          </p:cNvPr>
          <p:cNvSpPr/>
          <p:nvPr/>
        </p:nvSpPr>
        <p:spPr bwMode="auto">
          <a:xfrm>
            <a:off x="4510471" y="4497603"/>
            <a:ext cx="293868" cy="868713"/>
          </a:xfrm>
          <a:prstGeom prst="leftBrac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5" name="Rectangle 15">
            <a:extLst>
              <a:ext uri="{FF2B5EF4-FFF2-40B4-BE49-F238E27FC236}">
                <a16:creationId xmlns:a16="http://schemas.microsoft.com/office/drawing/2014/main" id="{67C9688A-0611-42D7-A3E2-D861E96089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536" y="404664"/>
            <a:ext cx="2800767" cy="461665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（</a:t>
            </a:r>
            <a:r>
              <a:rPr lang="en-US" altLang="zh-CN" sz="2400" dirty="0">
                <a:solidFill>
                  <a:srgbClr val="0000FF"/>
                </a:solidFill>
                <a:ea typeface="黑体" panose="02010609060101010101" pitchFamily="49" charset="-122"/>
              </a:rPr>
              <a:t>2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）平面极坐标系</a:t>
            </a:r>
            <a:endParaRPr kumimoji="1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pitchFamily="49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DCDCD7F6-D4C7-46DF-8C6A-ABBB8C3CF38C}"/>
                  </a:ext>
                </a:extLst>
              </p:cNvPr>
              <p:cNvSpPr/>
              <p:nvPr/>
            </p:nvSpPr>
            <p:spPr>
              <a:xfrm>
                <a:off x="1501790" y="1062971"/>
                <a:ext cx="2359171" cy="127143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eqArrPr>
                            <m:e>
                              <m:acc>
                                <m:accPr>
                                  <m:chr m:val="̈"/>
                                  <m:ctrlPr>
                                    <a:rPr lang="en-US" altLang="zh-CN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acc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altLang="zh-CN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  <m:t>𝑟</m:t>
                                      </m:r>
                                    </m:e>
                                  </m:acc>
                                </m:e>
                              </m:acc>
                              <m:r>
                                <a:rPr lang="en-US" altLang="zh-C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𝑟</m:t>
                                  </m:r>
                                </m:sub>
                              </m:sSub>
                              <m:acc>
                                <m:accPr>
                                  <m:chr m:val="⃗"/>
                                  <m:ctrlPr>
                                    <a:rPr lang="en-US" altLang="zh-CN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𝑖</m:t>
                                  </m:r>
                                </m:e>
                              </m:acc>
                              <m:r>
                                <a:rPr lang="en-US" altLang="zh-C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𝜃</m:t>
                                  </m:r>
                                </m:sub>
                              </m:sSub>
                              <m:acc>
                                <m:accPr>
                                  <m:chr m:val="⃗"/>
                                  <m:ctrlPr>
                                    <a:rPr lang="en-US" altLang="zh-CN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𝑗</m:t>
                                  </m:r>
                                </m:e>
                              </m:acc>
                            </m:e>
                            <m:e>
                              <m:r>
                                <m:rPr>
                                  <m:nor/>
                                </m:rPr>
                                <a:rPr lang="en-US" altLang="zh-CN" dirty="0">
                                  <a:solidFill>
                                    <a:srgbClr val="000000"/>
                                  </a:solidFill>
                                  <a:ea typeface="黑体" panose="02010609060101010101" pitchFamily="49" charset="-122"/>
                                </a:rPr>
                                <m:t> 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</m:acc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  <m:acc>
                                <m:accPr>
                                  <m:chr m:val="⃗"/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acc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acc>
                                <m:accPr>
                                  <m:chr m:val="⃗"/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</m:acc>
                              <m:r>
                                <m:rPr>
                                  <m:nor/>
                                </m:rPr>
                                <a:rPr lang="zh-CN" altLang="en-US" dirty="0"/>
                                <m:t>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DCDCD7F6-D4C7-46DF-8C6A-ABBB8C3CF3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1790" y="1062971"/>
                <a:ext cx="2359171" cy="1271438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箭头: 右 38">
            <a:extLst>
              <a:ext uri="{FF2B5EF4-FFF2-40B4-BE49-F238E27FC236}">
                <a16:creationId xmlns:a16="http://schemas.microsoft.com/office/drawing/2014/main" id="{3912589A-1D78-4011-A6A8-18606F59852E}"/>
              </a:ext>
            </a:extLst>
          </p:cNvPr>
          <p:cNvSpPr/>
          <p:nvPr/>
        </p:nvSpPr>
        <p:spPr bwMode="auto">
          <a:xfrm>
            <a:off x="4173799" y="1313611"/>
            <a:ext cx="504056" cy="584775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32">
                <a:extLst>
                  <a:ext uri="{FF2B5EF4-FFF2-40B4-BE49-F238E27FC236}">
                    <a16:creationId xmlns:a16="http://schemas.microsoft.com/office/drawing/2014/main" id="{BA4A7650-0554-4175-83FF-44BB468E316F}"/>
                  </a:ext>
                </a:extLst>
              </p:cNvPr>
              <p:cNvSpPr/>
              <p:nvPr/>
            </p:nvSpPr>
            <p:spPr>
              <a:xfrm>
                <a:off x="971600" y="2795329"/>
                <a:ext cx="574581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𝑂</m:t>
                      </m:r>
                    </m:oMath>
                  </m:oMathPara>
                </a14:m>
                <a:endParaRPr kumimoji="1" lang="en-US" altLang="zh-CN" sz="32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</p:txBody>
          </p:sp>
        </mc:Choice>
        <mc:Fallback xmlns="">
          <p:sp>
            <p:nvSpPr>
              <p:cNvPr id="42" name="Rectangle 32">
                <a:extLst>
                  <a:ext uri="{FF2B5EF4-FFF2-40B4-BE49-F238E27FC236}">
                    <a16:creationId xmlns:a16="http://schemas.microsoft.com/office/drawing/2014/main" id="{BA4A7650-0554-4175-83FF-44BB468E31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600" y="2795329"/>
                <a:ext cx="574581" cy="58477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矩形 46">
                <a:extLst>
                  <a:ext uri="{FF2B5EF4-FFF2-40B4-BE49-F238E27FC236}">
                    <a16:creationId xmlns:a16="http://schemas.microsoft.com/office/drawing/2014/main" id="{775B72BA-BBB8-45BE-9A9B-1B8311680F57}"/>
                  </a:ext>
                </a:extLst>
              </p:cNvPr>
              <p:cNvSpPr/>
              <p:nvPr/>
            </p:nvSpPr>
            <p:spPr>
              <a:xfrm>
                <a:off x="334058" y="2310264"/>
                <a:ext cx="1893467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CN" alt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例</m:t>
                    </m:r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1</m:t>
                    </m:r>
                  </m:oMath>
                </a14:m>
                <a:r>
                  <a:rPr lang="zh-CN" altLang="en-US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：弹簧摆</a:t>
                </a:r>
              </a:p>
            </p:txBody>
          </p:sp>
        </mc:Choice>
        <mc:Fallback xmlns="">
          <p:sp>
            <p:nvSpPr>
              <p:cNvPr id="47" name="矩形 46">
                <a:extLst>
                  <a:ext uri="{FF2B5EF4-FFF2-40B4-BE49-F238E27FC236}">
                    <a16:creationId xmlns:a16="http://schemas.microsoft.com/office/drawing/2014/main" id="{775B72BA-BBB8-45BE-9A9B-1B8311680F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058" y="2310264"/>
                <a:ext cx="1893467" cy="461665"/>
              </a:xfrm>
              <a:prstGeom prst="rect">
                <a:avLst/>
              </a:prstGeom>
              <a:blipFill>
                <a:blip r:embed="rId16"/>
                <a:stretch>
                  <a:fillRect l="-2903" t="-14474" r="-4194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15">
                <a:extLst>
                  <a:ext uri="{FF2B5EF4-FFF2-40B4-BE49-F238E27FC236}">
                    <a16:creationId xmlns:a16="http://schemas.microsoft.com/office/drawing/2014/main" id="{CE0F1AA0-A7C7-43A9-9DE0-27C7C18DE4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51713" y="351165"/>
                <a:ext cx="2195986" cy="51033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none" anchor="ctr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𝑚</m:t>
                      </m:r>
                      <m:acc>
                        <m:accPr>
                          <m:chr m:val="̈"/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accPr>
                        <m:e>
                          <m:acc>
                            <m:accPr>
                              <m:chr m:val="⃗"/>
                              <m:ctrlP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𝑟</m:t>
                              </m:r>
                            </m:e>
                          </m:acc>
                        </m:e>
                      </m:acc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accPr>
                        <m:e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𝐹</m:t>
                          </m:r>
                        </m:e>
                      </m:acc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accPr>
                        <m:e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𝑟</m:t>
                          </m:r>
                        </m:e>
                      </m:acc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,</m:t>
                      </m:r>
                      <m:acc>
                        <m:accPr>
                          <m:chr m:val="̇"/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accPr>
                        <m:e>
                          <m:acc>
                            <m:accPr>
                              <m:chr m:val="⃗"/>
                              <m:ctrlP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𝑟</m:t>
                              </m:r>
                            </m:e>
                          </m:acc>
                        </m:e>
                      </m:acc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,</m:t>
                      </m:r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𝑡</m:t>
                      </m:r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</p:txBody>
          </p:sp>
        </mc:Choice>
        <mc:Fallback xmlns="">
          <p:sp>
            <p:nvSpPr>
              <p:cNvPr id="36" name="Rectangle 15">
                <a:extLst>
                  <a:ext uri="{FF2B5EF4-FFF2-40B4-BE49-F238E27FC236}">
                    <a16:creationId xmlns:a16="http://schemas.microsoft.com/office/drawing/2014/main" id="{CE0F1AA0-A7C7-43A9-9DE0-27C7C18DE4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751713" y="351165"/>
                <a:ext cx="2195986" cy="510333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组合 2">
            <a:extLst>
              <a:ext uri="{FF2B5EF4-FFF2-40B4-BE49-F238E27FC236}">
                <a16:creationId xmlns:a16="http://schemas.microsoft.com/office/drawing/2014/main" id="{B1DDBF23-1588-4D51-81EF-9B10823E3D21}"/>
              </a:ext>
            </a:extLst>
          </p:cNvPr>
          <p:cNvGrpSpPr/>
          <p:nvPr/>
        </p:nvGrpSpPr>
        <p:grpSpPr>
          <a:xfrm>
            <a:off x="3827459" y="2474555"/>
            <a:ext cx="5173930" cy="1051570"/>
            <a:chOff x="3827459" y="2474555"/>
            <a:chExt cx="5173930" cy="105157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Rectangle 50">
                  <a:extLst>
                    <a:ext uri="{FF2B5EF4-FFF2-40B4-BE49-F238E27FC236}">
                      <a16:creationId xmlns:a16="http://schemas.microsoft.com/office/drawing/2014/main" id="{F9074897-5F46-47C3-98A6-45E8F3442FDD}"/>
                    </a:ext>
                  </a:extLst>
                </p:cNvPr>
                <p:cNvSpPr/>
                <p:nvPr/>
              </p:nvSpPr>
              <p:spPr>
                <a:xfrm>
                  <a:off x="3827459" y="2474555"/>
                  <a:ext cx="2160240" cy="105157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>
                  <a:spAutoFit/>
                </a:bodyPr>
                <a:lstStyle/>
                <a:p>
                  <a:pPr lvl="0" algn="ctr">
                    <a:spcBef>
                      <a:spcPct val="50000"/>
                    </a:spcBef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"/>
                            <m:ctrlPr>
                              <a:rPr lang="en-US" altLang="zh-CN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altLang="zh-CN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</m:ctrlPr>
                              </m:eqArrPr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𝑟</m:t>
                                    </m:r>
                                  </m:sub>
                                </m:sSub>
                                <m:r>
                                  <a:rPr lang="en-US" altLang="zh-CN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=</m:t>
                                </m:r>
                                <m:acc>
                                  <m:accPr>
                                    <m:chr m:val="̈"/>
                                    <m:ctrlPr>
                                      <a:rPr lang="en-US" altLang="zh-CN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𝑟</m:t>
                                    </m:r>
                                  </m:e>
                                </m:acc>
                                <m:r>
                                  <a:rPr lang="en-US" altLang="zh-CN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−</m:t>
                                </m:r>
                                <m:r>
                                  <a:rPr lang="en-US" altLang="zh-CN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𝑟</m:t>
                                </m:r>
                                <m:sSup>
                                  <m:sSupPr>
                                    <m:ctrlPr>
                                      <a:rPr lang="en-US" altLang="zh-CN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̇"/>
                                        <m:ctrlPr>
                                          <a:rPr lang="en-US" altLang="zh-CN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黑体" panose="02010609060101010101" pitchFamily="49" charset="-122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黑体" panose="02010609060101010101" pitchFamily="49" charset="-122"/>
                                          </a:rPr>
                                          <m:t>𝜃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altLang="zh-CN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altLang="zh-CN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   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𝜃</m:t>
                                    </m:r>
                                  </m:sub>
                                </m:sSub>
                                <m:r>
                                  <a:rPr lang="en-US" altLang="zh-CN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=</m:t>
                                </m:r>
                                <m:r>
                                  <a:rPr lang="en-US" altLang="zh-CN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2</m:t>
                                </m:r>
                                <m:acc>
                                  <m:accPr>
                                    <m:chr m:val="̇"/>
                                    <m:ctrlPr>
                                      <a:rPr lang="en-US" altLang="zh-CN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𝑟</m:t>
                                    </m:r>
                                  </m:e>
                                </m:acc>
                                <m:acc>
                                  <m:accPr>
                                    <m:chr m:val="̇"/>
                                    <m:ctrlPr>
                                      <a:rPr lang="en-US" altLang="zh-CN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𝜃</m:t>
                                    </m:r>
                                  </m:e>
                                </m:acc>
                                <m:r>
                                  <a:rPr lang="en-US" altLang="zh-CN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+</m:t>
                                </m:r>
                                <m:r>
                                  <a:rPr lang="en-US" altLang="zh-CN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𝑟</m:t>
                                </m:r>
                                <m:acc>
                                  <m:accPr>
                                    <m:chr m:val="̈"/>
                                    <m:ctrlPr>
                                      <a:rPr lang="en-US" altLang="zh-CN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𝜃</m:t>
                                    </m:r>
                                  </m:e>
                                </m:acc>
                              </m:e>
                            </m:eqArr>
                          </m:e>
                        </m:d>
                      </m:oMath>
                    </m:oMathPara>
                  </a14:m>
                  <a:endParaRPr kumimoji="1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57" name="Rectangle 50">
                  <a:extLst>
                    <a:ext uri="{FF2B5EF4-FFF2-40B4-BE49-F238E27FC236}">
                      <a16:creationId xmlns:a16="http://schemas.microsoft.com/office/drawing/2014/main" id="{F9074897-5F46-47C3-98A6-45E8F3442FD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27459" y="2474555"/>
                  <a:ext cx="2160240" cy="1051570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Rectangle 15">
                  <a:extLst>
                    <a:ext uri="{FF2B5EF4-FFF2-40B4-BE49-F238E27FC236}">
                      <a16:creationId xmlns:a16="http://schemas.microsoft.com/office/drawing/2014/main" id="{DA7C4DEC-398B-446C-9BAD-C29D0764DB7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64742" y="2745751"/>
                  <a:ext cx="2736647" cy="50917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txBody>
                <a:bodyPr wrap="none" anchor="ctr"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defTabSz="914400" rtl="0" eaLnBrk="0" fontAlgn="base" latinLnBrk="0" hangingPunct="0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1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  <m:t>𝐹</m:t>
                            </m:r>
                          </m:e>
                          <m:sub>
                            <m:r>
                              <a:rPr kumimoji="1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  <m:t>𝑖</m:t>
                            </m:r>
                          </m:sub>
                        </m:sSub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≡</m:t>
                        </m:r>
                        <m:sSub>
                          <m:sSubPr>
                            <m:ctrlPr>
                              <a:rPr kumimoji="1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1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  <m:t>𝐹</m:t>
                            </m:r>
                          </m:e>
                          <m:sub>
                            <m:r>
                              <a:rPr kumimoji="1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kumimoji="1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</m:ctrlPr>
                          </m:dPr>
                          <m:e>
                            <m:r>
                              <a:rPr kumimoji="1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  <m:t>𝑟</m:t>
                            </m:r>
                            <m:r>
                              <a:rPr kumimoji="1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  <m:t>,</m:t>
                            </m:r>
                            <m:r>
                              <a:rPr kumimoji="1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  <m:t>𝜃</m:t>
                            </m:r>
                            <m:r>
                              <a:rPr kumimoji="1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  <m:t>;</m:t>
                            </m:r>
                            <m:acc>
                              <m:accPr>
                                <m:chr m:val="̇"/>
                                <m:ctrlPr>
                                  <a:rPr kumimoji="1" lang="en-US" altLang="zh-CN" sz="2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FF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+mn-cs"/>
                                  </a:rPr>
                                </m:ctrlPr>
                              </m:accPr>
                              <m:e>
                                <m:r>
                                  <a:rPr kumimoji="1" lang="en-US" altLang="zh-CN" sz="2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FF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+mn-cs"/>
                                  </a:rPr>
                                  <m:t>𝑟</m:t>
                                </m:r>
                              </m:e>
                            </m:acc>
                            <m:r>
                              <a:rPr kumimoji="1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  <m:t>,</m:t>
                            </m:r>
                            <m:acc>
                              <m:accPr>
                                <m:chr m:val="̇"/>
                                <m:ctrlPr>
                                  <a:rPr kumimoji="1" lang="en-US" altLang="zh-CN" sz="2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FF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+mn-cs"/>
                                  </a:rPr>
                                </m:ctrlPr>
                              </m:accPr>
                              <m:e>
                                <m:r>
                                  <a:rPr kumimoji="1" lang="en-US" altLang="zh-CN" sz="2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FF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+mn-cs"/>
                                  </a:rPr>
                                  <m:t>𝜃</m:t>
                                </m:r>
                              </m:e>
                            </m:acc>
                            <m:r>
                              <a:rPr kumimoji="1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  <m:t>;</m:t>
                            </m:r>
                            <m:r>
                              <a:rPr kumimoji="1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  <m:t>𝑡</m:t>
                            </m:r>
                          </m:e>
                        </m:d>
                      </m:oMath>
                    </m:oMathPara>
                  </a14:m>
                  <a:endParaRPr kumimoji="1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44" name="Rectangle 15">
                  <a:extLst>
                    <a:ext uri="{FF2B5EF4-FFF2-40B4-BE49-F238E27FC236}">
                      <a16:creationId xmlns:a16="http://schemas.microsoft.com/office/drawing/2014/main" id="{DA7C4DEC-398B-446C-9BAD-C29D0764DB7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6264742" y="2745751"/>
                  <a:ext cx="2736647" cy="509178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  <a:ln>
                  <a:noFill/>
                </a:ln>
                <a:effectLst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D02AA293-358F-455A-8AAC-7797EB9A420F}"/>
                  </a:ext>
                </a:extLst>
              </p:cNvPr>
              <p:cNvSpPr/>
              <p:nvPr/>
            </p:nvSpPr>
            <p:spPr>
              <a:xfrm>
                <a:off x="4467642" y="5700586"/>
                <a:ext cx="405912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Bef>
                    <a:spcPct val="50000"/>
                  </a:spcBef>
                  <a:buNone/>
                  <a:defRPr/>
                </a:pPr>
                <a:r>
                  <a:rPr lang="zh-CN" altLang="en-US" b="1" dirty="0">
                    <a:solidFill>
                      <a:srgbClr val="FF0000"/>
                    </a:solidFill>
                    <a:ea typeface="黑体" panose="02010609060101010101" pitchFamily="49" charset="-122"/>
                  </a:rPr>
                  <a:t>关于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𝒓</m:t>
                    </m:r>
                    <m:r>
                      <a:rPr lang="en-US" altLang="zh-CN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,</m:t>
                    </m:r>
                    <m:r>
                      <a:rPr lang="en-US" altLang="zh-CN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𝜽</m:t>
                    </m:r>
                  </m:oMath>
                </a14:m>
                <a:r>
                  <a:rPr lang="zh-CN" altLang="en-US" b="1" dirty="0">
                    <a:solidFill>
                      <a:srgbClr val="FF0000"/>
                    </a:solidFill>
                    <a:ea typeface="黑体" panose="02010609060101010101" pitchFamily="49" charset="-122"/>
                  </a:rPr>
                  <a:t>的二阶常微分方程组</a:t>
                </a:r>
                <a:endParaRPr lang="en-US" altLang="zh-CN" b="1" dirty="0">
                  <a:solidFill>
                    <a:srgbClr val="FF0000"/>
                  </a:solidFill>
                  <a:ea typeface="黑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D02AA293-358F-455A-8AAC-7797EB9A42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7642" y="5700586"/>
                <a:ext cx="4059125" cy="461665"/>
              </a:xfrm>
              <a:prstGeom prst="rect">
                <a:avLst/>
              </a:prstGeom>
              <a:blipFill>
                <a:blip r:embed="rId20"/>
                <a:stretch>
                  <a:fillRect l="-2402" t="-14474" r="-1351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48D2BBD-7A92-486B-A818-BD1FB6BAB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0AAC41C-04D6-504B-BE1A-FBC69733C12B}" type="slidenum">
              <a:rPr lang="en-US" altLang="zh-CN" smtClean="0"/>
              <a:pPr>
                <a:defRPr/>
              </a:pPr>
              <a:t>6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35" grpId="0" animBg="1" autoUpdateAnimBg="0"/>
      <p:bldP spid="36" grpId="0" animBg="1" autoUpdateAnimBg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5">
                <a:extLst>
                  <a:ext uri="{FF2B5EF4-FFF2-40B4-BE49-F238E27FC236}">
                    <a16:creationId xmlns:a16="http://schemas.microsoft.com/office/drawing/2014/main" id="{D7512407-7F9B-934A-AD86-736414562D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6157" y="89593"/>
                <a:ext cx="8496944" cy="353090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square" anchor="t" anchorCtr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5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  <a:p>
                <a:pPr marL="0" marR="0" lvl="0" indent="0" algn="ctr" defTabSz="914400" rtl="0" eaLnBrk="0" fontAlgn="base" latinLnBrk="0" hangingPunct="0">
                  <a:lnSpc>
                    <a:spcPct val="15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  <a:p>
                <a:pPr marL="0" marR="0" lvl="0" indent="0" algn="ctr" defTabSz="914400" rtl="0" eaLnBrk="0" fontAlgn="base" latinLnBrk="0" hangingPunct="0">
                  <a:lnSpc>
                    <a:spcPct val="15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5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5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例</a:t>
                </a:r>
                <a:r>
                  <a:rPr kumimoji="1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2</a:t>
                </a: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：</a:t>
                </a:r>
                <a:r>
                  <a:rPr lang="zh-CN" altLang="en-US" sz="2400" noProof="0" dirty="0">
                    <a:solidFill>
                      <a:srgbClr val="000000"/>
                    </a:solidFill>
                    <a:ea typeface="黑体" panose="02010609060101010101" pitchFamily="49" charset="-122"/>
                  </a:rPr>
                  <a:t>作</a:t>
                </a:r>
                <a:r>
                  <a:rPr lang="zh-CN" altLang="en-US" sz="2400" dirty="0">
                    <a:solidFill>
                      <a:srgbClr val="000000"/>
                    </a:solidFill>
                    <a:ea typeface="黑体" panose="02010609060101010101" pitchFamily="49" charset="-122"/>
                  </a:rPr>
                  <a:t>平抛运动的小球，受到阻力正比于速度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𝑅</m:t>
                    </m:r>
                    <m:r>
                      <a:rPr lang="en-US" altLang="zh-CN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=−</m:t>
                    </m:r>
                    <m:r>
                      <a:rPr lang="en-US" altLang="zh-CN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𝑘𝑣</m:t>
                    </m:r>
                  </m:oMath>
                </a14:m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</p:txBody>
          </p:sp>
        </mc:Choice>
        <mc:Fallback xmlns="">
          <p:sp>
            <p:nvSpPr>
              <p:cNvPr id="2" name="Rectangle 15">
                <a:extLst>
                  <a:ext uri="{FF2B5EF4-FFF2-40B4-BE49-F238E27FC236}">
                    <a16:creationId xmlns:a16="http://schemas.microsoft.com/office/drawing/2014/main" id="{D7512407-7F9B-934A-AD86-736414562D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36157" y="89593"/>
                <a:ext cx="8496944" cy="3530903"/>
              </a:xfrm>
              <a:prstGeom prst="rect">
                <a:avLst/>
              </a:prstGeom>
              <a:blipFill>
                <a:blip r:embed="rId2"/>
                <a:stretch>
                  <a:fillRect l="-1148" b="-3282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FE3B570-4A6D-EB40-A132-BAB1AC6BBB34}"/>
                  </a:ext>
                </a:extLst>
              </p:cNvPr>
              <p:cNvSpPr/>
              <p:nvPr/>
            </p:nvSpPr>
            <p:spPr>
              <a:xfrm>
                <a:off x="501410" y="1043755"/>
                <a:ext cx="2857354" cy="127143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algn="ctr">
                  <a:spcBef>
                    <a:spcPct val="50000"/>
                  </a:spcBef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eqArrPr>
                            <m:e>
                              <m:acc>
                                <m:accPr>
                                  <m:chr m:val="̈"/>
                                  <m:ctrlPr>
                                    <a:rPr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acc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altLang="zh-CN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  <m:t>𝑟</m:t>
                                      </m:r>
                                    </m:e>
                                  </m:acc>
                                </m:e>
                              </m:acc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𝜏</m:t>
                                  </m:r>
                                </m:sub>
                              </m:sSub>
                              <m:acc>
                                <m:accPr>
                                  <m:chr m:val="⃗"/>
                                  <m:ctrlPr>
                                    <a:rPr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𝑖</m:t>
                                  </m:r>
                                </m:e>
                              </m:acc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𝑛</m:t>
                                  </m:r>
                                </m:sub>
                              </m:sSub>
                              <m:acc>
                                <m:accPr>
                                  <m:chr m:val="⃗"/>
                                  <m:ctrlPr>
                                    <a:rPr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𝑗</m:t>
                                  </m:r>
                                </m:e>
                              </m:acc>
                              <m:r>
                                <m:rPr>
                                  <m:nor/>
                                </m:rPr>
                                <a:rPr lang="en-US" altLang="zh-CN" dirty="0">
                                  <a:solidFill>
                                    <a:schemeClr val="tx1"/>
                                  </a:solidFill>
                                  <a:ea typeface="黑体" panose="02010609060101010101" pitchFamily="49" charset="-122"/>
                                </a:rPr>
                                <m:t> </m:t>
                              </m:r>
                              <m:r>
                                <a:rPr lang="en-US" altLang="zh-CN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         </m:t>
                              </m:r>
                            </m:e>
                            <m:e>
                              <m:acc>
                                <m:accPr>
                                  <m:chr m:val="⃗"/>
                                  <m:ctrlPr>
                                    <a:rPr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𝐹</m:t>
                                  </m:r>
                                </m:e>
                              </m:acc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𝜏</m:t>
                                  </m:r>
                                </m:sub>
                              </m:sSub>
                              <m:acc>
                                <m:accPr>
                                  <m:chr m:val="⃗"/>
                                  <m:ctrlPr>
                                    <a:rPr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𝑖</m:t>
                                  </m:r>
                                </m:e>
                              </m:acc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𝑛</m:t>
                                  </m:r>
                                </m:sub>
                              </m:sSub>
                              <m:acc>
                                <m:accPr>
                                  <m:chr m:val="⃗"/>
                                  <m:ctrlPr>
                                    <a:rPr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𝑗</m:t>
                                  </m:r>
                                </m:e>
                              </m:acc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𝑏</m:t>
                                  </m:r>
                                </m:sub>
                              </m:sSub>
                              <m:acc>
                                <m:accPr>
                                  <m:chr m:val="⃗"/>
                                  <m:ctrlPr>
                                    <a:rPr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𝑘</m:t>
                                  </m:r>
                                </m:e>
                              </m:acc>
                            </m:e>
                          </m:eqArr>
                        </m:e>
                      </m:d>
                    </m:oMath>
                  </m:oMathPara>
                </a14:m>
                <a:endParaRPr kumimoji="1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FE3B570-4A6D-EB40-A132-BAB1AC6BBB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410" y="1043755"/>
                <a:ext cx="2857354" cy="127143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AFFBA3D2-331D-4C49-BC82-FA74058ACEC4}"/>
                  </a:ext>
                </a:extLst>
              </p:cNvPr>
              <p:cNvSpPr/>
              <p:nvPr/>
            </p:nvSpPr>
            <p:spPr>
              <a:xfrm>
                <a:off x="4410580" y="1070912"/>
                <a:ext cx="1656184" cy="127143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>
                  <a:spcBef>
                    <a:spcPct val="50000"/>
                  </a:spcBef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eqArrPr>
                            <m:e>
                              <m: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𝑚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𝜏</m:t>
                                  </m:r>
                                </m:sub>
                              </m:sSub>
                              <m: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𝜏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𝑚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       0=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𝑏</m:t>
                                  </m:r>
                                </m:sub>
                              </m:sSub>
                              <m:r>
                                <m:rPr>
                                  <m:nor/>
                                </m:rPr>
                                <a:rPr lang="en-US" altLang="zh-CN" dirty="0">
                                  <a:solidFill>
                                    <a:srgbClr val="0000FF"/>
                                  </a:solidFill>
                                  <a:ea typeface="黑体" panose="02010609060101010101" pitchFamily="49" charset="-122"/>
                                </a:rPr>
                                <m:t>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AFFBA3D2-331D-4C49-BC82-FA74058ACE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0580" y="1070912"/>
                <a:ext cx="1656184" cy="127143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ight Arrow 9">
            <a:extLst>
              <a:ext uri="{FF2B5EF4-FFF2-40B4-BE49-F238E27FC236}">
                <a16:creationId xmlns:a16="http://schemas.microsoft.com/office/drawing/2014/main" id="{EE64AF73-77AA-234C-84B6-71F27ADD112A}"/>
              </a:ext>
            </a:extLst>
          </p:cNvPr>
          <p:cNvSpPr/>
          <p:nvPr/>
        </p:nvSpPr>
        <p:spPr bwMode="auto">
          <a:xfrm>
            <a:off x="3575307" y="1421292"/>
            <a:ext cx="470910" cy="549502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4767F585-071C-F348-95B5-1C31C7CBF51C}"/>
                  </a:ext>
                </a:extLst>
              </p:cNvPr>
              <p:cNvSpPr/>
              <p:nvPr/>
            </p:nvSpPr>
            <p:spPr>
              <a:xfrm>
                <a:off x="4046217" y="3756064"/>
                <a:ext cx="3024336" cy="91614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>
                  <a:spcBef>
                    <a:spcPct val="50000"/>
                  </a:spcBef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eqArrPr>
                            <m:e>
                              <m: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𝑚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𝜏</m:t>
                                  </m:r>
                                </m:sub>
                              </m:sSub>
                              <m: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=</m:t>
                              </m:r>
                              <m: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𝑚𝑔</m:t>
                              </m:r>
                              <m:func>
                                <m:funcPr>
                                  <m:ctrlPr>
                                    <a:rPr lang="zh-CN" altLang="en-US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𝜃</m:t>
                                  </m:r>
                                </m:e>
                              </m:func>
                              <m:r>
                                <a:rPr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−</m:t>
                              </m:r>
                              <m:r>
                                <a:rPr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𝑘𝑣</m:t>
                              </m:r>
                            </m:e>
                            <m:e>
                              <m: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𝑚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=</m:t>
                              </m:r>
                              <m: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𝑚𝑔</m:t>
                              </m:r>
                              <m:func>
                                <m:funcPr>
                                  <m:ctrlPr>
                                    <a:rPr lang="zh-CN" altLang="en-US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𝜃</m:t>
                                  </m:r>
                                </m:e>
                              </m:func>
                              <m:r>
                                <a:rPr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         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4767F585-071C-F348-95B5-1C31C7CBF5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6217" y="3756064"/>
                <a:ext cx="3024336" cy="916148"/>
              </a:xfrm>
              <a:prstGeom prst="rect">
                <a:avLst/>
              </a:prstGeom>
              <a:blipFill>
                <a:blip r:embed="rId6"/>
                <a:stretch>
                  <a:fillRect r="-20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Rectangle 15">
            <a:extLst>
              <a:ext uri="{FF2B5EF4-FFF2-40B4-BE49-F238E27FC236}">
                <a16:creationId xmlns:a16="http://schemas.microsoft.com/office/drawing/2014/main" id="{1D303A1F-43EB-4F0D-B434-C0066D7D0C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536" y="404664"/>
            <a:ext cx="2492990" cy="461665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（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3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）自然坐标系</a:t>
            </a:r>
            <a:endParaRPr kumimoji="1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pitchFamily="49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15">
                <a:extLst>
                  <a:ext uri="{FF2B5EF4-FFF2-40B4-BE49-F238E27FC236}">
                    <a16:creationId xmlns:a16="http://schemas.microsoft.com/office/drawing/2014/main" id="{57134332-9C93-46AE-AD23-117F902505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51713" y="351165"/>
                <a:ext cx="2195986" cy="51033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none" anchor="ctr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𝑚</m:t>
                      </m:r>
                      <m:acc>
                        <m:accPr>
                          <m:chr m:val="̈"/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accPr>
                        <m:e>
                          <m:acc>
                            <m:accPr>
                              <m:chr m:val="⃗"/>
                              <m:ctrlP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𝑟</m:t>
                              </m:r>
                            </m:e>
                          </m:acc>
                        </m:e>
                      </m:acc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accPr>
                        <m:e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𝐹</m:t>
                          </m:r>
                        </m:e>
                      </m:acc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accPr>
                        <m:e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𝑟</m:t>
                          </m:r>
                        </m:e>
                      </m:acc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,</m:t>
                      </m:r>
                      <m:acc>
                        <m:accPr>
                          <m:chr m:val="̇"/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accPr>
                        <m:e>
                          <m:acc>
                            <m:accPr>
                              <m:chr m:val="⃗"/>
                              <m:ctrlP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𝑟</m:t>
                              </m:r>
                            </m:e>
                          </m:acc>
                        </m:e>
                      </m:acc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,</m:t>
                      </m:r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𝑡</m:t>
                      </m:r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</p:txBody>
          </p:sp>
        </mc:Choice>
        <mc:Fallback xmlns="">
          <p:sp>
            <p:nvSpPr>
              <p:cNvPr id="33" name="Rectangle 15">
                <a:extLst>
                  <a:ext uri="{FF2B5EF4-FFF2-40B4-BE49-F238E27FC236}">
                    <a16:creationId xmlns:a16="http://schemas.microsoft.com/office/drawing/2014/main" id="{57134332-9C93-46AE-AD23-117F902505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751713" y="351165"/>
                <a:ext cx="2195986" cy="51033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B6A780AD-C7F1-4833-BA1C-F8507BD5D2D2}"/>
                  </a:ext>
                </a:extLst>
              </p:cNvPr>
              <p:cNvSpPr/>
              <p:nvPr/>
            </p:nvSpPr>
            <p:spPr>
              <a:xfrm>
                <a:off x="510538" y="2242562"/>
                <a:ext cx="6959406" cy="9161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altLang="zh-CN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𝜏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=</m:t>
                              </m:r>
                              <m:acc>
                                <m:accPr>
                                  <m:chr m:val="̇"/>
                                  <m:ctrlPr>
                                    <a:rPr lang="en-US" altLang="zh-CN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𝑣</m:t>
                                  </m:r>
                                </m:e>
                              </m:acc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        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=</m:t>
                              </m:r>
                              <m:f>
                                <m:fPr>
                                  <m:type m:val="lin"/>
                                  <m:ctrlPr>
                                    <a:rPr lang="en-US" altLang="zh-CN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altLang="zh-CN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  <m:t>𝑣</m:t>
                                      </m:r>
                                    </m:e>
                                    <m:sup>
                                      <m:r>
                                        <a:rPr lang="en-US" altLang="zh-CN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altLang="zh-CN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𝜌</m:t>
                                  </m:r>
                                </m:den>
                              </m:f>
                            </m:e>
                          </m:eqArr>
                        </m:e>
                      </m:d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 ,   </m:t>
                      </m:r>
                      <m:sSub>
                        <m:sSubPr>
                          <m:ctrlP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𝐹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𝑖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𝐹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𝑠</m:t>
                          </m:r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,</m:t>
                          </m:r>
                          <m:acc>
                            <m:accPr>
                              <m:chr m:val="̇"/>
                              <m:ctrlP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accPr>
                            <m:e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𝑠</m:t>
                              </m:r>
                            </m:e>
                          </m:acc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,</m:t>
                          </m:r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𝑡</m:t>
                          </m:r>
                        </m:e>
                      </m:d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   </m:t>
                      </m:r>
                      <m:d>
                        <m:dPr>
                          <m:ctrlP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𝑠</m:t>
                          </m:r>
                          <m:r>
                            <a:rPr lang="zh-CN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为</m:t>
                          </m:r>
                          <m:r>
                            <a:rPr lang="zh-CN" alt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曲线</m:t>
                          </m:r>
                          <m:r>
                            <a:rPr lang="zh-CN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的</m:t>
                          </m:r>
                          <m:r>
                            <a:rPr lang="zh-CN" alt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参数</m:t>
                          </m:r>
                        </m:e>
                      </m:d>
                    </m:oMath>
                  </m:oMathPara>
                </a14:m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B6A780AD-C7F1-4833-BA1C-F8507BD5D2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538" y="2242562"/>
                <a:ext cx="6959406" cy="91614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组合 5">
            <a:extLst>
              <a:ext uri="{FF2B5EF4-FFF2-40B4-BE49-F238E27FC236}">
                <a16:creationId xmlns:a16="http://schemas.microsoft.com/office/drawing/2014/main" id="{3436084A-C0E6-4851-BA78-EE02B9480C23}"/>
              </a:ext>
            </a:extLst>
          </p:cNvPr>
          <p:cNvGrpSpPr/>
          <p:nvPr/>
        </p:nvGrpSpPr>
        <p:grpSpPr>
          <a:xfrm>
            <a:off x="150594" y="3797922"/>
            <a:ext cx="2982873" cy="4178956"/>
            <a:chOff x="395536" y="2918853"/>
            <a:chExt cx="2982873" cy="4178956"/>
          </a:xfrm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A7A87ECC-CBFD-7B4E-A119-B8076BDF6F7C}"/>
                </a:ext>
              </a:extLst>
            </p:cNvPr>
            <p:cNvGrpSpPr/>
            <p:nvPr/>
          </p:nvGrpSpPr>
          <p:grpSpPr>
            <a:xfrm>
              <a:off x="1061003" y="3523485"/>
              <a:ext cx="1790411" cy="1039088"/>
              <a:chOff x="1882875" y="4407650"/>
              <a:chExt cx="1790411" cy="103908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B4BEE131-7DD6-EE4F-B478-CB27A78B42DE}"/>
                      </a:ext>
                    </a:extLst>
                  </p:cNvPr>
                  <p:cNvSpPr txBox="1"/>
                  <p:nvPr/>
                </p:nvSpPr>
                <p:spPr>
                  <a:xfrm>
                    <a:off x="3312418" y="4974284"/>
                    <a:ext cx="360868" cy="461665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none" rtlCol="0">
                    <a:spAutoFit/>
                  </a:bodyPr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⃗"/>
                              <m:ctrlP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432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432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𝑖</m:t>
                              </m:r>
                            </m:e>
                          </m:acc>
                        </m:oMath>
                      </m:oMathPara>
                    </a14:m>
                    <a:endParaRPr kumimoji="1" lang="en-US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432FF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B4BEE131-7DD6-EE4F-B478-CB27A78B42D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312418" y="4974284"/>
                    <a:ext cx="360868" cy="461665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l="-1667" t="-18421" r="-28333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774741FD-2BFC-8E43-BB8A-7F167A565E59}"/>
                      </a:ext>
                    </a:extLst>
                  </p:cNvPr>
                  <p:cNvSpPr txBox="1"/>
                  <p:nvPr/>
                </p:nvSpPr>
                <p:spPr>
                  <a:xfrm>
                    <a:off x="1882875" y="4985073"/>
                    <a:ext cx="375231" cy="461665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none" rtlCol="0">
                    <a:spAutoFit/>
                  </a:bodyPr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⃗"/>
                              <m:ctrlP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432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432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𝑗</m:t>
                              </m:r>
                            </m:e>
                          </m:acc>
                        </m:oMath>
                      </m:oMathPara>
                    </a14:m>
                    <a:endParaRPr kumimoji="1" lang="en-US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432FF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774741FD-2BFC-8E43-BB8A-7F167A565E5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82875" y="4985073"/>
                    <a:ext cx="375231" cy="461665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l="-3448" t="-18919" b="-8108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7AFC1307-90FF-2F46-B081-B0DA22FF6D89}"/>
                  </a:ext>
                </a:extLst>
              </p:cNvPr>
              <p:cNvGrpSpPr/>
              <p:nvPr/>
            </p:nvGrpSpPr>
            <p:grpSpPr>
              <a:xfrm rot="9494011">
                <a:off x="2082389" y="4407650"/>
                <a:ext cx="1207694" cy="876123"/>
                <a:chOff x="6771634" y="1563976"/>
                <a:chExt cx="1207694" cy="876123"/>
              </a:xfrm>
            </p:grpSpPr>
            <p:cxnSp>
              <p:nvCxnSpPr>
                <p:cNvPr id="44" name="Straight Arrow Connector 43">
                  <a:extLst>
                    <a:ext uri="{FF2B5EF4-FFF2-40B4-BE49-F238E27FC236}">
                      <a16:creationId xmlns:a16="http://schemas.microsoft.com/office/drawing/2014/main" id="{8C5A4299-C3D5-A745-A661-95BCE8979093}"/>
                    </a:ext>
                  </a:extLst>
                </p:cNvPr>
                <p:cNvCxnSpPr>
                  <a:cxnSpLocks noChangeAspect="1"/>
                </p:cNvCxnSpPr>
                <p:nvPr/>
              </p:nvCxnSpPr>
              <p:spPr bwMode="auto">
                <a:xfrm flipV="1">
                  <a:off x="7107806" y="2080099"/>
                  <a:ext cx="871522" cy="360000"/>
                </a:xfrm>
                <a:prstGeom prst="straightConnector1">
                  <a:avLst/>
                </a:prstGeom>
                <a:solidFill>
                  <a:schemeClr val="accent1"/>
                </a:solidFill>
                <a:ln w="381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45" name="Straight Arrow Connector 44">
                  <a:extLst>
                    <a:ext uri="{FF2B5EF4-FFF2-40B4-BE49-F238E27FC236}">
                      <a16:creationId xmlns:a16="http://schemas.microsoft.com/office/drawing/2014/main" id="{0A93534B-E0FC-064A-A234-849C44A31454}"/>
                    </a:ext>
                  </a:extLst>
                </p:cNvPr>
                <p:cNvCxnSpPr>
                  <a:cxnSpLocks noChangeAspect="1"/>
                </p:cNvCxnSpPr>
                <p:nvPr/>
              </p:nvCxnSpPr>
              <p:spPr bwMode="auto">
                <a:xfrm rot="16200000" flipV="1">
                  <a:off x="6515873" y="1819737"/>
                  <a:ext cx="871522" cy="360000"/>
                </a:xfrm>
                <a:prstGeom prst="straightConnector1">
                  <a:avLst/>
                </a:prstGeom>
                <a:solidFill>
                  <a:schemeClr val="accent1"/>
                </a:solidFill>
                <a:ln w="381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</p:grp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3111C52A-6F55-444D-ADB5-0F395A26D53C}"/>
                </a:ext>
              </a:extLst>
            </p:cNvPr>
            <p:cNvGrpSpPr/>
            <p:nvPr/>
          </p:nvGrpSpPr>
          <p:grpSpPr>
            <a:xfrm>
              <a:off x="395536" y="3212976"/>
              <a:ext cx="2982873" cy="3884833"/>
              <a:chOff x="395536" y="3212976"/>
              <a:chExt cx="2982873" cy="3884833"/>
            </a:xfrm>
          </p:grpSpPr>
          <p:sp>
            <p:nvSpPr>
              <p:cNvPr id="13" name="Arc 12">
                <a:extLst>
                  <a:ext uri="{FF2B5EF4-FFF2-40B4-BE49-F238E27FC236}">
                    <a16:creationId xmlns:a16="http://schemas.microsoft.com/office/drawing/2014/main" id="{EA2654D6-D5B5-CC48-934B-9A66B2C3BD13}"/>
                  </a:ext>
                </a:extLst>
              </p:cNvPr>
              <p:cNvSpPr/>
              <p:nvPr/>
            </p:nvSpPr>
            <p:spPr bwMode="auto">
              <a:xfrm>
                <a:off x="395536" y="3212976"/>
                <a:ext cx="2135252" cy="3884833"/>
              </a:xfrm>
              <a:prstGeom prst="arc">
                <a:avLst/>
              </a:prstGeom>
              <a:noFill/>
              <a:ln w="38100" cap="flat" cmpd="sng" algn="ctr">
                <a:solidFill>
                  <a:schemeClr val="tx1"/>
                </a:solidFill>
                <a:prstDash val="dash"/>
                <a:round/>
                <a:headEnd type="none" w="med" len="med"/>
                <a:tailEnd type="arrow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0F5E9BBC-4305-D943-B815-A5FB035D5FFA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1979711" y="3464162"/>
                <a:ext cx="1398698" cy="11739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272492B6-DBC1-5047-9884-BFB24B5397C7}"/>
                </a:ext>
              </a:extLst>
            </p:cNvPr>
            <p:cNvGrpSpPr/>
            <p:nvPr/>
          </p:nvGrpSpPr>
          <p:grpSpPr>
            <a:xfrm>
              <a:off x="1003529" y="2918853"/>
              <a:ext cx="1837299" cy="1897556"/>
              <a:chOff x="1003529" y="2918853"/>
              <a:chExt cx="1837299" cy="1897556"/>
            </a:xfrm>
          </p:grpSpPr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7C5330A5-A48C-B14A-BBC7-9B570F597774}"/>
                  </a:ext>
                </a:extLst>
              </p:cNvPr>
              <p:cNvSpPr/>
              <p:nvPr/>
            </p:nvSpPr>
            <p:spPr bwMode="auto">
              <a:xfrm>
                <a:off x="1907703" y="3394878"/>
                <a:ext cx="144016" cy="180861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cxnSp>
            <p:nvCxnSpPr>
              <p:cNvPr id="50" name="Straight Arrow Connector 49">
                <a:extLst>
                  <a:ext uri="{FF2B5EF4-FFF2-40B4-BE49-F238E27FC236}">
                    <a16:creationId xmlns:a16="http://schemas.microsoft.com/office/drawing/2014/main" id="{C0CAB80D-3096-8848-9F9E-651845C0FC70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1979712" y="3464162"/>
                <a:ext cx="0" cy="890582"/>
              </a:xfrm>
              <a:prstGeom prst="straightConnector1">
                <a:avLst/>
              </a:prstGeom>
              <a:solidFill>
                <a:schemeClr val="accent1"/>
              </a:solidFill>
              <a:ln w="57150" cap="flat" cmpd="sng" algn="ctr">
                <a:solidFill>
                  <a:srgbClr val="0432FF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51" name="Straight Arrow Connector 50">
                <a:extLst>
                  <a:ext uri="{FF2B5EF4-FFF2-40B4-BE49-F238E27FC236}">
                    <a16:creationId xmlns:a16="http://schemas.microsoft.com/office/drawing/2014/main" id="{8EDAADFF-818A-4942-A296-7A55C2DA3843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1979712" y="3484144"/>
                <a:ext cx="443412" cy="490446"/>
              </a:xfrm>
              <a:prstGeom prst="straightConnector1">
                <a:avLst/>
              </a:prstGeom>
              <a:solidFill>
                <a:schemeClr val="accent1"/>
              </a:solidFill>
              <a:ln w="57150" cap="flat" cmpd="sng" algn="ctr">
                <a:solidFill>
                  <a:srgbClr val="0432FF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52" name="Straight Arrow Connector 51">
                <a:extLst>
                  <a:ext uri="{FF2B5EF4-FFF2-40B4-BE49-F238E27FC236}">
                    <a16:creationId xmlns:a16="http://schemas.microsoft.com/office/drawing/2014/main" id="{537FB3D7-4FD1-9941-8EDC-ABE575A2BDDB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1547664" y="3464162"/>
                <a:ext cx="432048" cy="351364"/>
              </a:xfrm>
              <a:prstGeom prst="straightConnector1">
                <a:avLst/>
              </a:prstGeom>
              <a:solidFill>
                <a:schemeClr val="accent1"/>
              </a:solidFill>
              <a:ln w="57150" cap="flat" cmpd="sng" algn="ctr">
                <a:solidFill>
                  <a:srgbClr val="0432FF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90E02821-C1D9-4043-A57E-B0E2A53B24C2}"/>
                  </a:ext>
                </a:extLst>
              </p:cNvPr>
              <p:cNvSpPr/>
              <p:nvPr/>
            </p:nvSpPr>
            <p:spPr bwMode="auto">
              <a:xfrm rot="2885378">
                <a:off x="1649059" y="3619397"/>
                <a:ext cx="672670" cy="572618"/>
              </a:xfrm>
              <a:prstGeom prst="rect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54" name="Arc 53">
                <a:extLst>
                  <a:ext uri="{FF2B5EF4-FFF2-40B4-BE49-F238E27FC236}">
                    <a16:creationId xmlns:a16="http://schemas.microsoft.com/office/drawing/2014/main" id="{D9103C54-ECA0-7C44-AF07-6B581A70C72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flipH="1">
                <a:off x="1701526" y="3143222"/>
                <a:ext cx="648000" cy="641878"/>
              </a:xfrm>
              <a:prstGeom prst="arc">
                <a:avLst>
                  <a:gd name="adj1" fmla="val 2120770"/>
                  <a:gd name="adj2" fmla="val 5368995"/>
                </a:avLst>
              </a:prstGeom>
              <a:noFill/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55" name="Arc 54">
                <a:extLst>
                  <a:ext uri="{FF2B5EF4-FFF2-40B4-BE49-F238E27FC236}">
                    <a16:creationId xmlns:a16="http://schemas.microsoft.com/office/drawing/2014/main" id="{E9CBB3D4-3266-694C-B088-268B6E4E54D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6200000" flipH="1">
                <a:off x="1709544" y="3163204"/>
                <a:ext cx="648000" cy="641878"/>
              </a:xfrm>
              <a:prstGeom prst="arc">
                <a:avLst>
                  <a:gd name="adj1" fmla="val 2120770"/>
                  <a:gd name="adj2" fmla="val 5368995"/>
                </a:avLst>
              </a:prstGeom>
              <a:noFill/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6" name="Rectangle 55">
                    <a:extLst>
                      <a:ext uri="{FF2B5EF4-FFF2-40B4-BE49-F238E27FC236}">
                        <a16:creationId xmlns:a16="http://schemas.microsoft.com/office/drawing/2014/main" id="{C191318B-3073-634D-8DE8-08E691E256BE}"/>
                      </a:ext>
                    </a:extLst>
                  </p:cNvPr>
                  <p:cNvSpPr/>
                  <p:nvPr/>
                </p:nvSpPr>
                <p:spPr>
                  <a:xfrm>
                    <a:off x="2397053" y="3464161"/>
                    <a:ext cx="443775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𝜃</m:t>
                          </m:r>
                        </m:oMath>
                      </m:oMathPara>
                    </a14:m>
                    <a:endParaRPr kumimoji="1" lang="en-US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56" name="Rectangle 55">
                    <a:extLst>
                      <a:ext uri="{FF2B5EF4-FFF2-40B4-BE49-F238E27FC236}">
                        <a16:creationId xmlns:a16="http://schemas.microsoft.com/office/drawing/2014/main" id="{C191318B-3073-634D-8DE8-08E691E256B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397053" y="3464161"/>
                    <a:ext cx="443775" cy="461665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7" name="Rectangle 56">
                    <a:extLst>
                      <a:ext uri="{FF2B5EF4-FFF2-40B4-BE49-F238E27FC236}">
                        <a16:creationId xmlns:a16="http://schemas.microsoft.com/office/drawing/2014/main" id="{F6478548-5929-504D-90AF-6BAE28AA2AC1}"/>
                      </a:ext>
                    </a:extLst>
                  </p:cNvPr>
                  <p:cNvSpPr/>
                  <p:nvPr/>
                </p:nvSpPr>
                <p:spPr>
                  <a:xfrm>
                    <a:off x="1608957" y="3683542"/>
                    <a:ext cx="443775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𝜃</m:t>
                          </m:r>
                        </m:oMath>
                      </m:oMathPara>
                    </a14:m>
                    <a:endParaRPr kumimoji="1" lang="en-US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57" name="Rectangle 56">
                    <a:extLst>
                      <a:ext uri="{FF2B5EF4-FFF2-40B4-BE49-F238E27FC236}">
                        <a16:creationId xmlns:a16="http://schemas.microsoft.com/office/drawing/2014/main" id="{F6478548-5929-504D-90AF-6BAE28AA2AC1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608957" y="3683542"/>
                    <a:ext cx="443775" cy="461665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58" name="Straight Arrow Connector 57">
                <a:extLst>
                  <a:ext uri="{FF2B5EF4-FFF2-40B4-BE49-F238E27FC236}">
                    <a16:creationId xmlns:a16="http://schemas.microsoft.com/office/drawing/2014/main" id="{53B0C2B9-4859-8A40-AB74-172D65727907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 flipV="1">
                <a:off x="1522346" y="3034949"/>
                <a:ext cx="432047" cy="429212"/>
              </a:xfrm>
              <a:prstGeom prst="straightConnector1">
                <a:avLst/>
              </a:prstGeom>
              <a:solidFill>
                <a:schemeClr val="accent1"/>
              </a:solidFill>
              <a:ln w="571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9" name="Rectangle 58">
                    <a:extLst>
                      <a:ext uri="{FF2B5EF4-FFF2-40B4-BE49-F238E27FC236}">
                        <a16:creationId xmlns:a16="http://schemas.microsoft.com/office/drawing/2014/main" id="{AF2E7CE4-936B-B94C-AEA7-741C92C4BA9C}"/>
                      </a:ext>
                    </a:extLst>
                  </p:cNvPr>
                  <p:cNvSpPr/>
                  <p:nvPr/>
                </p:nvSpPr>
                <p:spPr>
                  <a:xfrm>
                    <a:off x="1583483" y="4354744"/>
                    <a:ext cx="712503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𝑚𝑔</m:t>
                          </m:r>
                        </m:oMath>
                      </m:oMathPara>
                    </a14:m>
                    <a:endParaRPr kumimoji="1" lang="en-US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59" name="Rectangle 58">
                    <a:extLst>
                      <a:ext uri="{FF2B5EF4-FFF2-40B4-BE49-F238E27FC236}">
                        <a16:creationId xmlns:a16="http://schemas.microsoft.com/office/drawing/2014/main" id="{AF2E7CE4-936B-B94C-AEA7-741C92C4BA9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83483" y="4354744"/>
                    <a:ext cx="712503" cy="461665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b="-810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0" name="Rectangle 59">
                    <a:extLst>
                      <a:ext uri="{FF2B5EF4-FFF2-40B4-BE49-F238E27FC236}">
                        <a16:creationId xmlns:a16="http://schemas.microsoft.com/office/drawing/2014/main" id="{8A457B94-D4A5-BF40-8C62-CEE697FC3012}"/>
                      </a:ext>
                    </a:extLst>
                  </p:cNvPr>
                  <p:cNvSpPr/>
                  <p:nvPr/>
                </p:nvSpPr>
                <p:spPr>
                  <a:xfrm>
                    <a:off x="1003529" y="2918853"/>
                    <a:ext cx="466218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𝑅</m:t>
                          </m:r>
                        </m:oMath>
                      </m:oMathPara>
                    </a14:m>
                    <a:endParaRPr kumimoji="1" lang="en-US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60" name="Rectangle 59">
                    <a:extLst>
                      <a:ext uri="{FF2B5EF4-FFF2-40B4-BE49-F238E27FC236}">
                        <a16:creationId xmlns:a16="http://schemas.microsoft.com/office/drawing/2014/main" id="{8A457B94-D4A5-BF40-8C62-CEE697FC3012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03529" y="2918853"/>
                    <a:ext cx="466218" cy="461665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8B5935EC-B118-4398-91B1-0DEEC0028D40}"/>
                  </a:ext>
                </a:extLst>
              </p:cNvPr>
              <p:cNvSpPr/>
              <p:nvPr/>
            </p:nvSpPr>
            <p:spPr>
              <a:xfrm>
                <a:off x="3106719" y="4685579"/>
                <a:ext cx="5929778" cy="15696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dirty="0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显然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𝜃</m:t>
                    </m:r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=</m:t>
                    </m:r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𝜃</m:t>
                    </m:r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(</m:t>
                    </m:r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𝑠</m:t>
                    </m:r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)</m:t>
                    </m:r>
                  </m:oMath>
                </a14:m>
                <a:r>
                  <a:rPr lang="zh-CN" altLang="en-US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，不同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zh-CN" altLang="en-US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处夹角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zh-CN" altLang="en-US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不一样</a:t>
                </a:r>
                <a:endParaRPr lang="en-US" altLang="zh-CN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r>
                  <a:rPr lang="zh-CN" altLang="en-US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若已知任意时刻的弧长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𝑡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)</m:t>
                    </m:r>
                  </m:oMath>
                </a14:m>
                <a:r>
                  <a:rPr lang="zh-CN" altLang="en-US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，再知道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𝜃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𝑠</m:t>
                        </m:r>
                      </m:e>
                    </m:d>
                  </m:oMath>
                </a14:m>
                <a:r>
                  <a:rPr lang="zh-CN" altLang="en-US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，就可以确定质点位置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acc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𝑟</m:t>
                        </m:r>
                      </m:e>
                    </m:acc>
                    <m:d>
                      <m:dPr>
                        <m:ctrlP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𝑡</m:t>
                        </m:r>
                      </m:e>
                    </m:d>
                  </m:oMath>
                </a14:m>
                <a:endParaRPr lang="en-US" altLang="zh-CN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algn="ctr"/>
                <a:r>
                  <a:rPr lang="zh-CN" altLang="en-US" dirty="0">
                    <a:solidFill>
                      <a:srgbClr val="0432FF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平面自然系两个方程 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0432FF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→  </m:t>
                    </m:r>
                    <m:r>
                      <a:rPr lang="en-US" altLang="zh-CN" b="0" i="1" smtClean="0">
                        <a:solidFill>
                          <a:srgbClr val="0432FF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𝑠</m:t>
                    </m:r>
                    <m:d>
                      <m:dPr>
                        <m:ctrlPr>
                          <a:rPr lang="en-US" altLang="zh-CN" b="0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𝑡</m:t>
                        </m:r>
                      </m:e>
                    </m:d>
                    <m:r>
                      <a:rPr lang="en-US" altLang="zh-CN" b="0" i="1" smtClean="0">
                        <a:solidFill>
                          <a:srgbClr val="0432FF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,</m:t>
                    </m:r>
                    <m:r>
                      <a:rPr lang="en-US" altLang="zh-CN" b="0" i="1" smtClean="0">
                        <a:solidFill>
                          <a:srgbClr val="0432FF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𝜃</m:t>
                    </m:r>
                    <m:r>
                      <a:rPr lang="en-US" altLang="zh-CN" b="0" i="1" smtClean="0">
                        <a:solidFill>
                          <a:srgbClr val="0432FF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(</m:t>
                    </m:r>
                    <m:r>
                      <a:rPr lang="en-US" altLang="zh-CN" b="0" i="1" smtClean="0">
                        <a:solidFill>
                          <a:srgbClr val="0432FF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𝑠</m:t>
                    </m:r>
                    <m:r>
                      <a:rPr lang="en-US" altLang="zh-CN" b="0" i="1" smtClean="0">
                        <a:solidFill>
                          <a:srgbClr val="0432FF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)</m:t>
                    </m:r>
                  </m:oMath>
                </a14:m>
                <a:endParaRPr lang="en-US" altLang="zh-CN" dirty="0">
                  <a:solidFill>
                    <a:srgbClr val="0432FF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8B5935EC-B118-4398-91B1-0DEEC0028D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6719" y="4685579"/>
                <a:ext cx="5929778" cy="1569660"/>
              </a:xfrm>
              <a:prstGeom prst="rect">
                <a:avLst/>
              </a:prstGeom>
              <a:blipFill>
                <a:blip r:embed="rId15"/>
                <a:stretch>
                  <a:fillRect l="-1646" t="-4280" r="-514" b="-700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14FF1EA0-B215-40EF-8AE4-B797188C2C72}"/>
                  </a:ext>
                </a:extLst>
              </p:cNvPr>
              <p:cNvSpPr/>
              <p:nvPr/>
            </p:nvSpPr>
            <p:spPr>
              <a:xfrm>
                <a:off x="1619910" y="6355015"/>
                <a:ext cx="5904180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>
                  <a:spcBef>
                    <a:spcPct val="50000"/>
                  </a:spcBef>
                  <a:buNone/>
                  <a:defRPr/>
                </a:pPr>
                <a:r>
                  <a:rPr lang="zh-CN" altLang="en-US" b="1" dirty="0">
                    <a:solidFill>
                      <a:srgbClr val="FF0000"/>
                    </a:solidFill>
                    <a:ea typeface="黑体" panose="02010609060101010101" pitchFamily="49" charset="-122"/>
                  </a:rPr>
                  <a:t>关于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𝒔</m:t>
                    </m:r>
                    <m:r>
                      <a:rPr lang="en-US" altLang="zh-CN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,</m:t>
                    </m:r>
                    <m:r>
                      <a:rPr lang="en-US" altLang="zh-CN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𝜽</m:t>
                    </m:r>
                  </m:oMath>
                </a14:m>
                <a:r>
                  <a:rPr lang="zh-CN" altLang="en-US" b="1" dirty="0">
                    <a:solidFill>
                      <a:srgbClr val="FF0000"/>
                    </a:solidFill>
                    <a:ea typeface="黑体" panose="02010609060101010101" pitchFamily="49" charset="-122"/>
                  </a:rPr>
                  <a:t>的二阶常微分方程组（平面运动）</a:t>
                </a:r>
                <a:endParaRPr lang="en-US" altLang="zh-CN" b="1" dirty="0">
                  <a:solidFill>
                    <a:srgbClr val="FF0000"/>
                  </a:solidFill>
                  <a:ea typeface="黑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14FF1EA0-B215-40EF-8AE4-B797188C2C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9910" y="6355015"/>
                <a:ext cx="5904180" cy="461665"/>
              </a:xfrm>
              <a:prstGeom prst="rect">
                <a:avLst/>
              </a:prstGeom>
              <a:blipFill>
                <a:blip r:embed="rId16"/>
                <a:stretch>
                  <a:fillRect l="-1653" t="-14474" r="-620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027FB78-9B79-4276-9691-060A2CE446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0AAC41C-04D6-504B-BE1A-FBC69733C12B}" type="slidenum">
              <a:rPr lang="en-US" altLang="zh-CN" smtClean="0"/>
              <a:pPr>
                <a:defRPr/>
              </a:pPr>
              <a:t>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16659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35" grpId="0" animBg="1" autoUpdateAnimBg="0"/>
      <p:bldP spid="33" grpId="0" animBg="1" autoUpdateAnimBg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D058A67D-DFB2-4E7F-8954-E937B6BA23D2}"/>
              </a:ext>
            </a:extLst>
          </p:cNvPr>
          <p:cNvSpPr txBox="1">
            <a:spLocks/>
          </p:cNvSpPr>
          <p:nvPr/>
        </p:nvSpPr>
        <p:spPr>
          <a:xfrm>
            <a:off x="155295" y="1196752"/>
            <a:ext cx="8881201" cy="528958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imHei" panose="02010609060101010101" pitchFamily="49" charset="-122"/>
                <a:ea typeface="SimHei" panose="02010609060101010101" pitchFamily="49" charset="-122"/>
                <a:cs typeface="+mn-cs"/>
              </a:rPr>
              <a:t>直角坐标系：</a:t>
            </a:r>
            <a:endParaRPr kumimoji="1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imHei" panose="02010609060101010101" pitchFamily="49" charset="-122"/>
              <a:ea typeface="SimHei" panose="02010609060101010101" pitchFamily="49" charset="-122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imHei" panose="02010609060101010101" pitchFamily="49" charset="-122"/>
              <a:ea typeface="SimHei" panose="02010609060101010101" pitchFamily="49" charset="-122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imHei" panose="02010609060101010101" pitchFamily="49" charset="-122"/>
              <a:ea typeface="SimHei" panose="02010609060101010101" pitchFamily="49" charset="-122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imHei" panose="02010609060101010101" pitchFamily="49" charset="-122"/>
                <a:ea typeface="SimHei" panose="02010609060101010101" pitchFamily="49" charset="-122"/>
                <a:cs typeface="+mn-cs"/>
              </a:rPr>
              <a:t>平面极坐标系</a:t>
            </a:r>
            <a:endParaRPr kumimoji="1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imHei" panose="02010609060101010101" pitchFamily="49" charset="-122"/>
              <a:ea typeface="SimHei" panose="02010609060101010101" pitchFamily="49" charset="-122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imHei" panose="02010609060101010101" pitchFamily="49" charset="-122"/>
              <a:ea typeface="SimHei" panose="02010609060101010101" pitchFamily="49" charset="-122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imHei" panose="02010609060101010101" pitchFamily="49" charset="-122"/>
              <a:ea typeface="SimHei" panose="02010609060101010101" pitchFamily="49" charset="-122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imHei" panose="02010609060101010101" pitchFamily="49" charset="-122"/>
                <a:ea typeface="SimHei" panose="02010609060101010101" pitchFamily="49" charset="-122"/>
                <a:cs typeface="+mn-cs"/>
              </a:rPr>
              <a:t>自然坐标系</a:t>
            </a:r>
            <a:endParaRPr kumimoji="1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imHei" panose="02010609060101010101" pitchFamily="49" charset="-122"/>
              <a:ea typeface="SimHei" panose="02010609060101010101" pitchFamily="49" charset="-122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imHei" panose="02010609060101010101" pitchFamily="49" charset="-122"/>
              <a:ea typeface="SimHei" panose="02010609060101010101" pitchFamily="49" charset="-122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imHei" panose="02010609060101010101" pitchFamily="49" charset="-122"/>
              <a:ea typeface="SimHei" panose="02010609060101010101" pitchFamily="49" charset="-122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imHei" panose="02010609060101010101" pitchFamily="49" charset="-122"/>
              <a:ea typeface="SimHei" panose="02010609060101010101" pitchFamily="49" charset="-122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imHei" panose="02010609060101010101" pitchFamily="49" charset="-122"/>
              <a:ea typeface="SimHei" panose="02010609060101010101" pitchFamily="49" charset="-122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imHei" panose="02010609060101010101" pitchFamily="49" charset="-122"/>
              <a:ea typeface="SimHei" panose="02010609060101010101" pitchFamily="49" charset="-122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imHei" panose="02010609060101010101" pitchFamily="49" charset="-122"/>
              <a:ea typeface="SimHei" panose="02010609060101010101" pitchFamily="49" charset="-122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imHei" panose="02010609060101010101" pitchFamily="49" charset="-122"/>
              <a:ea typeface="SimHei" panose="02010609060101010101" pitchFamily="49" charset="-122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imHei" panose="02010609060101010101" pitchFamily="49" charset="-122"/>
              <a:ea typeface="SimHei" panose="02010609060101010101" pitchFamily="49" charset="-122"/>
              <a:cs typeface="+mn-cs"/>
            </a:endParaRPr>
          </a:p>
        </p:txBody>
      </p:sp>
      <p:sp>
        <p:nvSpPr>
          <p:cNvPr id="3" name="Text Box 5">
            <a:extLst>
              <a:ext uri="{FF2B5EF4-FFF2-40B4-BE49-F238E27FC236}">
                <a16:creationId xmlns:a16="http://schemas.microsoft.com/office/drawing/2014/main" id="{487CE7F1-5C9C-41EC-BF8F-6650C9AFF9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358775"/>
            <a:ext cx="3775393" cy="523220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质点运动微分方程</a:t>
            </a:r>
            <a:r>
              <a:rPr lang="zh-CN" altLang="en-US" sz="2800" dirty="0">
                <a:solidFill>
                  <a:srgbClr val="0432FF"/>
                </a:solidFill>
                <a:ea typeface="黑体" panose="02010609060101010101" pitchFamily="49" charset="-122"/>
              </a:rPr>
              <a:t>小结</a:t>
            </a:r>
            <a:endParaRPr kumimoji="1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0432FF"/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pitchFamily="49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4">
                <a:extLst>
                  <a:ext uri="{FF2B5EF4-FFF2-40B4-BE49-F238E27FC236}">
                    <a16:creationId xmlns:a16="http://schemas.microsoft.com/office/drawing/2014/main" id="{8154CB2B-24CE-4EFB-A7AF-649F03BF3AE3}"/>
                  </a:ext>
                </a:extLst>
              </p:cNvPr>
              <p:cNvSpPr/>
              <p:nvPr/>
            </p:nvSpPr>
            <p:spPr>
              <a:xfrm>
                <a:off x="4641539" y="358775"/>
                <a:ext cx="3831818" cy="53995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𝑚</m:t>
                    </m:r>
                    <m:acc>
                      <m:accPr>
                        <m:chr m:val="̈"/>
                        <m:ctrlPr>
                          <a:rPr kumimoji="1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accPr>
                      <m:e>
                        <m:acc>
                          <m:accPr>
                            <m:chr m:val="⃗"/>
                            <m:ctrlPr>
                              <a:rPr kumimoji="1" lang="en-US" altLang="zh-CN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</m:ctrlPr>
                          </m:accPr>
                          <m:e>
                            <m:r>
                              <a:rPr kumimoji="1" lang="en-US" altLang="zh-CN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  <m:t>𝑟</m:t>
                            </m:r>
                          </m:e>
                        </m:acc>
                      </m:e>
                    </m:acc>
                    <m:r>
                      <a:rPr kumimoji="1" lang="en-US" altLang="zh-CN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=</m:t>
                    </m:r>
                    <m:acc>
                      <m:accPr>
                        <m:chr m:val="⃗"/>
                        <m:ctrlPr>
                          <a:rPr kumimoji="1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accPr>
                      <m:e>
                        <m:r>
                          <a:rPr kumimoji="1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𝐹</m:t>
                        </m:r>
                      </m:e>
                    </m:acc>
                    <m:d>
                      <m:dPr>
                        <m:ctrlP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kumimoji="1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</m:ctrlPr>
                          </m:accPr>
                          <m:e>
                            <m:r>
                              <a:rPr kumimoji="1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  <m:t>𝑟</m:t>
                            </m:r>
                          </m:e>
                        </m:acc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,</m:t>
                        </m:r>
                        <m:acc>
                          <m:accPr>
                            <m:chr m:val="̇"/>
                            <m:ctrlPr>
                              <a:rPr kumimoji="1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</m:ctrlPr>
                          </m:accPr>
                          <m:e>
                            <m:acc>
                              <m:accPr>
                                <m:chr m:val="⃗"/>
                                <m:ctrlPr>
                                  <a:rPr kumimoji="1" lang="en-US" altLang="zh-CN" sz="2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+mn-cs"/>
                                  </a:rPr>
                                </m:ctrlPr>
                              </m:accPr>
                              <m:e>
                                <m:r>
                                  <a:rPr kumimoji="1" lang="en-US" altLang="zh-CN" sz="2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+mn-cs"/>
                                  </a:rPr>
                                  <m:t>𝑟</m:t>
                                </m:r>
                              </m:e>
                            </m:acc>
                          </m:e>
                        </m:acc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,</m:t>
                        </m:r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𝑡</m:t>
                        </m:r>
                      </m:e>
                    </m:d>
                  </m:oMath>
                </a14:m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rPr>
                  <a:t> 的分量形式</a:t>
                </a:r>
                <a:endParaRPr kumimoji="1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endParaRPr>
              </a:p>
            </p:txBody>
          </p:sp>
        </mc:Choice>
        <mc:Fallback xmlns="">
          <p:sp>
            <p:nvSpPr>
              <p:cNvPr id="4" name="Rectangle 4">
                <a:extLst>
                  <a:ext uri="{FF2B5EF4-FFF2-40B4-BE49-F238E27FC236}">
                    <a16:creationId xmlns:a16="http://schemas.microsoft.com/office/drawing/2014/main" id="{8154CB2B-24CE-4EFB-A7AF-649F03BF3A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1539" y="358775"/>
                <a:ext cx="3831818" cy="539956"/>
              </a:xfrm>
              <a:prstGeom prst="rect">
                <a:avLst/>
              </a:prstGeom>
              <a:blipFill>
                <a:blip r:embed="rId2"/>
                <a:stretch>
                  <a:fillRect t="-3409" r="-1590" b="-1704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5">
            <a:extLst>
              <a:ext uri="{FF2B5EF4-FFF2-40B4-BE49-F238E27FC236}">
                <a16:creationId xmlns:a16="http://schemas.microsoft.com/office/drawing/2014/main" id="{3E75B7F8-E461-460C-8390-1C70C9F90F38}"/>
              </a:ext>
            </a:extLst>
          </p:cNvPr>
          <p:cNvGrpSpPr/>
          <p:nvPr/>
        </p:nvGrpSpPr>
        <p:grpSpPr>
          <a:xfrm>
            <a:off x="2496157" y="3121347"/>
            <a:ext cx="1800676" cy="1200329"/>
            <a:chOff x="1026145" y="814339"/>
            <a:chExt cx="1800676" cy="120032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Rectangle 6">
                  <a:extLst>
                    <a:ext uri="{FF2B5EF4-FFF2-40B4-BE49-F238E27FC236}">
                      <a16:creationId xmlns:a16="http://schemas.microsoft.com/office/drawing/2014/main" id="{9919749B-76B8-4F97-A37B-E6858AD6C82A}"/>
                    </a:ext>
                  </a:extLst>
                </p:cNvPr>
                <p:cNvSpPr/>
                <p:nvPr/>
              </p:nvSpPr>
              <p:spPr>
                <a:xfrm>
                  <a:off x="1232472" y="814339"/>
                  <a:ext cx="1594349" cy="1200329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5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𝑚</m:t>
                        </m:r>
                        <m:sSub>
                          <m:sSubPr>
                            <m:ctrlPr>
                              <a:rPr kumimoji="1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1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  <m:t>𝑎</m:t>
                            </m:r>
                          </m:e>
                          <m:sub>
                            <m:r>
                              <a:rPr kumimoji="1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  <m:t>𝑟</m:t>
                            </m:r>
                          </m:sub>
                        </m:sSub>
                        <m:r>
                          <a:rPr kumimoji="1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=</m:t>
                        </m:r>
                        <m:sSub>
                          <m:sSubPr>
                            <m:ctrlPr>
                              <a:rPr kumimoji="1" lang="en-US" altLang="zh-CN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1" lang="en-US" altLang="zh-CN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  <m:t>𝐹</m:t>
                            </m:r>
                          </m:e>
                          <m:sub>
                            <m:r>
                              <a:rPr kumimoji="1" lang="en-US" altLang="zh-CN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  <m:t>𝑟</m:t>
                            </m:r>
                          </m:sub>
                        </m:sSub>
                      </m:oMath>
                    </m:oMathPara>
                  </a14:m>
                  <a:endParaRPr kumimoji="1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endParaRPr>
                </a:p>
                <a:p>
                  <a:pPr marL="0" marR="0" lvl="0" indent="0" algn="ctr" defTabSz="914400" rtl="0" eaLnBrk="0" fontAlgn="base" latinLnBrk="0" hangingPunct="0">
                    <a:lnSpc>
                      <a:spcPct val="15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𝑚</m:t>
                        </m:r>
                        <m:sSub>
                          <m:sSubPr>
                            <m:ctrlPr>
                              <a:rPr kumimoji="1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1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  <m:t>𝑎</m:t>
                            </m:r>
                          </m:e>
                          <m:sub>
                            <m:r>
                              <a:rPr kumimoji="1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  <m:t>𝜃</m:t>
                            </m:r>
                          </m:sub>
                        </m:sSub>
                        <m:r>
                          <a:rPr kumimoji="1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=</m:t>
                        </m:r>
                        <m:sSub>
                          <m:sSubPr>
                            <m:ctrlPr>
                              <a:rPr kumimoji="1" lang="en-US" altLang="zh-CN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1" lang="en-US" altLang="zh-CN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  <m:t>𝐹</m:t>
                            </m:r>
                          </m:e>
                          <m:sub>
                            <m:r>
                              <a:rPr kumimoji="1" lang="en-US" altLang="zh-CN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  <m:t>𝜃</m:t>
                            </m:r>
                          </m:sub>
                        </m:sSub>
                      </m:oMath>
                    </m:oMathPara>
                  </a14:m>
                  <a:endParaRPr kumimoji="1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51" name="Rectangle 50">
                  <a:extLst>
                    <a:ext uri="{FF2B5EF4-FFF2-40B4-BE49-F238E27FC236}">
                      <a16:creationId xmlns:a16="http://schemas.microsoft.com/office/drawing/2014/main" id="{A6ED7935-6DE2-604C-A299-5E88C8CC8D5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2472" y="814339"/>
                  <a:ext cx="1594349" cy="1200329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Left Brace 7">
              <a:extLst>
                <a:ext uri="{FF2B5EF4-FFF2-40B4-BE49-F238E27FC236}">
                  <a16:creationId xmlns:a16="http://schemas.microsoft.com/office/drawing/2014/main" id="{9EB43F83-DE11-4B43-9BCC-1A9790FAACBC}"/>
                </a:ext>
              </a:extLst>
            </p:cNvPr>
            <p:cNvSpPr/>
            <p:nvPr/>
          </p:nvSpPr>
          <p:spPr bwMode="auto">
            <a:xfrm>
              <a:off x="1026145" y="1069392"/>
              <a:ext cx="206112" cy="792088"/>
            </a:xfrm>
            <a:prstGeom prst="leftBrace">
              <a:avLst>
                <a:gd name="adj1" fmla="val 64047"/>
                <a:gd name="adj2" fmla="val 50000"/>
              </a:avLst>
            </a:pr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43F05F99-FF63-4738-9D67-E27F551AD38B}"/>
              </a:ext>
            </a:extLst>
          </p:cNvPr>
          <p:cNvGrpSpPr/>
          <p:nvPr/>
        </p:nvGrpSpPr>
        <p:grpSpPr>
          <a:xfrm>
            <a:off x="5580112" y="3013243"/>
            <a:ext cx="3086085" cy="1284582"/>
            <a:chOff x="4517787" y="903654"/>
            <a:chExt cx="3086085" cy="1284582"/>
          </a:xfrm>
        </p:grpSpPr>
        <p:sp>
          <p:nvSpPr>
            <p:cNvPr id="9" name="Left Brace 9">
              <a:extLst>
                <a:ext uri="{FF2B5EF4-FFF2-40B4-BE49-F238E27FC236}">
                  <a16:creationId xmlns:a16="http://schemas.microsoft.com/office/drawing/2014/main" id="{3D8AD6BC-F3FA-412B-8625-33D98E129EBF}"/>
                </a:ext>
              </a:extLst>
            </p:cNvPr>
            <p:cNvSpPr/>
            <p:nvPr/>
          </p:nvSpPr>
          <p:spPr bwMode="auto">
            <a:xfrm>
              <a:off x="4517787" y="1234033"/>
              <a:ext cx="226230" cy="792088"/>
            </a:xfrm>
            <a:prstGeom prst="leftBrace">
              <a:avLst>
                <a:gd name="adj1" fmla="val 64047"/>
                <a:gd name="adj2" fmla="val 50987"/>
              </a:avLst>
            </a:pr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 10">
                  <a:extLst>
                    <a:ext uri="{FF2B5EF4-FFF2-40B4-BE49-F238E27FC236}">
                      <a16:creationId xmlns:a16="http://schemas.microsoft.com/office/drawing/2014/main" id="{40A578CB-163E-416C-A6FE-53FFA8B27C9F}"/>
                    </a:ext>
                  </a:extLst>
                </p:cNvPr>
                <p:cNvSpPr/>
                <p:nvPr/>
              </p:nvSpPr>
              <p:spPr>
                <a:xfrm>
                  <a:off x="4839251" y="903654"/>
                  <a:ext cx="2764621" cy="128458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5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zh-CN" altLang="en-US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FF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黑体" panose="02010609060101010101" pitchFamily="49" charset="-122"/>
                      <a:cs typeface="+mn-cs"/>
                    </a:rPr>
                    <a:t> </a:t>
                  </a:r>
                  <a14:m>
                    <m:oMath xmlns:m="http://schemas.openxmlformats.org/officeDocument/2006/math">
                      <m:r>
                        <a:rPr kumimoji="1" lang="en-US" altLang="zh-CN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𝑚</m:t>
                      </m:r>
                      <m:d>
                        <m:dPr>
                          <m:ctrlPr>
                            <a:rPr kumimoji="1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dPr>
                        <m:e>
                          <m:acc>
                            <m:accPr>
                              <m:chr m:val="̈"/>
                              <m:ctrlPr>
                                <a:rPr kumimoji="1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𝑟</m:t>
                              </m:r>
                            </m:e>
                          </m:acc>
                          <m:r>
                            <a:rPr kumimoji="1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−</m:t>
                          </m:r>
                          <m:r>
                            <a:rPr kumimoji="1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𝑟</m:t>
                          </m:r>
                          <m:sSup>
                            <m:sSupPr>
                              <m:ctrlPr>
                                <a:rPr kumimoji="1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̇"/>
                                  <m:ctrlPr>
                                    <a:rPr kumimoji="1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FF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</m:ctrlPr>
                                </m:accPr>
                                <m:e>
                                  <m:r>
                                    <a:rPr kumimoji="1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FF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  <m:t>𝜃</m:t>
                                  </m:r>
                                </m:e>
                              </m:acc>
                            </m:e>
                            <m:sup>
                              <m:r>
                                <a:rPr kumimoji="1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kumimoji="1" lang="en-US" altLang="zh-CN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sSubPr>
                        <m:e>
                          <m:r>
                            <a:rPr kumimoji="1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𝐹</m:t>
                          </m:r>
                        </m:e>
                        <m:sub>
                          <m:r>
                            <a:rPr kumimoji="1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𝑟</m:t>
                          </m:r>
                        </m:sub>
                      </m:sSub>
                    </m:oMath>
                  </a14:m>
                  <a:r>
                    <a:rPr kumimoji="1" lang="zh-CN" altLang="en-US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FF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黑体" panose="02010609060101010101" pitchFamily="49" charset="-122"/>
                      <a:cs typeface="+mn-cs"/>
                    </a:rPr>
                    <a:t> </a:t>
                  </a:r>
                  <a14:m>
                    <m:oMath xmlns:m="http://schemas.openxmlformats.org/officeDocument/2006/math">
                      <m:r>
                        <a:rPr kumimoji="1" lang="en-US" altLang="zh-CN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𝑚</m:t>
                      </m:r>
                      <m:d>
                        <m:dPr>
                          <m:ctrlPr>
                            <a:rPr kumimoji="1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dPr>
                        <m:e>
                          <m:r>
                            <a:rPr kumimoji="1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2</m:t>
                          </m:r>
                          <m:acc>
                            <m:accPr>
                              <m:chr m:val="̇"/>
                              <m:ctrlPr>
                                <a:rPr kumimoji="1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𝑟</m:t>
                              </m:r>
                            </m:e>
                          </m:acc>
                          <m:acc>
                            <m:accPr>
                              <m:chr m:val="̇"/>
                              <m:ctrlPr>
                                <a:rPr kumimoji="1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𝜃</m:t>
                              </m:r>
                            </m:e>
                          </m:acc>
                          <m:r>
                            <a:rPr kumimoji="1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+</m:t>
                          </m:r>
                          <m:r>
                            <a:rPr kumimoji="1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𝑟</m:t>
                          </m:r>
                          <m:acc>
                            <m:accPr>
                              <m:chr m:val="̈"/>
                              <m:ctrlPr>
                                <a:rPr kumimoji="1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𝜃</m:t>
                              </m:r>
                            </m:e>
                          </m:acc>
                        </m:e>
                      </m:d>
                      <m:r>
                        <a:rPr kumimoji="1" lang="en-US" altLang="zh-CN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sSubPr>
                        <m:e>
                          <m:r>
                            <a:rPr kumimoji="1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𝐹</m:t>
                          </m:r>
                        </m:e>
                        <m:sub>
                          <m:r>
                            <a:rPr kumimoji="1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𝜃</m:t>
                          </m:r>
                        </m:sub>
                      </m:sSub>
                    </m:oMath>
                  </a14:m>
                  <a:endParaRPr kumimoji="1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52" name="Rectangle 51">
                  <a:extLst>
                    <a:ext uri="{FF2B5EF4-FFF2-40B4-BE49-F238E27FC236}">
                      <a16:creationId xmlns:a16="http://schemas.microsoft.com/office/drawing/2014/main" id="{796DBEE5-1B23-2447-B05D-2A06B86F706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39251" y="903654"/>
                  <a:ext cx="2764621" cy="1284582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1" name="Right Arrow 11">
            <a:extLst>
              <a:ext uri="{FF2B5EF4-FFF2-40B4-BE49-F238E27FC236}">
                <a16:creationId xmlns:a16="http://schemas.microsoft.com/office/drawing/2014/main" id="{4D488511-52F0-4E88-B2ED-BD2B3A47385D}"/>
              </a:ext>
            </a:extLst>
          </p:cNvPr>
          <p:cNvSpPr/>
          <p:nvPr/>
        </p:nvSpPr>
        <p:spPr bwMode="auto">
          <a:xfrm>
            <a:off x="4472193" y="3464915"/>
            <a:ext cx="470910" cy="549502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12" name="Group 12">
            <a:extLst>
              <a:ext uri="{FF2B5EF4-FFF2-40B4-BE49-F238E27FC236}">
                <a16:creationId xmlns:a16="http://schemas.microsoft.com/office/drawing/2014/main" id="{4AD62005-BF56-4873-9FF2-06B884409272}"/>
              </a:ext>
            </a:extLst>
          </p:cNvPr>
          <p:cNvGrpSpPr/>
          <p:nvPr/>
        </p:nvGrpSpPr>
        <p:grpSpPr>
          <a:xfrm>
            <a:off x="2492630" y="4580007"/>
            <a:ext cx="1800461" cy="1754326"/>
            <a:chOff x="1026360" y="814339"/>
            <a:chExt cx="1800461" cy="175432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Rectangle 13">
                  <a:extLst>
                    <a:ext uri="{FF2B5EF4-FFF2-40B4-BE49-F238E27FC236}">
                      <a16:creationId xmlns:a16="http://schemas.microsoft.com/office/drawing/2014/main" id="{D3EA35B5-C838-4184-8869-1B4F5029B735}"/>
                    </a:ext>
                  </a:extLst>
                </p:cNvPr>
                <p:cNvSpPr/>
                <p:nvPr/>
              </p:nvSpPr>
              <p:spPr>
                <a:xfrm>
                  <a:off x="1232472" y="814339"/>
                  <a:ext cx="1594349" cy="1754326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5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𝑚</m:t>
                        </m:r>
                        <m:sSub>
                          <m:sSubPr>
                            <m:ctrlPr>
                              <a:rPr kumimoji="1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1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  <m:t>𝑎</m:t>
                            </m:r>
                          </m:e>
                          <m:sub>
                            <m:r>
                              <a:rPr kumimoji="1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  <m:t>𝜏</m:t>
                            </m:r>
                          </m:sub>
                        </m:sSub>
                        <m:r>
                          <a:rPr kumimoji="1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=</m:t>
                        </m:r>
                        <m:sSub>
                          <m:sSubPr>
                            <m:ctrlPr>
                              <a:rPr kumimoji="1" lang="en-US" altLang="zh-CN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1" lang="en-US" altLang="zh-CN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  <m:t>𝐹</m:t>
                            </m:r>
                          </m:e>
                          <m:sub>
                            <m:r>
                              <a:rPr kumimoji="1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  <m:t>𝜏</m:t>
                            </m:r>
                          </m:sub>
                        </m:sSub>
                      </m:oMath>
                    </m:oMathPara>
                  </a14:m>
                  <a:endParaRPr kumimoji="1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endParaRPr>
                </a:p>
                <a:p>
                  <a:pPr marL="0" marR="0" lvl="0" indent="0" algn="ctr" defTabSz="914400" rtl="0" eaLnBrk="0" fontAlgn="base" latinLnBrk="0" hangingPunct="0">
                    <a:lnSpc>
                      <a:spcPct val="15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𝑚</m:t>
                        </m:r>
                        <m:sSub>
                          <m:sSubPr>
                            <m:ctrlPr>
                              <a:rPr kumimoji="1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1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  <m:t>𝑎</m:t>
                            </m:r>
                          </m:e>
                          <m:sub>
                            <m:r>
                              <a:rPr kumimoji="1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  <m:t>𝑛</m:t>
                            </m:r>
                          </m:sub>
                        </m:sSub>
                        <m:r>
                          <a:rPr kumimoji="1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=</m:t>
                        </m:r>
                        <m:sSub>
                          <m:sSubPr>
                            <m:ctrlPr>
                              <a:rPr kumimoji="1" lang="en-US" altLang="zh-CN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1" lang="en-US" altLang="zh-CN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  <m:t>𝐹</m:t>
                            </m:r>
                          </m:e>
                          <m:sub>
                            <m:r>
                              <a:rPr kumimoji="1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kumimoji="1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endParaRPr>
                </a:p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en-US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432FF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     </a:t>
                  </a:r>
                  <a14:m>
                    <m:oMath xmlns:m="http://schemas.openxmlformats.org/officeDocument/2006/math">
                      <m:r>
                        <a:rPr kumimoji="1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432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宋体" panose="02010600030101010101" pitchFamily="2" charset="-122"/>
                          <a:cs typeface="+mn-cs"/>
                        </a:rPr>
                        <m:t>0=</m:t>
                      </m:r>
                      <m:sSub>
                        <m:sSubPr>
                          <m:ctrlPr>
                            <a:rPr kumimoji="1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432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+mn-cs"/>
                            </a:rPr>
                          </m:ctrlPr>
                        </m:sSubPr>
                        <m:e>
                          <m:r>
                            <a:rPr kumimoji="1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432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+mn-cs"/>
                            </a:rPr>
                            <m:t>𝐹</m:t>
                          </m:r>
                        </m:e>
                        <m:sub>
                          <m:r>
                            <a:rPr kumimoji="1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432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+mn-cs"/>
                            </a:rPr>
                            <m:t>𝑏</m:t>
                          </m:r>
                        </m:sub>
                      </m:sSub>
                    </m:oMath>
                  </a14:m>
                  <a:endParaRPr kumimoji="1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432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3" name="Rectangle 13">
                  <a:extLst>
                    <a:ext uri="{FF2B5EF4-FFF2-40B4-BE49-F238E27FC236}">
                      <a16:creationId xmlns:a16="http://schemas.microsoft.com/office/drawing/2014/main" id="{D3EA35B5-C838-4184-8869-1B4F5029B73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2472" y="814339"/>
                  <a:ext cx="1594349" cy="1754326"/>
                </a:xfrm>
                <a:prstGeom prst="rect">
                  <a:avLst/>
                </a:prstGeom>
                <a:blipFill>
                  <a:blip r:embed="rId14"/>
                  <a:stretch>
                    <a:fillRect b="-34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Left Brace 14">
              <a:extLst>
                <a:ext uri="{FF2B5EF4-FFF2-40B4-BE49-F238E27FC236}">
                  <a16:creationId xmlns:a16="http://schemas.microsoft.com/office/drawing/2014/main" id="{0F802166-8F15-45AD-BE54-5E7D25AD55DB}"/>
                </a:ext>
              </a:extLst>
            </p:cNvPr>
            <p:cNvSpPr/>
            <p:nvPr/>
          </p:nvSpPr>
          <p:spPr bwMode="auto">
            <a:xfrm>
              <a:off x="1026360" y="1100543"/>
              <a:ext cx="206112" cy="1342326"/>
            </a:xfrm>
            <a:prstGeom prst="leftBrace">
              <a:avLst>
                <a:gd name="adj1" fmla="val 64047"/>
                <a:gd name="adj2" fmla="val 50000"/>
              </a:avLst>
            </a:pr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15" name="Right Arrow 18">
            <a:extLst>
              <a:ext uri="{FF2B5EF4-FFF2-40B4-BE49-F238E27FC236}">
                <a16:creationId xmlns:a16="http://schemas.microsoft.com/office/drawing/2014/main" id="{105DFE2C-FA33-423A-B17A-D49EC056EBB6}"/>
              </a:ext>
            </a:extLst>
          </p:cNvPr>
          <p:cNvSpPr/>
          <p:nvPr/>
        </p:nvSpPr>
        <p:spPr bwMode="auto">
          <a:xfrm>
            <a:off x="4493668" y="4977805"/>
            <a:ext cx="470910" cy="549502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17" name="Group 15">
            <a:extLst>
              <a:ext uri="{FF2B5EF4-FFF2-40B4-BE49-F238E27FC236}">
                <a16:creationId xmlns:a16="http://schemas.microsoft.com/office/drawing/2014/main" id="{4901B225-4EF4-4BE4-971B-F0E178027FF6}"/>
              </a:ext>
            </a:extLst>
          </p:cNvPr>
          <p:cNvGrpSpPr/>
          <p:nvPr/>
        </p:nvGrpSpPr>
        <p:grpSpPr>
          <a:xfrm>
            <a:off x="5640773" y="4434901"/>
            <a:ext cx="1794336" cy="1947200"/>
            <a:chOff x="4576502" y="1050772"/>
            <a:chExt cx="1794336" cy="1947200"/>
          </a:xfrm>
        </p:grpSpPr>
        <p:sp>
          <p:nvSpPr>
            <p:cNvPr id="19" name="Left Brace 16">
              <a:extLst>
                <a:ext uri="{FF2B5EF4-FFF2-40B4-BE49-F238E27FC236}">
                  <a16:creationId xmlns:a16="http://schemas.microsoft.com/office/drawing/2014/main" id="{94F09449-DEB2-4531-BB36-0B96CDE74420}"/>
                </a:ext>
              </a:extLst>
            </p:cNvPr>
            <p:cNvSpPr/>
            <p:nvPr/>
          </p:nvSpPr>
          <p:spPr bwMode="auto">
            <a:xfrm>
              <a:off x="4576502" y="1222579"/>
              <a:ext cx="226230" cy="1703522"/>
            </a:xfrm>
            <a:prstGeom prst="leftBrace">
              <a:avLst>
                <a:gd name="adj1" fmla="val 109608"/>
                <a:gd name="adj2" fmla="val 50000"/>
              </a:avLst>
            </a:pr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Rectangle 17">
                  <a:extLst>
                    <a:ext uri="{FF2B5EF4-FFF2-40B4-BE49-F238E27FC236}">
                      <a16:creationId xmlns:a16="http://schemas.microsoft.com/office/drawing/2014/main" id="{9F6B4C3A-BB04-4327-9A6E-16A31E49689D}"/>
                    </a:ext>
                  </a:extLst>
                </p:cNvPr>
                <p:cNvSpPr/>
                <p:nvPr/>
              </p:nvSpPr>
              <p:spPr>
                <a:xfrm>
                  <a:off x="4706156" y="1050772"/>
                  <a:ext cx="1664682" cy="194720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zh-CN" altLang="en-US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FF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黑体" panose="02010609060101010101" pitchFamily="49" charset="-122"/>
                      <a:cs typeface="+mn-cs"/>
                    </a:rPr>
                    <a:t>  </a:t>
                  </a:r>
                  <a14:m>
                    <m:oMath xmlns:m="http://schemas.openxmlformats.org/officeDocument/2006/math">
                      <m:r>
                        <a:rPr kumimoji="1" lang="en-US" altLang="zh-CN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𝑚</m:t>
                      </m:r>
                      <m:acc>
                        <m:accPr>
                          <m:chr m:val="̇"/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accPr>
                        <m:e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𝑣</m:t>
                          </m:r>
                        </m:e>
                      </m:acc>
                      <m:r>
                        <a:rPr kumimoji="1" lang="en-US" altLang="zh-CN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sSubPr>
                        <m:e>
                          <m:r>
                            <a:rPr kumimoji="1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𝐹</m:t>
                          </m:r>
                        </m:e>
                        <m:sub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𝜏</m:t>
                          </m:r>
                        </m:sub>
                      </m:sSub>
                    </m:oMath>
                  </a14:m>
                  <a:endParaRPr kumimoji="1" lang="en-US" altLang="zh-CN" sz="24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黑体" panose="02010609060101010101" pitchFamily="49" charset="-122"/>
                    <a:cs typeface="+mn-cs"/>
                  </a:endParaRPr>
                </a:p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en-US" altLang="zh-CN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FF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黑体" panose="02010609060101010101" pitchFamily="49" charset="-122"/>
                      <a:cs typeface="+mn-cs"/>
                    </a:rPr>
                    <a:t> 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fPr>
                        <m:num>
                          <m:r>
                            <a:rPr kumimoji="1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𝑚</m:t>
                          </m:r>
                          <m:sSup>
                            <m:sSupPr>
                              <m:ctrlP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𝑣</m:t>
                              </m:r>
                            </m:e>
                            <m:sup>
                              <m: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𝜌</m:t>
                          </m:r>
                        </m:den>
                      </m:f>
                      <m:r>
                        <a:rPr kumimoji="1" lang="en-US" altLang="zh-CN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sSubPr>
                        <m:e>
                          <m:r>
                            <a:rPr kumimoji="1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𝐹</m:t>
                          </m:r>
                        </m:e>
                        <m:sub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𝑛</m:t>
                          </m:r>
                        </m:sub>
                      </m:sSub>
                    </m:oMath>
                  </a14:m>
                  <a:endParaRPr kumimoji="1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endParaRPr>
                </a:p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en-US" altLang="zh-CN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FF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黑体" panose="02010609060101010101" pitchFamily="49" charset="-122"/>
                      <a:cs typeface="+mn-cs"/>
                    </a:rPr>
                    <a:t>      </a:t>
                  </a:r>
                  <a14:m>
                    <m:oMath xmlns:m="http://schemas.openxmlformats.org/officeDocument/2006/math"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0=</m:t>
                      </m:r>
                      <m:sSub>
                        <m:sSubPr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sSubPr>
                        <m:e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𝐹</m:t>
                          </m:r>
                        </m:e>
                        <m:sub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𝑏</m:t>
                          </m:r>
                        </m:sub>
                      </m:sSub>
                    </m:oMath>
                  </a14:m>
                  <a:endParaRPr kumimoji="1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0" name="Rectangle 17">
                  <a:extLst>
                    <a:ext uri="{FF2B5EF4-FFF2-40B4-BE49-F238E27FC236}">
                      <a16:creationId xmlns:a16="http://schemas.microsoft.com/office/drawing/2014/main" id="{9F6B4C3A-BB04-4327-9A6E-16A31E49689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06156" y="1050772"/>
                  <a:ext cx="1664682" cy="1947200"/>
                </a:xfrm>
                <a:prstGeom prst="rect">
                  <a:avLst/>
                </a:prstGeom>
                <a:blipFill>
                  <a:blip r:embed="rId15"/>
                  <a:stretch>
                    <a:fillRect b="-31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E8DE4273-A839-4A0B-9B91-6E1883775668}"/>
              </a:ext>
            </a:extLst>
          </p:cNvPr>
          <p:cNvGrpSpPr/>
          <p:nvPr/>
        </p:nvGrpSpPr>
        <p:grpSpPr>
          <a:xfrm>
            <a:off x="2492630" y="1090258"/>
            <a:ext cx="1505883" cy="1798121"/>
            <a:chOff x="3270394" y="1195695"/>
            <a:chExt cx="1505883" cy="179812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矩形 20">
                  <a:extLst>
                    <a:ext uri="{FF2B5EF4-FFF2-40B4-BE49-F238E27FC236}">
                      <a16:creationId xmlns:a16="http://schemas.microsoft.com/office/drawing/2014/main" id="{E046B16B-ED10-402E-94C7-5A0DD28995CF}"/>
                    </a:ext>
                  </a:extLst>
                </p:cNvPr>
                <p:cNvSpPr/>
                <p:nvPr/>
              </p:nvSpPr>
              <p:spPr>
                <a:xfrm>
                  <a:off x="3386025" y="1195695"/>
                  <a:ext cx="1390252" cy="179812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5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432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𝑚</m:t>
                        </m:r>
                        <m:acc>
                          <m:accPr>
                            <m:chr m:val="̈"/>
                            <m:ctrlPr>
                              <a:rPr kumimoji="1" lang="en-US" altLang="zh-CN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432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accPr>
                          <m:e>
                            <m:r>
                              <a:rPr kumimoji="1" lang="en-US" altLang="zh-CN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432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𝑥</m:t>
                            </m:r>
                          </m:e>
                        </m:acc>
                        <m:r>
                          <a:rPr kumimoji="1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432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=</m:t>
                        </m:r>
                        <m:sSub>
                          <m:sSubPr>
                            <m:ctrlPr>
                              <a:rPr kumimoji="1" lang="en-US" altLang="zh-CN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432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1" lang="en-US" altLang="zh-CN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432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𝐹</m:t>
                            </m:r>
                          </m:e>
                          <m:sub>
                            <m:r>
                              <a:rPr kumimoji="1" lang="en-US" altLang="zh-CN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432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𝑥</m:t>
                            </m:r>
                          </m:sub>
                        </m:sSub>
                      </m:oMath>
                    </m:oMathPara>
                  </a14:m>
                  <a:endParaRPr kumimoji="1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432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lvl="0" indent="0" algn="l" defTabSz="914400" rtl="0" eaLnBrk="0" fontAlgn="base" latinLnBrk="0" hangingPunct="0">
                    <a:lnSpc>
                      <a:spcPct val="15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432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𝑚</m:t>
                        </m:r>
                        <m:acc>
                          <m:accPr>
                            <m:chr m:val="̈"/>
                            <m:ctrlPr>
                              <a:rPr kumimoji="1" lang="en-US" altLang="zh-CN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432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accPr>
                          <m:e>
                            <m:r>
                              <a:rPr kumimoji="1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432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𝑦</m:t>
                            </m:r>
                          </m:e>
                        </m:acc>
                        <m:r>
                          <a:rPr kumimoji="1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432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=</m:t>
                        </m:r>
                        <m:sSub>
                          <m:sSubPr>
                            <m:ctrlPr>
                              <a:rPr kumimoji="1" lang="en-US" altLang="zh-CN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432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1" lang="en-US" altLang="zh-CN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432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𝐹</m:t>
                            </m:r>
                          </m:e>
                          <m:sub>
                            <m:r>
                              <a:rPr kumimoji="1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432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𝑦</m:t>
                            </m:r>
                          </m:sub>
                        </m:sSub>
                      </m:oMath>
                    </m:oMathPara>
                  </a14:m>
                  <a:endParaRPr kumimoji="1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lvl="0" indent="0" algn="l" defTabSz="914400" rtl="0" eaLnBrk="0" fontAlgn="base" latinLnBrk="0" hangingPunct="0">
                    <a:lnSpc>
                      <a:spcPct val="15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432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𝑚</m:t>
                        </m:r>
                        <m:acc>
                          <m:accPr>
                            <m:chr m:val="̈"/>
                            <m:ctrlPr>
                              <a:rPr kumimoji="1" lang="en-US" altLang="zh-CN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432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accPr>
                          <m:e>
                            <m:r>
                              <a:rPr kumimoji="1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432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𝑧</m:t>
                            </m:r>
                          </m:e>
                        </m:acc>
                        <m:r>
                          <a:rPr kumimoji="1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432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=</m:t>
                        </m:r>
                        <m:sSub>
                          <m:sSubPr>
                            <m:ctrlPr>
                              <a:rPr kumimoji="1" lang="en-US" altLang="zh-CN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432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1" lang="en-US" altLang="zh-CN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432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𝐹</m:t>
                            </m:r>
                          </m:e>
                          <m:sub>
                            <m:r>
                              <a:rPr kumimoji="1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432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𝑧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1" name="矩形 20">
                  <a:extLst>
                    <a:ext uri="{FF2B5EF4-FFF2-40B4-BE49-F238E27FC236}">
                      <a16:creationId xmlns:a16="http://schemas.microsoft.com/office/drawing/2014/main" id="{E046B16B-ED10-402E-94C7-5A0DD28995C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86025" y="1195695"/>
                  <a:ext cx="1390252" cy="1798121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" name="Left Brace 7">
              <a:extLst>
                <a:ext uri="{FF2B5EF4-FFF2-40B4-BE49-F238E27FC236}">
                  <a16:creationId xmlns:a16="http://schemas.microsoft.com/office/drawing/2014/main" id="{21DF97B3-30E7-4262-B11C-AB5C54282106}"/>
                </a:ext>
              </a:extLst>
            </p:cNvPr>
            <p:cNvSpPr/>
            <p:nvPr/>
          </p:nvSpPr>
          <p:spPr bwMode="auto">
            <a:xfrm>
              <a:off x="3270394" y="1514787"/>
              <a:ext cx="176067" cy="1289640"/>
            </a:xfrm>
            <a:prstGeom prst="leftBrace">
              <a:avLst>
                <a:gd name="adj1" fmla="val 63521"/>
                <a:gd name="adj2" fmla="val 50000"/>
              </a:avLst>
            </a:pr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16" name="灯片编号占位符 15">
            <a:extLst>
              <a:ext uri="{FF2B5EF4-FFF2-40B4-BE49-F238E27FC236}">
                <a16:creationId xmlns:a16="http://schemas.microsoft.com/office/drawing/2014/main" id="{A0953148-FC2F-40D0-AC59-C342B6D683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0AAC41C-04D6-504B-BE1A-FBC69733C12B}" type="slidenum">
              <a:rPr lang="en-US" altLang="zh-CN" smtClean="0"/>
              <a:pPr>
                <a:defRPr/>
              </a:pPr>
              <a:t>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12876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0483" name="Text Box 6">
                <a:extLst>
                  <a:ext uri="{FF2B5EF4-FFF2-40B4-BE49-F238E27FC236}">
                    <a16:creationId xmlns:a16="http://schemas.microsoft.com/office/drawing/2014/main" id="{9C8F62A0-6F0D-2845-B12A-0DA3489F11D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9512" y="2182441"/>
                <a:ext cx="8856984" cy="384906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150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altLang="en-US" sz="2000" dirty="0">
                    <a:solidFill>
                      <a:schemeClr val="tx1"/>
                    </a:solidFill>
                    <a:ea typeface="黑体" panose="02010609060101010101" pitchFamily="49" charset="-122"/>
                  </a:rPr>
                  <a:t>数值解法：将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𝑡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0</m:t>
                        </m:r>
                      </m:sub>
                    </m:sSub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~</m:t>
                    </m:r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𝑡</m:t>
                    </m:r>
                  </m:oMath>
                </a14:m>
                <a:r>
                  <a:rPr lang="zh-CN" altLang="en-US" sz="2000" dirty="0">
                    <a:solidFill>
                      <a:schemeClr val="tx1"/>
                    </a:solidFill>
                    <a:ea typeface="黑体" panose="02010609060101010101" pitchFamily="49" charset="-122"/>
                  </a:rPr>
                  <a:t>之间分为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𝑁</m:t>
                    </m:r>
                  </m:oMath>
                </a14:m>
                <a:r>
                  <a:rPr lang="zh-CN" altLang="en-US" sz="2000" i="0" dirty="0">
                    <a:solidFill>
                      <a:schemeClr val="tx1"/>
                    </a:solidFill>
                    <a:latin typeface="+mj-lt"/>
                    <a:ea typeface="黑体" panose="02010609060101010101" pitchFamily="49" charset="-122"/>
                  </a:rPr>
                  <a:t>份</a:t>
                </a:r>
                <a:r>
                  <a:rPr lang="zh-CN" altLang="en-US" sz="2000" dirty="0">
                    <a:solidFill>
                      <a:schemeClr val="tx1"/>
                    </a:solidFill>
                    <a:latin typeface="+mj-lt"/>
                    <a:ea typeface="黑体" panose="02010609060101010101" pitchFamily="49" charset="-122"/>
                  </a:rPr>
                  <a:t>，在时间点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,…,</m:t>
                        </m:r>
                        <m:sSub>
                          <m:sSubPr>
                            <m:ctrlPr>
                              <a:rPr lang="en-US" altLang="zh-CN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𝑁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sz="2000" dirty="0">
                    <a:solidFill>
                      <a:schemeClr val="tx1"/>
                    </a:solidFill>
                    <a:ea typeface="黑体" panose="02010609060101010101" pitchFamily="49" charset="-122"/>
                  </a:rPr>
                  <a:t>处的位矢记为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altLang="zh-CN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𝑟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altLang="zh-CN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𝑟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altLang="zh-CN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𝑟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,…,</m:t>
                        </m:r>
                        <m:sSub>
                          <m:sSubPr>
                            <m:ctrlPr>
                              <a:rPr lang="en-US" altLang="zh-CN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altLang="zh-CN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𝑟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𝑁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sz="2000" dirty="0">
                    <a:solidFill>
                      <a:schemeClr val="tx1"/>
                    </a:solidFill>
                    <a:ea typeface="黑体" panose="02010609060101010101" pitchFamily="49" charset="-122"/>
                  </a:rPr>
                  <a:t>，根据微积分定义，牛二近似为</a:t>
                </a:r>
                <a:endParaRPr lang="en-US" altLang="zh-CN" sz="2000" dirty="0">
                  <a:solidFill>
                    <a:schemeClr val="tx1"/>
                  </a:solidFill>
                  <a:ea typeface="黑体" panose="02010609060101010101" pitchFamily="49" charset="-122"/>
                </a:endParaRPr>
              </a:p>
              <a:p>
                <a:pPr eaLnBrk="1" hangingPunct="1">
                  <a:spcBef>
                    <a:spcPct val="0"/>
                  </a:spcBef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zh-CN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altLang="zh-CN" sz="20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en-US" altLang="zh-CN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CN" sz="20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altLang="zh-CN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≃</m:t>
                              </m:r>
                              <m:f>
                                <m:fPr>
                                  <m:ctrlPr>
                                    <a:rPr lang="en-US" altLang="zh-CN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altLang="zh-CN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CN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  <m:t>𝑛</m:t>
                                      </m:r>
                                      <m:r>
                                        <a:rPr lang="en-US" altLang="zh-CN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  <m:t>+1</m:t>
                                      </m:r>
                                    </m:sub>
                                  </m:sSub>
                                  <m:r>
                                    <a:rPr lang="en-US" altLang="zh-CN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zh-CN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CN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  <m:t>𝑛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altLang="zh-CN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𝜀</m:t>
                                  </m:r>
                                </m:den>
                              </m:f>
                            </m:e>
                            <m:e>
                              <m:sSub>
                                <m:sSubPr>
                                  <m:ctrlPr>
                                    <a:rPr lang="en-US" altLang="zh-CN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̈"/>
                                      <m:ctrlPr>
                                        <a:rPr lang="en-US" altLang="zh-CN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CN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altLang="zh-CN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≃</m:t>
                              </m:r>
                              <m:f>
                                <m:fPr>
                                  <m:ctrlPr>
                                    <a:rPr lang="en-US" altLang="zh-CN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altLang="zh-CN" sz="20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̇"/>
                                          <m:ctrlPr>
                                            <a:rPr lang="en-US" altLang="zh-CN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黑体" panose="02010609060101010101" pitchFamily="49" charset="-122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zh-CN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黑体" panose="02010609060101010101" pitchFamily="49" charset="-122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altLang="zh-CN" sz="20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  <m:t>𝑛</m:t>
                                      </m:r>
                                      <m:r>
                                        <a:rPr lang="en-US" altLang="zh-CN" sz="20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  <m:t>+1</m:t>
                                      </m:r>
                                    </m:sub>
                                  </m:sSub>
                                  <m:r>
                                    <a:rPr lang="en-US" altLang="zh-CN" sz="20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zh-CN" sz="20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̇"/>
                                          <m:ctrlPr>
                                            <a:rPr lang="en-US" altLang="zh-CN" sz="200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黑体" panose="02010609060101010101" pitchFamily="49" charset="-122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zh-CN" sz="200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黑体" panose="02010609060101010101" pitchFamily="49" charset="-122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altLang="zh-CN" sz="20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  <m:t>𝑛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altLang="zh-CN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𝜀</m:t>
                                  </m:r>
                                </m:den>
                              </m:f>
                            </m:e>
                          </m:eqArr>
                        </m:e>
                      </m:d>
                      <m:r>
                        <a:rPr lang="en-US" altLang="zh-CN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 ⟹   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altLang="zh-CN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en-US" altLang="zh-CN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CN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𝑛</m:t>
                                  </m:r>
                                  <m:r>
                                    <a:rPr lang="en-US" altLang="zh-CN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altLang="zh-CN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≃</m:t>
                              </m:r>
                              <m:sSub>
                                <m:sSubPr>
                                  <m:ctrlPr>
                                    <a:rPr lang="en-US" altLang="zh-CN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en-US" altLang="zh-CN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CN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altLang="zh-CN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+</m:t>
                              </m:r>
                              <m:r>
                                <a:rPr lang="en-US" altLang="zh-CN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𝜀</m:t>
                              </m:r>
                              <m:sSub>
                                <m:sSubPr>
                                  <m:ctrlPr>
                                    <a:rPr lang="en-US" altLang="zh-CN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̈"/>
                                      <m:ctrlPr>
                                        <a:rPr lang="en-US" altLang="zh-CN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CN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𝑛</m:t>
                                  </m:r>
                                  <m:r>
                                    <a:rPr lang="en-US" altLang="zh-CN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altLang="zh-CN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≃</m:t>
                              </m:r>
                              <m:sSub>
                                <m:sSubPr>
                                  <m:ctrlPr>
                                    <a:rPr lang="en-US" altLang="zh-CN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altLang="zh-CN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+</m:t>
                              </m:r>
                              <m:r>
                                <a:rPr lang="en-US" altLang="zh-CN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𝜀</m:t>
                              </m:r>
                              <m:sSub>
                                <m:sSubPr>
                                  <m:ctrlPr>
                                    <a:rPr lang="en-US" altLang="zh-CN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en-US" altLang="zh-CN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CN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  <m:r>
                        <a:rPr lang="en-US" altLang="zh-CN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  </m:t>
                      </m:r>
                      <m:r>
                        <a:rPr lang="en-US" altLang="zh-CN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⟹  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sz="2000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2000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altLang="zh-CN" sz="2000" b="0" i="1" smtClean="0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altLang="zh-CN" sz="2000" b="0" i="1" smtClean="0">
                                          <a:solidFill>
                                            <a:srgbClr val="0432FF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2000" b="0" i="1" smtClean="0">
                                          <a:solidFill>
                                            <a:srgbClr val="0432FF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  <m:t>𝑣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CN" sz="2000" b="0" i="1" smtClean="0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𝑛</m:t>
                                  </m:r>
                                  <m:r>
                                    <a:rPr lang="en-US" altLang="zh-CN" sz="2000" b="0" i="1" smtClean="0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altLang="zh-CN" sz="2000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zh-CN" sz="2000" b="0" i="1" smtClean="0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altLang="zh-CN" sz="2000" b="0" i="1" smtClean="0">
                                          <a:solidFill>
                                            <a:srgbClr val="0432FF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2000" b="0" i="1" smtClean="0">
                                          <a:solidFill>
                                            <a:srgbClr val="0432FF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  <m:t>𝑣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CN" sz="2000" b="0" i="1" smtClean="0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altLang="zh-CN" sz="2000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+</m:t>
                              </m:r>
                              <m:r>
                                <a:rPr lang="en-US" altLang="zh-CN" sz="2000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𝜀</m:t>
                              </m:r>
                              <m:f>
                                <m:fPr>
                                  <m:type m:val="lin"/>
                                  <m:ctrlPr>
                                    <a:rPr lang="en-US" altLang="zh-CN" sz="2000" b="0" i="1" smtClean="0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altLang="zh-CN" sz="2000" b="0" i="1" smtClean="0">
                                          <a:solidFill>
                                            <a:srgbClr val="0432FF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altLang="zh-CN" sz="2000" b="0" i="1" smtClean="0">
                                              <a:solidFill>
                                                <a:srgbClr val="0432FF"/>
                                              </a:solidFill>
                                              <a:latin typeface="Cambria Math" panose="02040503050406030204" pitchFamily="18" charset="0"/>
                                              <a:ea typeface="黑体" panose="02010609060101010101" pitchFamily="49" charset="-122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zh-CN" sz="2000" b="0" i="1" smtClean="0">
                                              <a:solidFill>
                                                <a:srgbClr val="0432FF"/>
                                              </a:solidFill>
                                              <a:latin typeface="Cambria Math" panose="02040503050406030204" pitchFamily="18" charset="0"/>
                                              <a:ea typeface="黑体" panose="02010609060101010101" pitchFamily="49" charset="-122"/>
                                            </a:rPr>
                                            <m:t>𝐹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altLang="zh-CN" sz="2000" b="0" i="1" smtClean="0">
                                          <a:solidFill>
                                            <a:srgbClr val="0432FF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  <m:t>𝑛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altLang="zh-CN" sz="2000" b="0" i="1" smtClean="0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𝑚</m:t>
                                  </m:r>
                                </m:den>
                              </m:f>
                            </m:e>
                            <m:e>
                              <m:sSub>
                                <m:sSubPr>
                                  <m:ctrlPr>
                                    <a:rPr lang="en-US" altLang="zh-CN" sz="2000" b="0" i="1" smtClean="0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altLang="zh-CN" sz="2000" b="0" i="1" smtClean="0">
                                          <a:solidFill>
                                            <a:srgbClr val="0432FF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2000" b="0" i="1" smtClean="0">
                                          <a:solidFill>
                                            <a:srgbClr val="0432FF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  <m:t>𝑟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CN" sz="2000" b="0" i="1" smtClean="0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𝑛</m:t>
                                  </m:r>
                                  <m:r>
                                    <a:rPr lang="en-US" altLang="zh-CN" sz="2000" b="0" i="1" smtClean="0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altLang="zh-CN" sz="2000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zh-CN" sz="2000" b="0" i="1" smtClean="0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altLang="zh-CN" sz="2000" b="0" i="1" smtClean="0">
                                          <a:solidFill>
                                            <a:srgbClr val="0432FF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2000" b="0" i="1" smtClean="0">
                                          <a:solidFill>
                                            <a:srgbClr val="0432FF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  <m:t>𝑟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CN" sz="2000" b="0" i="1" smtClean="0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altLang="zh-CN" sz="2000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+</m:t>
                              </m:r>
                              <m:r>
                                <a:rPr lang="en-US" altLang="zh-CN" sz="2000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𝜀</m:t>
                              </m:r>
                              <m:sSub>
                                <m:sSubPr>
                                  <m:ctrlPr>
                                    <a:rPr lang="en-US" altLang="zh-CN" sz="2000" b="0" i="1" dirty="0" smtClean="0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altLang="zh-CN" sz="2000" b="0" i="1" smtClean="0">
                                          <a:solidFill>
                                            <a:srgbClr val="0432FF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2000" b="0" i="1" smtClean="0">
                                          <a:solidFill>
                                            <a:srgbClr val="0432FF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  <m:t>𝑣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CN" sz="2000" b="0" i="1" dirty="0" smtClean="0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altLang="zh-CN" sz="2000" b="0" i="1" dirty="0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       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altLang="zh-CN" sz="2000" b="0" dirty="0">
                  <a:solidFill>
                    <a:schemeClr val="tx1"/>
                  </a:solidFill>
                  <a:ea typeface="黑体" panose="02010609060101010101" pitchFamily="49" charset="-122"/>
                </a:endParaRPr>
              </a:p>
              <a:p>
                <a:pPr eaLnBrk="1" hangingPunct="1">
                  <a:lnSpc>
                    <a:spcPct val="150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altLang="en-US" sz="2000" dirty="0">
                    <a:ea typeface="黑体" panose="02010609060101010101" pitchFamily="49" charset="-122"/>
                  </a:rPr>
                  <a:t>只要给定初始时刻的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acc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𝑟</m:t>
                            </m:r>
                          </m:e>
                        </m:acc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0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,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acc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0</m:t>
                        </m:r>
                      </m:sub>
                    </m:sSub>
                    <m:r>
                      <a:rPr lang="zh-CN" altLang="en-US" sz="2000" i="1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，</m:t>
                    </m:r>
                  </m:oMath>
                </a14:m>
                <a:r>
                  <a:rPr lang="zh-CN" altLang="en-US" sz="2000" dirty="0">
                    <a:solidFill>
                      <a:schemeClr val="tx1"/>
                    </a:solidFill>
                    <a:ea typeface="黑体" panose="02010609060101010101" pitchFamily="49" charset="-122"/>
                  </a:rPr>
                  <a:t>给定力的表达式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accPr>
                      <m:e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𝐹</m:t>
                        </m:r>
                      </m:e>
                    </m:acc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accPr>
                      <m:e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𝑟</m:t>
                        </m:r>
                      </m:e>
                    </m:acc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,</m:t>
                    </m:r>
                    <m:acc>
                      <m:accPr>
                        <m:chr m:val="̇"/>
                        <m:ctrlP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accPr>
                      <m:e>
                        <m:acc>
                          <m:accPr>
                            <m:chr m:val="⃗"/>
                            <m:ctrlPr>
                              <a:rPr lang="en-US" altLang="zh-CN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accPr>
                          <m:e>
                            <m:r>
                              <a:rPr lang="en-US" altLang="zh-CN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𝑟</m:t>
                            </m:r>
                          </m:e>
                        </m:acc>
                      </m:e>
                    </m:acc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,</m:t>
                    </m:r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𝑡</m:t>
                    </m:r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)</m:t>
                    </m:r>
                  </m:oMath>
                </a14:m>
                <a:r>
                  <a:rPr lang="zh-CN" altLang="en-US" sz="2000" dirty="0">
                    <a:solidFill>
                      <a:schemeClr val="tx1"/>
                    </a:solidFill>
                    <a:ea typeface="黑体" panose="02010609060101010101" pitchFamily="49" charset="-122"/>
                  </a:rPr>
                  <a:t>，则可以通过上述递推公式计算任意时刻的</a:t>
                </a:r>
                <a:r>
                  <a:rPr lang="zh-CN" altLang="en-US" sz="2000" dirty="0">
                    <a:ea typeface="黑体" panose="02010609060101010101" pitchFamily="49" charset="-122"/>
                  </a:rPr>
                  <a:t>位矢和速度</a:t>
                </a:r>
                <a:endParaRPr lang="en-US" altLang="zh-CN" sz="2000" dirty="0">
                  <a:ea typeface="黑体" panose="02010609060101010101" pitchFamily="49" charset="-122"/>
                </a:endParaRPr>
              </a:p>
              <a:p>
                <a:pPr eaLnBrk="1" hangingPunct="1">
                  <a:lnSpc>
                    <a:spcPct val="150000"/>
                  </a:lnSpc>
                  <a:spcBef>
                    <a:spcPct val="0"/>
                  </a:spcBef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sz="2000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000" b="0" i="1" dirty="0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altLang="zh-CN" sz="2000" b="0" i="1" smtClean="0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000" b="0" i="1" smtClean="0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𝑟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sz="2000" b="0" i="1" dirty="0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CN" sz="2000" b="0" i="1" dirty="0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000" b="0" i="1" dirty="0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altLang="zh-CN" sz="2000" b="0" i="1" dirty="0" smtClean="0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000" b="0" i="1" dirty="0" smtClean="0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𝑣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sz="2000" b="0" i="1" dirty="0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altLang="zh-CN" sz="2000" b="0" i="1" dirty="0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→</m:t>
                      </m:r>
                      <m:d>
                        <m:dPr>
                          <m:ctrlPr>
                            <a:rPr lang="en-US" altLang="zh-CN" sz="2000" b="0" i="1" dirty="0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000" b="0" i="1" dirty="0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altLang="zh-CN" sz="2000" b="0" i="1" dirty="0" smtClean="0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000" b="0" i="1" dirty="0" smtClean="0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𝑟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sz="2000" b="0" i="1" dirty="0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000" b="0" i="1" dirty="0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000" b="0" i="1" dirty="0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altLang="zh-CN" sz="2000" b="0" i="1" dirty="0" smtClean="0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000" b="0" i="1" dirty="0" smtClean="0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𝑣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sz="2000" b="0" i="1" dirty="0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altLang="zh-CN" sz="2000" b="0" i="1" dirty="0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→</m:t>
                      </m:r>
                      <m:d>
                        <m:dPr>
                          <m:ctrlPr>
                            <a:rPr lang="en-US" altLang="zh-CN" sz="2000" b="0" i="1" dirty="0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000" b="0" i="1" dirty="0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altLang="zh-CN" sz="2000" b="0" i="1" dirty="0" smtClean="0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000" b="0" i="1" dirty="0" smtClean="0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𝑟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sz="2000" b="0" i="1" dirty="0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sz="2000" b="0" i="1" dirty="0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000" b="0" i="1" dirty="0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altLang="zh-CN" sz="2000" b="0" i="1" dirty="0" smtClean="0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000" b="0" i="1" dirty="0" smtClean="0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𝑣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sz="2000" b="0" i="1" dirty="0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altLang="zh-CN" sz="2000" b="0" i="1" dirty="0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→…→</m:t>
                      </m:r>
                      <m:d>
                        <m:dPr>
                          <m:ctrlPr>
                            <a:rPr lang="en-US" altLang="zh-CN" sz="2000" b="0" i="1" dirty="0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000" b="0" i="1" dirty="0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altLang="zh-CN" sz="2000" b="0" i="1" dirty="0" smtClean="0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000" b="0" i="1" dirty="0" smtClean="0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𝑟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sz="2000" b="0" i="1" dirty="0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𝑁</m:t>
                              </m:r>
                            </m:sub>
                          </m:sSub>
                          <m:r>
                            <a:rPr lang="en-US" altLang="zh-CN" sz="2000" b="0" i="1" dirty="0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000" b="0" i="1" dirty="0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altLang="zh-CN" sz="2000" b="0" i="1" dirty="0" smtClean="0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000" b="0" i="1" dirty="0" smtClean="0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𝑣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sz="2000" b="0" i="1" dirty="0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𝑁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CN" sz="2000" dirty="0">
                  <a:solidFill>
                    <a:schemeClr val="tx1"/>
                  </a:solidFill>
                  <a:ea typeface="黑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20483" name="Text Box 6">
                <a:extLst>
                  <a:ext uri="{FF2B5EF4-FFF2-40B4-BE49-F238E27FC236}">
                    <a16:creationId xmlns:a16="http://schemas.microsoft.com/office/drawing/2014/main" id="{9C8F62A0-6F0D-2845-B12A-0DA3489F11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9512" y="2182441"/>
                <a:ext cx="8856984" cy="3849067"/>
              </a:xfrm>
              <a:prstGeom prst="rect">
                <a:avLst/>
              </a:prstGeom>
              <a:blipFill>
                <a:blip r:embed="rId2"/>
                <a:stretch>
                  <a:fillRect l="-688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484" name="对象 3">
                <a:extLst>
                  <a:ext uri="{FF2B5EF4-FFF2-40B4-BE49-F238E27FC236}">
                    <a16:creationId xmlns:a16="http://schemas.microsoft.com/office/drawing/2014/main" id="{8554A36A-9947-214B-97C9-565899A71A9E}"/>
                  </a:ext>
                </a:extLst>
              </p:cNvPr>
              <p:cNvSpPr txBox="1"/>
              <p:nvPr/>
            </p:nvSpPr>
            <p:spPr bwMode="auto">
              <a:xfrm>
                <a:off x="3707904" y="267091"/>
                <a:ext cx="2182738" cy="510333"/>
              </a:xfrm>
              <a:prstGeom prst="rect">
                <a:avLst/>
              </a:prstGeom>
              <a:solidFill>
                <a:srgbClr val="FFFF66"/>
              </a:solidFill>
              <a:ln w="9525">
                <a:solidFill>
                  <a:srgbClr val="0000FF"/>
                </a:solidFill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acc>
                        <m:accPr>
                          <m:chr m:val="̈"/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acc>
                            <m:accPr>
                              <m:chr m:val="⃗"/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acc>
                        </m:e>
                      </m:acc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</m:acc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acc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acc>
                        <m:accPr>
                          <m:chr m:val="̇"/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acc>
                            <m:accPr>
                              <m:chr m:val="⃗"/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acc>
                        </m:e>
                      </m:acc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0484" name="对象 3">
                <a:extLst>
                  <a:ext uri="{FF2B5EF4-FFF2-40B4-BE49-F238E27FC236}">
                    <a16:creationId xmlns:a16="http://schemas.microsoft.com/office/drawing/2014/main" id="{8554A36A-9947-214B-97C9-565899A71A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707904" y="267091"/>
                <a:ext cx="2182738" cy="51033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9525">
                <a:solidFill>
                  <a:srgbClr val="0000FF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 Box 14">
            <a:extLst>
              <a:ext uri="{FF2B5EF4-FFF2-40B4-BE49-F238E27FC236}">
                <a16:creationId xmlns:a16="http://schemas.microsoft.com/office/drawing/2014/main" id="{855B3642-5253-4BEB-8AFA-D7514FCC18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512" y="260648"/>
            <a:ext cx="2698175" cy="523220"/>
          </a:xfrm>
          <a:prstGeom prst="rect">
            <a:avLst/>
          </a:prstGeom>
          <a:solidFill>
            <a:srgbClr val="FFFF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dirty="0">
                <a:solidFill>
                  <a:srgbClr val="0000FF"/>
                </a:solidFill>
                <a:ea typeface="黑体" panose="02010609060101010101" pitchFamily="49" charset="-122"/>
              </a:rPr>
              <a:t>2</a:t>
            </a:r>
            <a:r>
              <a:rPr kumimoji="1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. </a:t>
            </a:r>
            <a:r>
              <a:rPr kumimoji="1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如何解方程？</a:t>
            </a:r>
          </a:p>
        </p:txBody>
      </p:sp>
      <p:sp>
        <p:nvSpPr>
          <p:cNvPr id="6" name="Text Box 6">
            <a:extLst>
              <a:ext uri="{FF2B5EF4-FFF2-40B4-BE49-F238E27FC236}">
                <a16:creationId xmlns:a16="http://schemas.microsoft.com/office/drawing/2014/main" id="{97B5BFBA-97DE-41D8-8517-EA5CA8F77D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512" y="992697"/>
            <a:ext cx="8032968" cy="1130246"/>
          </a:xfrm>
          <a:prstGeom prst="rect">
            <a:avLst/>
          </a:prstGeom>
          <a:solidFill>
            <a:srgbClr val="CCFF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457200" indent="-457200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rgbClr val="0000FF"/>
                </a:solidFill>
                <a:ea typeface="黑体" panose="02010609060101010101" pitchFamily="49" charset="-122"/>
              </a:rPr>
              <a:t>利用计算机，可以非常容易地得到常微分方程的</a:t>
            </a:r>
            <a:r>
              <a:rPr lang="zh-CN" altLang="en-US" sz="2400" b="1" dirty="0">
                <a:solidFill>
                  <a:srgbClr val="FF0000"/>
                </a:solidFill>
                <a:ea typeface="黑体" panose="02010609060101010101" pitchFamily="49" charset="-122"/>
              </a:rPr>
              <a:t>数值解</a:t>
            </a:r>
            <a:endParaRPr lang="en-US" altLang="zh-CN" sz="2400" b="1" dirty="0">
              <a:solidFill>
                <a:srgbClr val="FF0000"/>
              </a:solidFill>
              <a:ea typeface="黑体" panose="02010609060101010101" pitchFamily="49" charset="-122"/>
            </a:endParaRPr>
          </a:p>
          <a:p>
            <a:pPr marL="457200" indent="-457200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rgbClr val="0000FF"/>
                </a:solidFill>
                <a:ea typeface="黑体" panose="02010609060101010101" pitchFamily="49" charset="-122"/>
              </a:rPr>
              <a:t>对于特殊的简化情形，可以得到常微分方程的</a:t>
            </a:r>
            <a:r>
              <a:rPr lang="zh-CN" altLang="en-US" sz="2400" b="1" dirty="0">
                <a:solidFill>
                  <a:srgbClr val="FF0000"/>
                </a:solidFill>
                <a:ea typeface="黑体" panose="02010609060101010101" pitchFamily="49" charset="-122"/>
              </a:rPr>
              <a:t>解析解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9EC8197-2847-4420-8149-E9AA1EDFB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0AAC41C-04D6-504B-BE1A-FBC69733C12B}" type="slidenum">
              <a:rPr lang="en-US" altLang="zh-CN" smtClean="0"/>
              <a:pPr>
                <a:defRPr/>
              </a:pPr>
              <a:t>9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4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83" grpId="0" animBg="1"/>
      <p:bldP spid="8" grpId="0" animBg="1" autoUpdateAnimBg="0"/>
      <p:bldP spid="6" grpId="0" animBg="1"/>
    </p:bldLst>
  </p:timing>
</p:sld>
</file>

<file path=ppt/theme/theme1.xml><?xml version="1.0" encoding="utf-8"?>
<a:theme xmlns:a="http://schemas.openxmlformats.org/drawingml/2006/main" name="默认设计模板">
  <a:themeElements>
    <a:clrScheme name="默认设计模板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默认设计模板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5092</TotalTime>
  <Words>3979</Words>
  <Application>Microsoft Office PowerPoint</Application>
  <PresentationFormat>全屏显示(4:3)</PresentationFormat>
  <Paragraphs>526</Paragraphs>
  <Slides>49</Slides>
  <Notes>2</Notes>
  <HiddenSlides>0</HiddenSlides>
  <MMClips>0</MMClips>
  <ScaleCrop>false</ScaleCrop>
  <HeadingPairs>
    <vt:vector size="8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4</vt:i4>
      </vt:variant>
      <vt:variant>
        <vt:lpstr>幻灯片标题</vt:lpstr>
      </vt:variant>
      <vt:variant>
        <vt:i4>49</vt:i4>
      </vt:variant>
    </vt:vector>
  </HeadingPairs>
  <TitlesOfParts>
    <vt:vector size="60" baseType="lpstr">
      <vt:lpstr>SimHei</vt:lpstr>
      <vt:lpstr>SimHei</vt:lpstr>
      <vt:lpstr>Arial</vt:lpstr>
      <vt:lpstr>Cambria Math</vt:lpstr>
      <vt:lpstr>Times New Roman</vt:lpstr>
      <vt:lpstr>Wingdings</vt:lpstr>
      <vt:lpstr>默认设计模板</vt:lpstr>
      <vt:lpstr>Equation.3</vt:lpstr>
      <vt:lpstr>Equation</vt:lpstr>
      <vt:lpstr>位图图像</vt:lpstr>
      <vt:lpstr>公式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abc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abc</dc:creator>
  <cp:lastModifiedBy>宋 玉坤</cp:lastModifiedBy>
  <cp:revision>376</cp:revision>
  <dcterms:created xsi:type="dcterms:W3CDTF">2008-03-04T14:36:52Z</dcterms:created>
  <dcterms:modified xsi:type="dcterms:W3CDTF">2020-03-18T12:39:52Z</dcterms:modified>
</cp:coreProperties>
</file>